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64" r:id="rId3"/>
    <p:sldId id="265" r:id="rId4"/>
    <p:sldId id="257" r:id="rId5"/>
    <p:sldId id="266" r:id="rId6"/>
    <p:sldId id="269" r:id="rId7"/>
    <p:sldId id="256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DDDDD"/>
    <a:srgbClr val="0070C0"/>
    <a:srgbClr val="89A47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7" autoAdjust="0"/>
    <p:restoredTop sz="94699" autoAdjust="0"/>
  </p:normalViewPr>
  <p:slideViewPr>
    <p:cSldViewPr>
      <p:cViewPr varScale="1">
        <p:scale>
          <a:sx n="108" d="100"/>
          <a:sy n="108" d="100"/>
        </p:scale>
        <p:origin x="1596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793AC-C138-4C9B-9EC6-323E6BBA735B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0A3D7-0627-4BE6-85D3-CA18C277EB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878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883" indent="-285724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2898" indent="-22858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057" indent="-22858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217" indent="-22858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376" indent="-2285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535" indent="-2285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8695" indent="-2285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5854" indent="-2285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fld id="{6851B4BC-C214-49B7-85F7-CB396753D424}" type="slidenum">
              <a:rPr lang="en-US" sz="1200"/>
              <a:pPr/>
              <a:t>1</a:t>
            </a:fld>
            <a:endParaRPr 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A29A-9EBA-4703-AC45-EB0A881DCDFC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3EC2B-8712-4BD1-BAFF-46CE63E0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240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A29A-9EBA-4703-AC45-EB0A881DCDFC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3EC2B-8712-4BD1-BAFF-46CE63E0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11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A29A-9EBA-4703-AC45-EB0A881DCDFC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3EC2B-8712-4BD1-BAFF-46CE63E0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31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A29A-9EBA-4703-AC45-EB0A881DCDFC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3EC2B-8712-4BD1-BAFF-46CE63E0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23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A29A-9EBA-4703-AC45-EB0A881DCDFC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3EC2B-8712-4BD1-BAFF-46CE63E0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17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A29A-9EBA-4703-AC45-EB0A881DCDFC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3EC2B-8712-4BD1-BAFF-46CE63E0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23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A29A-9EBA-4703-AC45-EB0A881DCDFC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3EC2B-8712-4BD1-BAFF-46CE63E0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6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A29A-9EBA-4703-AC45-EB0A881DCDFC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3EC2B-8712-4BD1-BAFF-46CE63E0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69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A29A-9EBA-4703-AC45-EB0A881DCDFC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3EC2B-8712-4BD1-BAFF-46CE63E0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838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A29A-9EBA-4703-AC45-EB0A881DCDFC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3EC2B-8712-4BD1-BAFF-46CE63E0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259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A29A-9EBA-4703-AC45-EB0A881DCDFC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3EC2B-8712-4BD1-BAFF-46CE63E0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37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FA29A-9EBA-4703-AC45-EB0A881DCDFC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3EC2B-8712-4BD1-BAFF-46CE63E0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92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 idx="4294967295"/>
          </p:nvPr>
        </p:nvSpPr>
        <p:spPr>
          <a:xfrm>
            <a:off x="350519" y="4125545"/>
            <a:ext cx="8697912" cy="16383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800" b="1" dirty="0">
                <a:solidFill>
                  <a:schemeClr val="bg1"/>
                </a:solidFill>
              </a:rPr>
              <a:t>FRAMEWORKS FOR SUCCESS: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manage the volunteer experience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519" y="5980093"/>
            <a:ext cx="84064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© 2014  </a:t>
            </a:r>
            <a:r>
              <a:rPr lang="en-US" sz="1600" dirty="0">
                <a:solidFill>
                  <a:schemeClr val="bg1"/>
                </a:solidFill>
              </a:rPr>
              <a:t>Paul Katz Consulting</a:t>
            </a:r>
          </a:p>
          <a:p>
            <a:r>
              <a:rPr lang="en-US" sz="1200" i="1" dirty="0">
                <a:solidFill>
                  <a:schemeClr val="bg1"/>
                </a:solidFill>
                <a:latin typeface="Calibri" pitchFamily="34" charset="0"/>
              </a:rPr>
              <a:t>Organizational momentum through deep staff and volunteer engagement</a:t>
            </a:r>
          </a:p>
          <a:p>
            <a:r>
              <a:rPr lang="en-US" sz="1200" i="1" dirty="0">
                <a:solidFill>
                  <a:schemeClr val="bg1"/>
                </a:solidFill>
                <a:latin typeface="Calibri" pitchFamily="34" charset="0"/>
              </a:rPr>
              <a:t>413.575.1568    www.paulkatzconsulting.com</a:t>
            </a:r>
          </a:p>
          <a:p>
            <a:endParaRPr lang="en-US" sz="1600" i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2700" y="-3175"/>
            <a:ext cx="9169400" cy="687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6743701" y="6258580"/>
            <a:ext cx="228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/>
            <a:r>
              <a:rPr lang="en-US" sz="1400" b="1" i="1" dirty="0">
                <a:solidFill>
                  <a:schemeClr val="bg1"/>
                </a:solidFill>
                <a:latin typeface="Arial"/>
                <a:ea typeface="Calibri"/>
              </a:rPr>
              <a:t>Simon Sinek</a:t>
            </a:r>
          </a:p>
          <a:p>
            <a:pPr lvl="0" algn="r"/>
            <a:r>
              <a:rPr lang="en-US" sz="1400" b="1" i="1" dirty="0">
                <a:solidFill>
                  <a:schemeClr val="bg1"/>
                </a:solidFill>
                <a:latin typeface="Arial"/>
                <a:ea typeface="Calibri"/>
              </a:rPr>
              <a:t>February 1, 2013</a:t>
            </a:r>
            <a:endParaRPr lang="en-US" sz="1200" i="1" dirty="0">
              <a:solidFill>
                <a:schemeClr val="bg1"/>
              </a:solidFill>
              <a:latin typeface="Times New Roman"/>
              <a:ea typeface="Calibri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724401" y="1000780"/>
            <a:ext cx="2895600" cy="5257800"/>
          </a:xfrm>
          <a:prstGeom prst="roundRect">
            <a:avLst/>
          </a:prstGeom>
          <a:solidFill>
            <a:srgbClr val="89A47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86302" y="3274188"/>
            <a:ext cx="2857498" cy="246221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>
                <a:solidFill>
                  <a:schemeClr val="bg1"/>
                </a:solidFill>
                <a:latin typeface="Arial"/>
                <a:ea typeface="Times New Roman"/>
              </a:rPr>
              <a:t>Frameworks guide people how to act. </a:t>
            </a:r>
          </a:p>
          <a:p>
            <a:pPr lvl="0" algn="ctr"/>
            <a:endParaRPr lang="en-US" sz="1000" b="1" i="1" dirty="0">
              <a:solidFill>
                <a:schemeClr val="bg1"/>
              </a:solidFill>
              <a:latin typeface="Arial"/>
              <a:ea typeface="Times New Roman"/>
            </a:endParaRPr>
          </a:p>
          <a:p>
            <a:pPr lvl="0" algn="ctr"/>
            <a:r>
              <a:rPr lang="en-US" sz="2400" b="1" i="1" dirty="0">
                <a:solidFill>
                  <a:schemeClr val="bg1"/>
                </a:solidFill>
                <a:latin typeface="Arial"/>
                <a:ea typeface="Times New Roman"/>
              </a:rPr>
              <a:t>Frameworks allow for creativity. </a:t>
            </a:r>
          </a:p>
          <a:p>
            <a:pPr lvl="0" algn="ctr"/>
            <a:endParaRPr lang="en-US" sz="2400" b="1" dirty="0">
              <a:solidFill>
                <a:schemeClr val="bg1"/>
              </a:solidFill>
              <a:latin typeface="Arial"/>
              <a:ea typeface="Calibri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52984" y="1511300"/>
            <a:ext cx="1471692" cy="14716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5372101" y="1303789"/>
            <a:ext cx="1600200" cy="18391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4400" y="103406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rPr>
              <a:t>Frameworks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409701" y="977900"/>
            <a:ext cx="2895600" cy="5257800"/>
            <a:chOff x="1371600" y="381000"/>
            <a:chExt cx="2895600" cy="5257800"/>
          </a:xfrm>
          <a:solidFill>
            <a:srgbClr val="89A47C"/>
          </a:solidFill>
        </p:grpSpPr>
        <p:sp>
          <p:nvSpPr>
            <p:cNvPr id="9" name="Rounded Rectangle 8"/>
            <p:cNvSpPr/>
            <p:nvPr/>
          </p:nvSpPr>
          <p:spPr>
            <a:xfrm>
              <a:off x="1371600" y="381000"/>
              <a:ext cx="2895600" cy="5257800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428749" y="2963009"/>
              <a:ext cx="2800350" cy="178510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lvl="0" algn="ctr"/>
              <a:r>
                <a:rPr lang="en-US" sz="2400" b="1" dirty="0">
                  <a:solidFill>
                    <a:schemeClr val="bg1"/>
                  </a:solidFill>
                  <a:latin typeface="Arial"/>
                  <a:ea typeface="Times New Roman"/>
                </a:rPr>
                <a:t>Rule books tell people what to do. </a:t>
              </a:r>
            </a:p>
            <a:p>
              <a:pPr lvl="0" algn="ctr"/>
              <a:endParaRPr lang="en-US" sz="1000" b="1" dirty="0">
                <a:solidFill>
                  <a:schemeClr val="bg1"/>
                </a:solidFill>
                <a:latin typeface="Arial"/>
                <a:ea typeface="Times New Roman"/>
              </a:endParaRPr>
            </a:p>
            <a:p>
              <a:pPr lvl="0" algn="ctr"/>
              <a:endParaRPr lang="en-US" sz="1000" b="1" dirty="0">
                <a:solidFill>
                  <a:schemeClr val="bg1"/>
                </a:solidFill>
                <a:latin typeface="Arial"/>
                <a:ea typeface="Times New Roman"/>
              </a:endParaRPr>
            </a:p>
            <a:p>
              <a:pPr lvl="0" algn="ctr"/>
              <a:r>
                <a:rPr lang="en-US" sz="2400" b="1" i="1" dirty="0">
                  <a:solidFill>
                    <a:schemeClr val="bg1"/>
                  </a:solidFill>
                  <a:latin typeface="Arial"/>
                  <a:ea typeface="Times New Roman"/>
                </a:rPr>
                <a:t>Rule books insist on discipline. </a:t>
              </a: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2133600" y="688259"/>
              <a:ext cx="1371600" cy="1876425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72927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2700" y="-6350"/>
            <a:ext cx="9169400" cy="687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8494" y="762000"/>
            <a:ext cx="7847012" cy="586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" name="TextBox 58"/>
          <p:cNvSpPr txBox="1"/>
          <p:nvPr/>
        </p:nvSpPr>
        <p:spPr>
          <a:xfrm>
            <a:off x="0" y="1018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296797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2700" y="-3175"/>
            <a:ext cx="9169400" cy="687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" y="1066800"/>
            <a:ext cx="21336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/>
              <a:t>Headline: </a:t>
            </a:r>
            <a:r>
              <a:rPr lang="en-US" sz="2000" dirty="0"/>
              <a:t>What Volunteers say they need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08100" y="914400"/>
            <a:ext cx="1676400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00800" y="4495800"/>
            <a:ext cx="2133600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/>
              <a:t>Leading Practice</a:t>
            </a:r>
          </a:p>
          <a:p>
            <a:r>
              <a:rPr lang="en-US" sz="2000" dirty="0"/>
              <a:t>What great leaders do to help Volunteers feel successful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172200" y="4267200"/>
            <a:ext cx="1917700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1018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Anatomy of a Framework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013" y="649287"/>
            <a:ext cx="2846387" cy="613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6721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180"/>
            <a:ext cx="9144000" cy="6847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304800" y="600004"/>
            <a:ext cx="2593021" cy="6203367"/>
            <a:chOff x="6858000" y="587157"/>
            <a:chExt cx="2181225" cy="6203367"/>
          </a:xfrm>
          <a:solidFill>
            <a:srgbClr val="0070C0">
              <a:alpha val="10196"/>
            </a:srgbClr>
          </a:solidFill>
        </p:grpSpPr>
        <p:sp>
          <p:nvSpPr>
            <p:cNvPr id="35" name="Rounded Rectangle 34"/>
            <p:cNvSpPr/>
            <p:nvPr/>
          </p:nvSpPr>
          <p:spPr>
            <a:xfrm>
              <a:off x="6867593" y="587157"/>
              <a:ext cx="2171632" cy="6106180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6858000" y="587375"/>
              <a:ext cx="2181225" cy="1371600"/>
            </a:xfrm>
            <a:prstGeom prst="roundRect">
              <a:avLst/>
            </a:prstGeom>
            <a:solidFill>
              <a:srgbClr val="89A47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ctr"/>
              <a:r>
                <a:rPr lang="en-US" sz="2000" b="1" dirty="0">
                  <a:solidFill>
                    <a:prstClr val="white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“Connect with me personally, in a timely fashion”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858000" y="3635814"/>
              <a:ext cx="2181225" cy="31547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tabLst>
                  <a:tab pos="114300" algn="l"/>
                </a:tabLst>
              </a:pPr>
              <a:r>
                <a:rPr lang="en-US" sz="2000" b="1" dirty="0">
                  <a:solidFill>
                    <a:schemeClr val="bg1"/>
                  </a:solidFill>
                  <a:ea typeface="Verdana" pitchFamily="34" charset="0"/>
                  <a:cs typeface="Verdana" pitchFamily="34" charset="0"/>
                </a:rPr>
                <a:t>DO THIS:</a:t>
              </a:r>
            </a:p>
            <a:p>
              <a:pPr marL="57150" indent="-57150">
                <a:lnSpc>
                  <a:spcPct val="115000"/>
                </a:lnSpc>
                <a:spcAft>
                  <a:spcPts val="600"/>
                </a:spcAft>
                <a:buFont typeface="Arial" pitchFamily="34" charset="0"/>
                <a:buChar char="•"/>
                <a:tabLst>
                  <a:tab pos="114300" algn="l"/>
                </a:tabLst>
              </a:pPr>
              <a:r>
                <a:rPr lang="en-US" sz="1400" dirty="0">
                  <a:solidFill>
                    <a:schemeClr val="bg1"/>
                  </a:solidFill>
                  <a:ea typeface="Verdana" pitchFamily="34" charset="0"/>
                  <a:cs typeface="Verdana" pitchFamily="34" charset="0"/>
                </a:rPr>
                <a:t> Fully leverage your  appreciation, be  welcoming and hopeful. </a:t>
              </a:r>
            </a:p>
            <a:p>
              <a:pPr marL="57150" indent="-57150">
                <a:lnSpc>
                  <a:spcPct val="115000"/>
                </a:lnSpc>
                <a:spcAft>
                  <a:spcPts val="600"/>
                </a:spcAft>
                <a:buFont typeface="Arial" pitchFamily="34" charset="0"/>
                <a:buChar char="•"/>
                <a:tabLst>
                  <a:tab pos="114300" algn="l"/>
                </a:tabLst>
              </a:pPr>
              <a:r>
                <a:rPr lang="en-US" sz="1400" dirty="0">
                  <a:solidFill>
                    <a:schemeClr val="bg1"/>
                  </a:solidFill>
                  <a:ea typeface="Verdana" pitchFamily="34" charset="0"/>
                  <a:cs typeface="Verdana" pitchFamily="34" charset="0"/>
                </a:rPr>
                <a:t> Personally contact the potential volunteer within 24-48 hours.</a:t>
              </a:r>
            </a:p>
            <a:p>
              <a:pPr marL="57150" indent="-57150">
                <a:lnSpc>
                  <a:spcPct val="115000"/>
                </a:lnSpc>
                <a:spcAft>
                  <a:spcPts val="600"/>
                </a:spcAft>
                <a:buFont typeface="Arial" pitchFamily="34" charset="0"/>
                <a:buChar char="•"/>
                <a:tabLst>
                  <a:tab pos="114300" algn="l"/>
                </a:tabLst>
              </a:pPr>
              <a:r>
                <a:rPr lang="en-US" sz="1400" dirty="0">
                  <a:solidFill>
                    <a:schemeClr val="bg1"/>
                  </a:solidFill>
                  <a:ea typeface="Verdana" pitchFamily="34" charset="0"/>
                  <a:cs typeface="Verdana" pitchFamily="34" charset="0"/>
                </a:rPr>
                <a:t> Set up a face-to-face meeting (working with the volunteer’s schedule) within one week of initial contact. </a:t>
              </a:r>
            </a:p>
            <a:p>
              <a:pPr marL="57150" indent="-57150">
                <a:lnSpc>
                  <a:spcPct val="115000"/>
                </a:lnSpc>
                <a:spcAft>
                  <a:spcPts val="600"/>
                </a:spcAft>
                <a:buFont typeface="Arial" pitchFamily="34" charset="0"/>
                <a:buChar char="•"/>
                <a:tabLst>
                  <a:tab pos="114300" algn="l"/>
                </a:tabLst>
              </a:pPr>
              <a:endParaRPr lang="en-US" sz="140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32" name="Rounded Rectangle 31"/>
          <p:cNvSpPr/>
          <p:nvPr/>
        </p:nvSpPr>
        <p:spPr>
          <a:xfrm>
            <a:off x="3140695" y="605421"/>
            <a:ext cx="2726705" cy="61061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128650" y="606076"/>
            <a:ext cx="2738750" cy="1371600"/>
          </a:xfrm>
          <a:prstGeom prst="roundRect">
            <a:avLst/>
          </a:prstGeom>
          <a:solidFill>
            <a:srgbClr val="89A47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ctr"/>
            <a:r>
              <a:rPr lang="en-US" sz="1900" b="1" dirty="0">
                <a:solidFill>
                  <a:prstClr val="white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“Help me understand the opportunities and impact I’ll make”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124200" y="3648661"/>
            <a:ext cx="2726705" cy="2513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114300" algn="l"/>
              </a:tabLst>
            </a:pPr>
            <a:r>
              <a:rPr lang="en-US" sz="2000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DO THIS:</a:t>
            </a:r>
          </a:p>
          <a:p>
            <a:pPr marL="119063" indent="-119063">
              <a:lnSpc>
                <a:spcPct val="114000"/>
              </a:lnSpc>
              <a:spcAft>
                <a:spcPts val="400"/>
              </a:spcAft>
              <a:buFont typeface="Arial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Briefly share how their interests align with your organization’s mission .</a:t>
            </a:r>
          </a:p>
          <a:p>
            <a:pPr marL="119063" indent="-119063">
              <a:lnSpc>
                <a:spcPct val="114000"/>
              </a:lnSpc>
              <a:spcAft>
                <a:spcPts val="400"/>
              </a:spcAft>
              <a:buFont typeface="Arial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Give them inspirational and informative materials</a:t>
            </a:r>
          </a:p>
          <a:p>
            <a:pPr marL="119063" indent="-119063">
              <a:lnSpc>
                <a:spcPct val="114000"/>
              </a:lnSpc>
              <a:spcAft>
                <a:spcPts val="400"/>
              </a:spcAft>
              <a:buFont typeface="Arial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Let him/her know we will customize their experience based on his/her interests &amp; strengths.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6096000" y="600004"/>
            <a:ext cx="2667000" cy="6106180"/>
            <a:chOff x="4591048" y="599420"/>
            <a:chExt cx="2181225" cy="6106180"/>
          </a:xfrm>
        </p:grpSpPr>
        <p:sp>
          <p:nvSpPr>
            <p:cNvPr id="30" name="Rounded Rectangle 29"/>
            <p:cNvSpPr/>
            <p:nvPr/>
          </p:nvSpPr>
          <p:spPr>
            <a:xfrm>
              <a:off x="4600641" y="599420"/>
              <a:ext cx="2171632" cy="6106180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591048" y="600075"/>
              <a:ext cx="2181225" cy="1371600"/>
            </a:xfrm>
            <a:prstGeom prst="roundRect">
              <a:avLst/>
            </a:prstGeom>
            <a:solidFill>
              <a:srgbClr val="89A47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ctr"/>
              <a:r>
                <a:rPr lang="en-US" sz="2000" b="1" dirty="0">
                  <a:solidFill>
                    <a:prstClr val="white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“Make it easy for me to take the first step”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6096000" y="3572461"/>
            <a:ext cx="2667000" cy="2881302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114300" algn="l"/>
              </a:tabLst>
            </a:pPr>
            <a:r>
              <a:rPr lang="en-US" sz="2000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DO THIS:</a:t>
            </a:r>
          </a:p>
          <a:p>
            <a:pPr marL="171450" indent="-171450">
              <a:lnSpc>
                <a:spcPct val="115000"/>
              </a:lnSpc>
              <a:spcAft>
                <a:spcPts val="800"/>
              </a:spcAft>
              <a:buFont typeface="Arial" pitchFamily="34" charset="0"/>
              <a:buChar char="•"/>
              <a:tabLst>
                <a:tab pos="114300" algn="l"/>
              </a:tabLst>
            </a:pPr>
            <a:r>
              <a:rPr lang="en-US" sz="140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Invite them to commit to a next step, and schedule an on-boarding session, if appropriate.</a:t>
            </a:r>
          </a:p>
          <a:p>
            <a:pPr marL="171450" indent="-171450">
              <a:lnSpc>
                <a:spcPct val="115000"/>
              </a:lnSpc>
              <a:spcAft>
                <a:spcPts val="800"/>
              </a:spcAft>
              <a:buFont typeface="Arial" pitchFamily="34" charset="0"/>
              <a:buChar char="•"/>
              <a:tabLst>
                <a:tab pos="114300" algn="l"/>
              </a:tabLst>
            </a:pPr>
            <a:r>
              <a:rPr lang="en-US" sz="140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Follow-up with an email or phone call clearly outlining next steps to get the volunteer started.  </a:t>
            </a:r>
          </a:p>
          <a:p>
            <a:pPr marL="171450" indent="-171450">
              <a:lnSpc>
                <a:spcPct val="115000"/>
              </a:lnSpc>
              <a:buFont typeface="Arial" pitchFamily="34" charset="0"/>
              <a:buChar char="•"/>
              <a:tabLst>
                <a:tab pos="114300" algn="l"/>
              </a:tabLst>
            </a:pPr>
            <a:endParaRPr lang="en-US" sz="1400" dirty="0">
              <a:solidFill>
                <a:schemeClr val="bg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657600" y="2149266"/>
            <a:ext cx="1593850" cy="1336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34" b="89404" l="3000" r="96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0954" y="2030491"/>
            <a:ext cx="2452115" cy="1574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66433" y="2091323"/>
            <a:ext cx="1726133" cy="129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0" y="1018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First Contact: What Works</a:t>
            </a:r>
          </a:p>
        </p:txBody>
      </p:sp>
    </p:spTree>
    <p:extLst>
      <p:ext uri="{BB962C8B-B14F-4D97-AF65-F5344CB8AC3E}">
        <p14:creationId xmlns:p14="http://schemas.microsoft.com/office/powerpoint/2010/main" val="1796958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69400" cy="687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018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On-Boarding Volunteers: What Works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685800"/>
            <a:ext cx="1905000" cy="57912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514600" y="705091"/>
            <a:ext cx="1905000" cy="57912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782275" y="685800"/>
            <a:ext cx="1905000" cy="57912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010400" y="705091"/>
            <a:ext cx="1905000" cy="57912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04800" y="685801"/>
            <a:ext cx="1905000" cy="1394750"/>
          </a:xfrm>
          <a:prstGeom prst="roundRect">
            <a:avLst/>
          </a:prstGeom>
          <a:solidFill>
            <a:srgbClr val="89A47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“Place me where I belong &amp; give me clear expectations”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511706" y="705091"/>
            <a:ext cx="1907893" cy="1394750"/>
          </a:xfrm>
          <a:prstGeom prst="roundRect">
            <a:avLst/>
          </a:prstGeom>
          <a:solidFill>
            <a:srgbClr val="89A47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“Help me understand the Impact I will make”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782275" y="685800"/>
            <a:ext cx="1905000" cy="1394750"/>
          </a:xfrm>
          <a:prstGeom prst="roundRect">
            <a:avLst/>
          </a:prstGeom>
          <a:solidFill>
            <a:srgbClr val="89A47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“Set me up from the start and support me along the way”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009677" y="705091"/>
            <a:ext cx="1905000" cy="1394750"/>
          </a:xfrm>
          <a:prstGeom prst="roundRect">
            <a:avLst/>
          </a:prstGeom>
          <a:solidFill>
            <a:srgbClr val="89A47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“Help me feel connected to staff and other volunteers”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2901" y="3268136"/>
            <a:ext cx="1828799" cy="31239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solidFill>
                  <a:schemeClr val="bg1"/>
                </a:solidFill>
              </a:rPr>
              <a:t> DO THIS: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Use an Interview Guide with open-ended questions to help determine a match between the Volunteer’s interests and opportunity for impact.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Write a Volunteer Service Description that includes expectations of time, area of focus, and expected impact they will have.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Review the Service Description before they accept the role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68857" y="3271310"/>
            <a:ext cx="1828799" cy="283154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solidFill>
                  <a:schemeClr val="bg1"/>
                </a:solidFill>
              </a:rPr>
              <a:t> DO THIS: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Use  printed, video, and electronic marketing pieces  to help new volunteers gain a deeper understanding of the organization.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Share Impact Stories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Encourage other volunteers to share their impact stories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Show real life examples  of impact on those served by the organization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48500" y="3286125"/>
            <a:ext cx="1828799" cy="283154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solidFill>
                  <a:schemeClr val="bg1"/>
                </a:solidFill>
              </a:rPr>
              <a:t> DO THIS: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Connect by phone and e-mail regularly to check in; recognize their birthday, anniversaries, etc.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Invite volunteers to events and trainings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Offer social events outside of meetings for volunteers to build relationships with each other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Connect them to social and training events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20375" y="3286125"/>
            <a:ext cx="1828799" cy="31239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solidFill>
                  <a:schemeClr val="bg1"/>
                </a:solidFill>
              </a:rPr>
              <a:t> DO THIS: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Prepare the volunteer before they start with details (time to arrive, uniform if appropriate, responsibilities, introductions)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Keep them informed with updates via e-mail, phone, and/or visits to stay connected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Pair a seasoned, successful  volunteer and/or staff person with each new volunteer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8215" y="2157138"/>
            <a:ext cx="1098170" cy="1043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915121" y="2221401"/>
            <a:ext cx="1098171" cy="103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12566" y="2208044"/>
            <a:ext cx="1100667" cy="103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81456" y="2216511"/>
            <a:ext cx="1106637" cy="105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3352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69400" cy="687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018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Experience &amp; Outcomes : What Works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685800"/>
            <a:ext cx="1905000" cy="57912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514600" y="705091"/>
            <a:ext cx="1905000" cy="57912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782275" y="685800"/>
            <a:ext cx="1905000" cy="57912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010400" y="705091"/>
            <a:ext cx="1905000" cy="57912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04800" y="685801"/>
            <a:ext cx="1905000" cy="1394750"/>
          </a:xfrm>
          <a:prstGeom prst="roundRect">
            <a:avLst/>
          </a:prstGeom>
          <a:solidFill>
            <a:srgbClr val="89A47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“Place me where I belong &amp; give me clear expectations”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511707" y="705091"/>
            <a:ext cx="1905000" cy="1394750"/>
          </a:xfrm>
          <a:prstGeom prst="roundRect">
            <a:avLst/>
          </a:prstGeom>
          <a:solidFill>
            <a:srgbClr val="89A47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“Help me understand the Impact I will make”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782275" y="685800"/>
            <a:ext cx="1905000" cy="1394750"/>
          </a:xfrm>
          <a:prstGeom prst="roundRect">
            <a:avLst/>
          </a:prstGeom>
          <a:solidFill>
            <a:srgbClr val="89A47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“Set me up from the start and support me along the way”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009677" y="705091"/>
            <a:ext cx="1905000" cy="1394750"/>
          </a:xfrm>
          <a:prstGeom prst="roundRect">
            <a:avLst/>
          </a:prstGeom>
          <a:solidFill>
            <a:srgbClr val="89A47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“Help me feel connected to staff and other volunteers”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2901" y="3346144"/>
            <a:ext cx="1828799" cy="31239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solidFill>
                  <a:schemeClr val="bg1"/>
                </a:solidFill>
              </a:rPr>
              <a:t> DO THIS: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Ensure the Service Description is reviewed with Volunteer again, prior to the beginning of their experience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Have an up-front conversation that provides the volunteer a graceful exit if the experience does not work out as planned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Schedule regular opportunities to touch base with the volunteer to ensure continued clarity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68857" y="3355254"/>
            <a:ext cx="1828799" cy="275460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solidFill>
                  <a:schemeClr val="bg1"/>
                </a:solidFill>
              </a:rPr>
              <a:t> DO THIS: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Connect the volunteer experience to the mission of the organization regularly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Plan a communication strategy to share appropriate data with the volunteer to help them see outcomes of their efforts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 Utilize impact stories and/or program visits to educate volunteers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48500" y="3369249"/>
            <a:ext cx="1828799" cy="275460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solidFill>
                  <a:schemeClr val="bg1"/>
                </a:solidFill>
              </a:rPr>
              <a:t> DO THIS: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Communicate leadership opportunities for volunteers as they express interest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 Continue the connection opportunities that began during onboarding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 Offer a celebration/fellowship opportunity that fosters sharing broad range of volunteer experiences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20375" y="3362322"/>
            <a:ext cx="1828799" cy="30162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solidFill>
                  <a:schemeClr val="bg1"/>
                </a:solidFill>
              </a:rPr>
              <a:t> DO THIS: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Ensure staff understand volunteers’ roles and are trained to positively engage them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Plan for ongoing appreciation/recognition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Give volunteers regular, timely feedback about their service and performance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Create an opportunity for volunteers to evaluate their current placement and  consider next steps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8215" y="2157138"/>
            <a:ext cx="1098170" cy="1043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915121" y="2221401"/>
            <a:ext cx="1098171" cy="103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12566" y="2208044"/>
            <a:ext cx="1100667" cy="103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81456" y="2216511"/>
            <a:ext cx="1106637" cy="105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1636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69400" cy="687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018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Next Steps: What Works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685800"/>
            <a:ext cx="1905000" cy="57912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514600" y="705091"/>
            <a:ext cx="1905000" cy="57912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782275" y="685800"/>
            <a:ext cx="1905000" cy="57912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010400" y="705091"/>
            <a:ext cx="1905000" cy="57912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04800" y="685801"/>
            <a:ext cx="1905000" cy="1394750"/>
          </a:xfrm>
          <a:prstGeom prst="roundRect">
            <a:avLst/>
          </a:prstGeom>
          <a:solidFill>
            <a:srgbClr val="89A47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“Place me where I belong &amp; give me clear expectations”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511707" y="705091"/>
            <a:ext cx="1905000" cy="1394750"/>
          </a:xfrm>
          <a:prstGeom prst="roundRect">
            <a:avLst/>
          </a:prstGeom>
          <a:solidFill>
            <a:srgbClr val="89A47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“Help me understand the Impact I will make”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782275" y="685800"/>
            <a:ext cx="1905000" cy="1394750"/>
          </a:xfrm>
          <a:prstGeom prst="roundRect">
            <a:avLst/>
          </a:prstGeom>
          <a:solidFill>
            <a:srgbClr val="89A47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“Set me up from the start and support me along the way”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009677" y="705091"/>
            <a:ext cx="1905000" cy="1394750"/>
          </a:xfrm>
          <a:prstGeom prst="roundRect">
            <a:avLst/>
          </a:prstGeom>
          <a:solidFill>
            <a:srgbClr val="89A47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“Help me feel connected to staff and other volunteers”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2901" y="3971369"/>
            <a:ext cx="1828799" cy="238526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solidFill>
                  <a:schemeClr val="bg1"/>
                </a:solidFill>
              </a:rPr>
              <a:t> DO THIS: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Assess the experience and impact through evaluations and feedback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Explore &amp; offer appropriate growth opportunities inside and/or outside the  organization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Clarify pathway to other </a:t>
            </a:r>
            <a:r>
              <a:rPr lang="en-US" sz="1200">
                <a:solidFill>
                  <a:schemeClr val="bg1"/>
                </a:solidFill>
              </a:rPr>
              <a:t>leadership opportunities</a:t>
            </a:r>
            <a:r>
              <a:rPr lang="en-US" sz="1200" dirty="0">
                <a:solidFill>
                  <a:schemeClr val="bg1"/>
                </a:solidFill>
              </a:rPr>
              <a:t>, if appropriate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55209" y="3979163"/>
            <a:ext cx="1828799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solidFill>
                  <a:schemeClr val="bg1"/>
                </a:solidFill>
              </a:rPr>
              <a:t> DO THIS: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Acknowledge their impact and explore possibilities for next steps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 Empower “successful”  volunteers to recruit other volunteers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48500" y="4008605"/>
            <a:ext cx="1828799" cy="238526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solidFill>
                  <a:schemeClr val="bg1"/>
                </a:solidFill>
              </a:rPr>
              <a:t> DO THIS: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Maintain appropriate connection with Volunteers, even if there is no next step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 Provide intentional networking experiences with other volunteers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 Identify the opportunity for the volunteer to mentor a potential successor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20375" y="3994751"/>
            <a:ext cx="1828799" cy="175432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solidFill>
                  <a:schemeClr val="bg1"/>
                </a:solidFill>
              </a:rPr>
              <a:t> DO THIS: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When there are clear next steps, move into On-Boarding experiences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 For volunteers who are, or are approaching, burn-out, provide a graceful and celebrated exit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1178" y="3276600"/>
            <a:ext cx="8049422" cy="461665"/>
          </a:xfrm>
          <a:prstGeom prst="rect">
            <a:avLst/>
          </a:prstGeom>
          <a:solidFill>
            <a:srgbClr val="DDDDDD">
              <a:alpha val="32157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latin typeface="+mj-lt"/>
              </a:rPr>
              <a:t>Identify those volunteers who are truly ready to take the next step and engage them in a one or two stage conversation that touches on all four aspects of the Frameworks, with sensitivity to volunteer burnout 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8215" y="2157138"/>
            <a:ext cx="1098170" cy="1043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915121" y="2187533"/>
            <a:ext cx="1098171" cy="103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12566" y="2191110"/>
            <a:ext cx="1100667" cy="103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81456" y="2182643"/>
            <a:ext cx="1106637" cy="105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3352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1401</TotalTime>
  <Words>945</Words>
  <Application>Microsoft Office PowerPoint</Application>
  <PresentationFormat>On-screen Show (4:3)</PresentationFormat>
  <Paragraphs>100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Times New Roman</vt:lpstr>
      <vt:lpstr>Verdana</vt:lpstr>
      <vt:lpstr>Office Theme</vt:lpstr>
      <vt:lpstr>FRAMEWORKS FOR SUCCESS: manage the volunteer experience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FRAMEWORKS FOR SUCCESS: manage the  Y volunteer experience</dc:title>
  <dc:creator>Paul</dc:creator>
  <cp:lastModifiedBy>Michele Branconier</cp:lastModifiedBy>
  <cp:revision>35</cp:revision>
  <dcterms:created xsi:type="dcterms:W3CDTF">2015-08-17T19:17:41Z</dcterms:created>
  <dcterms:modified xsi:type="dcterms:W3CDTF">2017-10-12T15:59:56Z</dcterms:modified>
</cp:coreProperties>
</file>