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671" r:id="rId2"/>
    <p:sldMasterId id="2147483667" r:id="rId3"/>
    <p:sldMasterId id="2147483669" r:id="rId4"/>
    <p:sldMasterId id="2147483679" r:id="rId5"/>
    <p:sldMasterId id="2147483730" r:id="rId6"/>
    <p:sldMasterId id="2147483687" r:id="rId7"/>
    <p:sldMasterId id="2147483690" r:id="rId8"/>
    <p:sldMasterId id="2147483696" r:id="rId9"/>
    <p:sldMasterId id="2147483702" r:id="rId10"/>
    <p:sldMasterId id="2147483708" r:id="rId11"/>
    <p:sldMasterId id="2147483714" r:id="rId12"/>
    <p:sldMasterId id="2147483716" r:id="rId13"/>
    <p:sldMasterId id="2147483718" r:id="rId14"/>
    <p:sldMasterId id="2147483726" r:id="rId15"/>
  </p:sldMasterIdLst>
  <p:notesMasterIdLst>
    <p:notesMasterId r:id="rId34"/>
  </p:notesMasterIdLst>
  <p:sldIdLst>
    <p:sldId id="280" r:id="rId16"/>
    <p:sldId id="298" r:id="rId17"/>
    <p:sldId id="297" r:id="rId18"/>
    <p:sldId id="299" r:id="rId19"/>
    <p:sldId id="296" r:id="rId20"/>
    <p:sldId id="731" r:id="rId21"/>
    <p:sldId id="300" r:id="rId22"/>
    <p:sldId id="726" r:id="rId23"/>
    <p:sldId id="730" r:id="rId24"/>
    <p:sldId id="729" r:id="rId25"/>
    <p:sldId id="282" r:id="rId26"/>
    <p:sldId id="271" r:id="rId27"/>
    <p:sldId id="295" r:id="rId28"/>
    <p:sldId id="733" r:id="rId29"/>
    <p:sldId id="734" r:id="rId30"/>
    <p:sldId id="735" r:id="rId31"/>
    <p:sldId id="291" r:id="rId32"/>
    <p:sldId id="27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CCFF"/>
    <a:srgbClr val="DBCAEC"/>
    <a:srgbClr val="DFC8EE"/>
    <a:srgbClr val="E1D7DF"/>
    <a:srgbClr val="E7C7F1"/>
    <a:srgbClr val="E0C9EF"/>
    <a:srgbClr val="ECDFF5"/>
    <a:srgbClr val="E8D9F3"/>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65800" autoAdjust="0"/>
  </p:normalViewPr>
  <p:slideViewPr>
    <p:cSldViewPr snapToGrid="0">
      <p:cViewPr varScale="1">
        <p:scale>
          <a:sx n="45" d="100"/>
          <a:sy n="45" d="100"/>
        </p:scale>
        <p:origin x="1732" y="48"/>
      </p:cViewPr>
      <p:guideLst/>
    </p:cSldViewPr>
  </p:slideViewPr>
  <p:notesTextViewPr>
    <p:cViewPr>
      <p:scale>
        <a:sx n="1" d="1"/>
        <a:sy n="1" d="1"/>
      </p:scale>
      <p:origin x="0" y="0"/>
    </p:cViewPr>
  </p:notesTextViewPr>
  <p:notesViewPr>
    <p:cSldViewPr snapToGrid="0">
      <p:cViewPr varScale="1">
        <p:scale>
          <a:sx n="74" d="100"/>
          <a:sy n="74" d="100"/>
        </p:scale>
        <p:origin x="314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7DB40-C6E2-4AD5-BC8D-9F65A9E95FA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DDFD134-087F-40E7-9DA0-B48F00AD74B7}">
      <dgm:prSet custT="1"/>
      <dgm:spPr/>
      <dgm:t>
        <a:bodyPr/>
        <a:lstStyle/>
        <a:p>
          <a:r>
            <a:rPr lang="en-US" sz="2400" b="1" dirty="0">
              <a:latin typeface="Calibri" panose="020F0502020204030204" pitchFamily="34" charset="0"/>
              <a:cs typeface="Calibri" panose="020F0502020204030204" pitchFamily="34" charset="0"/>
            </a:rPr>
            <a:t>From the 2016 Accreditation Task Force:</a:t>
          </a:r>
        </a:p>
      </dgm:t>
    </dgm:pt>
    <dgm:pt modelId="{5B5B6BFC-122B-47E9-B201-695AA20C6BDB}" type="parTrans" cxnId="{79924F1F-BF2C-4C61-87DC-98B0463253BB}">
      <dgm:prSet/>
      <dgm:spPr/>
      <dgm:t>
        <a:bodyPr/>
        <a:lstStyle/>
        <a:p>
          <a:endParaRPr lang="en-US"/>
        </a:p>
      </dgm:t>
    </dgm:pt>
    <dgm:pt modelId="{1D6217A5-7EAB-4879-A220-327E9DF5D888}" type="sibTrans" cxnId="{79924F1F-BF2C-4C61-87DC-98B0463253BB}">
      <dgm:prSet/>
      <dgm:spPr/>
      <dgm:t>
        <a:bodyPr/>
        <a:lstStyle/>
        <a:p>
          <a:endParaRPr lang="en-US"/>
        </a:p>
      </dgm:t>
    </dgm:pt>
    <dgm:pt modelId="{9A6A7A5E-2DF6-4978-991B-CCC94B66F3B4}">
      <dgm:prSet custT="1"/>
      <dgm:spPr/>
      <dgm:t>
        <a:bodyPr/>
        <a:lstStyle/>
        <a:p>
          <a:r>
            <a:rPr lang="en-US" sz="2400" dirty="0">
              <a:latin typeface="Calibri" panose="020F0502020204030204" pitchFamily="34" charset="0"/>
              <a:cs typeface="Calibri" panose="020F0502020204030204" pitchFamily="34" charset="0"/>
            </a:rPr>
            <a:t>Develop a Foundation for Accreditation – </a:t>
          </a:r>
          <a:r>
            <a:rPr lang="en-US" sz="2400" b="1" i="1" dirty="0">
              <a:solidFill>
                <a:srgbClr val="FF0000"/>
              </a:solidFill>
              <a:latin typeface="Calibri" panose="020F0502020204030204" pitchFamily="34" charset="0"/>
              <a:cs typeface="Calibri" panose="020F0502020204030204" pitchFamily="34" charset="0"/>
            </a:rPr>
            <a:t>CHECK! </a:t>
          </a:r>
        </a:p>
      </dgm:t>
    </dgm:pt>
    <dgm:pt modelId="{50BC58F8-591C-4FBE-877C-01D518C722B7}" type="parTrans" cxnId="{7751740A-A73A-4483-93DB-D159585B62A6}">
      <dgm:prSet/>
      <dgm:spPr/>
      <dgm:t>
        <a:bodyPr/>
        <a:lstStyle/>
        <a:p>
          <a:endParaRPr lang="en-US"/>
        </a:p>
      </dgm:t>
    </dgm:pt>
    <dgm:pt modelId="{9F484C82-D9AA-4F9D-B975-F1CA0E163C03}" type="sibTrans" cxnId="{7751740A-A73A-4483-93DB-D159585B62A6}">
      <dgm:prSet/>
      <dgm:spPr/>
      <dgm:t>
        <a:bodyPr/>
        <a:lstStyle/>
        <a:p>
          <a:endParaRPr lang="en-US"/>
        </a:p>
      </dgm:t>
    </dgm:pt>
    <dgm:pt modelId="{12F88BB7-0582-480D-8262-54E366995BC2}">
      <dgm:prSet/>
      <dgm:spPr/>
      <dgm:t>
        <a:bodyPr/>
        <a:lstStyle/>
        <a:p>
          <a:r>
            <a:rPr lang="en-US" dirty="0">
              <a:latin typeface="Calibri" panose="020F0502020204030204" pitchFamily="34" charset="0"/>
              <a:cs typeface="Calibri" panose="020F0502020204030204" pitchFamily="34" charset="0"/>
            </a:rPr>
            <a:t>Consider Camps on Campus – Do they  need a separate mode?  </a:t>
          </a:r>
          <a:r>
            <a:rPr lang="en-US" b="1" i="1" dirty="0">
              <a:solidFill>
                <a:srgbClr val="FF0000"/>
              </a:solidFill>
              <a:latin typeface="Calibri" panose="020F0502020204030204" pitchFamily="34" charset="0"/>
              <a:cs typeface="Calibri" panose="020F0502020204030204" pitchFamily="34" charset="0"/>
            </a:rPr>
            <a:t>CHECK! </a:t>
          </a:r>
        </a:p>
      </dgm:t>
    </dgm:pt>
    <dgm:pt modelId="{8783985E-0A98-4626-9102-4CFE1C4ED2CC}" type="parTrans" cxnId="{366F15FB-5D50-418E-99CA-064A87AF50E4}">
      <dgm:prSet/>
      <dgm:spPr/>
      <dgm:t>
        <a:bodyPr/>
        <a:lstStyle/>
        <a:p>
          <a:endParaRPr lang="en-US"/>
        </a:p>
      </dgm:t>
    </dgm:pt>
    <dgm:pt modelId="{4C6F97C3-DC04-4572-A1CF-4EC1D50E5B8F}" type="sibTrans" cxnId="{366F15FB-5D50-418E-99CA-064A87AF50E4}">
      <dgm:prSet/>
      <dgm:spPr/>
      <dgm:t>
        <a:bodyPr/>
        <a:lstStyle/>
        <a:p>
          <a:endParaRPr lang="en-US"/>
        </a:p>
      </dgm:t>
    </dgm:pt>
    <dgm:pt modelId="{4859E16A-AF42-47B9-9CDE-CFACBD113351}">
      <dgm:prSet custT="1"/>
      <dgm:spPr/>
      <dgm:t>
        <a:bodyPr/>
        <a:lstStyle/>
        <a:p>
          <a:r>
            <a:rPr lang="en-US" sz="2400" dirty="0">
              <a:latin typeface="Calibri" panose="020F0502020204030204" pitchFamily="34" charset="0"/>
              <a:cs typeface="Calibri" panose="020F0502020204030204" pitchFamily="34" charset="0"/>
            </a:rPr>
            <a:t>Improve Visitor Quality/Technology </a:t>
          </a:r>
          <a:r>
            <a:rPr lang="en-US" sz="2400" b="1" i="1" dirty="0">
              <a:solidFill>
                <a:srgbClr val="FF0000"/>
              </a:solidFill>
              <a:latin typeface="Calibri" panose="020F0502020204030204" pitchFamily="34" charset="0"/>
              <a:cs typeface="Calibri" panose="020F0502020204030204" pitchFamily="34" charset="0"/>
            </a:rPr>
            <a:t>ONGOING </a:t>
          </a:r>
        </a:p>
      </dgm:t>
    </dgm:pt>
    <dgm:pt modelId="{3D074D24-CDE6-4310-AC20-0720CB780E8B}" type="parTrans" cxnId="{ADA7B77B-A508-4054-952D-94CAF26D1B33}">
      <dgm:prSet/>
      <dgm:spPr/>
      <dgm:t>
        <a:bodyPr/>
        <a:lstStyle/>
        <a:p>
          <a:endParaRPr lang="en-US"/>
        </a:p>
      </dgm:t>
    </dgm:pt>
    <dgm:pt modelId="{82396BF2-80D4-4B52-93D8-52A76B953933}" type="sibTrans" cxnId="{ADA7B77B-A508-4054-952D-94CAF26D1B33}">
      <dgm:prSet/>
      <dgm:spPr/>
      <dgm:t>
        <a:bodyPr/>
        <a:lstStyle/>
        <a:p>
          <a:endParaRPr lang="en-US"/>
        </a:p>
      </dgm:t>
    </dgm:pt>
    <dgm:pt modelId="{11FA943D-AB76-421B-A536-856CE3AF97B5}">
      <dgm:prSet custT="1"/>
      <dgm:spPr/>
      <dgm:t>
        <a:bodyPr/>
        <a:lstStyle/>
        <a:p>
          <a:r>
            <a:rPr lang="en-US" sz="2400" dirty="0">
              <a:latin typeface="Calibri" panose="020F0502020204030204" pitchFamily="34" charset="0"/>
              <a:cs typeface="Calibri" panose="020F0502020204030204" pitchFamily="34" charset="0"/>
            </a:rPr>
            <a:t>How do we/can we incorporate program quality? </a:t>
          </a:r>
          <a:r>
            <a:rPr lang="en-US" sz="2400" b="1" i="1" dirty="0">
              <a:solidFill>
                <a:srgbClr val="FF0000"/>
              </a:solidFill>
              <a:latin typeface="Calibri" panose="020F0502020204030204" pitchFamily="34" charset="0"/>
              <a:cs typeface="Calibri" panose="020F0502020204030204" pitchFamily="34" charset="0"/>
            </a:rPr>
            <a:t>IN PROGRESS</a:t>
          </a:r>
          <a:endParaRPr lang="en-US" sz="2400" dirty="0">
            <a:latin typeface="Calibri" panose="020F0502020204030204" pitchFamily="34" charset="0"/>
            <a:cs typeface="Calibri" panose="020F0502020204030204" pitchFamily="34" charset="0"/>
          </a:endParaRPr>
        </a:p>
      </dgm:t>
    </dgm:pt>
    <dgm:pt modelId="{DCA280FA-7C11-4BF7-A9C7-7B72AA22018F}" type="parTrans" cxnId="{AEEE23D3-1C36-42CF-AC84-494909B32E69}">
      <dgm:prSet/>
      <dgm:spPr/>
      <dgm:t>
        <a:bodyPr/>
        <a:lstStyle/>
        <a:p>
          <a:endParaRPr lang="en-US"/>
        </a:p>
      </dgm:t>
    </dgm:pt>
    <dgm:pt modelId="{54ED835F-34A5-46CF-A6B0-7292DE4B859B}" type="sibTrans" cxnId="{AEEE23D3-1C36-42CF-AC84-494909B32E69}">
      <dgm:prSet/>
      <dgm:spPr/>
      <dgm:t>
        <a:bodyPr/>
        <a:lstStyle/>
        <a:p>
          <a:endParaRPr lang="en-US"/>
        </a:p>
      </dgm:t>
    </dgm:pt>
    <dgm:pt modelId="{752A3CCA-6845-4BD1-AF95-B53517BF056B}" type="pres">
      <dgm:prSet presAssocID="{8BD7DB40-C6E2-4AD5-BC8D-9F65A9E95FA4}" presName="vert0" presStyleCnt="0">
        <dgm:presLayoutVars>
          <dgm:dir/>
          <dgm:animOne val="branch"/>
          <dgm:animLvl val="lvl"/>
        </dgm:presLayoutVars>
      </dgm:prSet>
      <dgm:spPr/>
    </dgm:pt>
    <dgm:pt modelId="{ECF2A4CD-0F36-409C-8965-E31893BCB690}" type="pres">
      <dgm:prSet presAssocID="{2DDFD134-087F-40E7-9DA0-B48F00AD74B7}" presName="thickLine" presStyleLbl="alignNode1" presStyleIdx="0" presStyleCnt="5"/>
      <dgm:spPr/>
    </dgm:pt>
    <dgm:pt modelId="{9370151D-6203-4228-B739-9C4EFFAA9CC6}" type="pres">
      <dgm:prSet presAssocID="{2DDFD134-087F-40E7-9DA0-B48F00AD74B7}" presName="horz1" presStyleCnt="0"/>
      <dgm:spPr/>
    </dgm:pt>
    <dgm:pt modelId="{9FC5A545-59DD-47E3-9FD1-32BC2C3F955F}" type="pres">
      <dgm:prSet presAssocID="{2DDFD134-087F-40E7-9DA0-B48F00AD74B7}" presName="tx1" presStyleLbl="revTx" presStyleIdx="0" presStyleCnt="5"/>
      <dgm:spPr/>
    </dgm:pt>
    <dgm:pt modelId="{354A38E2-A508-4D6C-961D-630595FDA4A4}" type="pres">
      <dgm:prSet presAssocID="{2DDFD134-087F-40E7-9DA0-B48F00AD74B7}" presName="vert1" presStyleCnt="0"/>
      <dgm:spPr/>
    </dgm:pt>
    <dgm:pt modelId="{281C6200-A9C8-4150-8B5D-F58502C87882}" type="pres">
      <dgm:prSet presAssocID="{9A6A7A5E-2DF6-4978-991B-CCC94B66F3B4}" presName="thickLine" presStyleLbl="alignNode1" presStyleIdx="1" presStyleCnt="5"/>
      <dgm:spPr/>
    </dgm:pt>
    <dgm:pt modelId="{1AF09EE7-31FB-4D6F-B0CC-EF6217870C0C}" type="pres">
      <dgm:prSet presAssocID="{9A6A7A5E-2DF6-4978-991B-CCC94B66F3B4}" presName="horz1" presStyleCnt="0"/>
      <dgm:spPr/>
    </dgm:pt>
    <dgm:pt modelId="{FF67930A-3E2F-4F77-8C49-1825136D3985}" type="pres">
      <dgm:prSet presAssocID="{9A6A7A5E-2DF6-4978-991B-CCC94B66F3B4}" presName="tx1" presStyleLbl="revTx" presStyleIdx="1" presStyleCnt="5"/>
      <dgm:spPr/>
    </dgm:pt>
    <dgm:pt modelId="{241A69A8-5560-46E8-8FAD-13A7A233E9FE}" type="pres">
      <dgm:prSet presAssocID="{9A6A7A5E-2DF6-4978-991B-CCC94B66F3B4}" presName="vert1" presStyleCnt="0"/>
      <dgm:spPr/>
    </dgm:pt>
    <dgm:pt modelId="{C9C072BB-5F26-4EC8-AF48-5E4D2F82C834}" type="pres">
      <dgm:prSet presAssocID="{12F88BB7-0582-480D-8262-54E366995BC2}" presName="thickLine" presStyleLbl="alignNode1" presStyleIdx="2" presStyleCnt="5"/>
      <dgm:spPr/>
    </dgm:pt>
    <dgm:pt modelId="{881095E3-92E6-465F-B2A1-A0CEF5C52692}" type="pres">
      <dgm:prSet presAssocID="{12F88BB7-0582-480D-8262-54E366995BC2}" presName="horz1" presStyleCnt="0"/>
      <dgm:spPr/>
    </dgm:pt>
    <dgm:pt modelId="{A6FFB267-99AF-4C5E-A0FE-B484A0071345}" type="pres">
      <dgm:prSet presAssocID="{12F88BB7-0582-480D-8262-54E366995BC2}" presName="tx1" presStyleLbl="revTx" presStyleIdx="2" presStyleCnt="5"/>
      <dgm:spPr/>
    </dgm:pt>
    <dgm:pt modelId="{CB66BCD8-FA61-4B18-B788-B9DD81EFD223}" type="pres">
      <dgm:prSet presAssocID="{12F88BB7-0582-480D-8262-54E366995BC2}" presName="vert1" presStyleCnt="0"/>
      <dgm:spPr/>
    </dgm:pt>
    <dgm:pt modelId="{111D0C41-9427-495C-9090-5ABF89E092DC}" type="pres">
      <dgm:prSet presAssocID="{4859E16A-AF42-47B9-9CDE-CFACBD113351}" presName="thickLine" presStyleLbl="alignNode1" presStyleIdx="3" presStyleCnt="5"/>
      <dgm:spPr/>
    </dgm:pt>
    <dgm:pt modelId="{AD06DF9A-7675-4128-8D51-1AACE7A9012C}" type="pres">
      <dgm:prSet presAssocID="{4859E16A-AF42-47B9-9CDE-CFACBD113351}" presName="horz1" presStyleCnt="0"/>
      <dgm:spPr/>
    </dgm:pt>
    <dgm:pt modelId="{D8A30A26-388C-4B95-899F-3735DB0D5D3C}" type="pres">
      <dgm:prSet presAssocID="{4859E16A-AF42-47B9-9CDE-CFACBD113351}" presName="tx1" presStyleLbl="revTx" presStyleIdx="3" presStyleCnt="5"/>
      <dgm:spPr/>
    </dgm:pt>
    <dgm:pt modelId="{B2361A0C-F191-4ACD-A24A-4C0674663C3E}" type="pres">
      <dgm:prSet presAssocID="{4859E16A-AF42-47B9-9CDE-CFACBD113351}" presName="vert1" presStyleCnt="0"/>
      <dgm:spPr/>
    </dgm:pt>
    <dgm:pt modelId="{A573979A-46F6-4D97-801E-53266C895146}" type="pres">
      <dgm:prSet presAssocID="{11FA943D-AB76-421B-A536-856CE3AF97B5}" presName="thickLine" presStyleLbl="alignNode1" presStyleIdx="4" presStyleCnt="5"/>
      <dgm:spPr/>
    </dgm:pt>
    <dgm:pt modelId="{43B3AD3C-22AD-48E1-964B-2BB688810263}" type="pres">
      <dgm:prSet presAssocID="{11FA943D-AB76-421B-A536-856CE3AF97B5}" presName="horz1" presStyleCnt="0"/>
      <dgm:spPr/>
    </dgm:pt>
    <dgm:pt modelId="{95DE64F8-5CA9-4253-B052-B0868637A623}" type="pres">
      <dgm:prSet presAssocID="{11FA943D-AB76-421B-A536-856CE3AF97B5}" presName="tx1" presStyleLbl="revTx" presStyleIdx="4" presStyleCnt="5"/>
      <dgm:spPr/>
    </dgm:pt>
    <dgm:pt modelId="{4AD96AA7-8307-49AC-BCFF-542D9B2FCD19}" type="pres">
      <dgm:prSet presAssocID="{11FA943D-AB76-421B-A536-856CE3AF97B5}" presName="vert1" presStyleCnt="0"/>
      <dgm:spPr/>
    </dgm:pt>
  </dgm:ptLst>
  <dgm:cxnLst>
    <dgm:cxn modelId="{7751740A-A73A-4483-93DB-D159585B62A6}" srcId="{8BD7DB40-C6E2-4AD5-BC8D-9F65A9E95FA4}" destId="{9A6A7A5E-2DF6-4978-991B-CCC94B66F3B4}" srcOrd="1" destOrd="0" parTransId="{50BC58F8-591C-4FBE-877C-01D518C722B7}" sibTransId="{9F484C82-D9AA-4F9D-B975-F1CA0E163C03}"/>
    <dgm:cxn modelId="{79924F1F-BF2C-4C61-87DC-98B0463253BB}" srcId="{8BD7DB40-C6E2-4AD5-BC8D-9F65A9E95FA4}" destId="{2DDFD134-087F-40E7-9DA0-B48F00AD74B7}" srcOrd="0" destOrd="0" parTransId="{5B5B6BFC-122B-47E9-B201-695AA20C6BDB}" sibTransId="{1D6217A5-7EAB-4879-A220-327E9DF5D888}"/>
    <dgm:cxn modelId="{A64C2827-32BE-431F-AD18-821703B29560}" type="presOf" srcId="{12F88BB7-0582-480D-8262-54E366995BC2}" destId="{A6FFB267-99AF-4C5E-A0FE-B484A0071345}" srcOrd="0" destOrd="0" presId="urn:microsoft.com/office/officeart/2008/layout/LinedList"/>
    <dgm:cxn modelId="{169E2A60-3804-4B64-B0C9-ADEA19B987B3}" type="presOf" srcId="{11FA943D-AB76-421B-A536-856CE3AF97B5}" destId="{95DE64F8-5CA9-4253-B052-B0868637A623}" srcOrd="0" destOrd="0" presId="urn:microsoft.com/office/officeart/2008/layout/LinedList"/>
    <dgm:cxn modelId="{C6F62169-8BB0-45E6-ABA1-AD7B940BAC54}" type="presOf" srcId="{2DDFD134-087F-40E7-9DA0-B48F00AD74B7}" destId="{9FC5A545-59DD-47E3-9FD1-32BC2C3F955F}" srcOrd="0" destOrd="0" presId="urn:microsoft.com/office/officeart/2008/layout/LinedList"/>
    <dgm:cxn modelId="{FED13558-0120-4D2C-9EF2-61855D1AEFBE}" type="presOf" srcId="{4859E16A-AF42-47B9-9CDE-CFACBD113351}" destId="{D8A30A26-388C-4B95-899F-3735DB0D5D3C}" srcOrd="0" destOrd="0" presId="urn:microsoft.com/office/officeart/2008/layout/LinedList"/>
    <dgm:cxn modelId="{ADA7B77B-A508-4054-952D-94CAF26D1B33}" srcId="{8BD7DB40-C6E2-4AD5-BC8D-9F65A9E95FA4}" destId="{4859E16A-AF42-47B9-9CDE-CFACBD113351}" srcOrd="3" destOrd="0" parTransId="{3D074D24-CDE6-4310-AC20-0720CB780E8B}" sibTransId="{82396BF2-80D4-4B52-93D8-52A76B953933}"/>
    <dgm:cxn modelId="{3C9B6281-C8B4-4514-A4A3-4C8685729B39}" type="presOf" srcId="{9A6A7A5E-2DF6-4978-991B-CCC94B66F3B4}" destId="{FF67930A-3E2F-4F77-8C49-1825136D3985}" srcOrd="0" destOrd="0" presId="urn:microsoft.com/office/officeart/2008/layout/LinedList"/>
    <dgm:cxn modelId="{AEEE23D3-1C36-42CF-AC84-494909B32E69}" srcId="{8BD7DB40-C6E2-4AD5-BC8D-9F65A9E95FA4}" destId="{11FA943D-AB76-421B-A536-856CE3AF97B5}" srcOrd="4" destOrd="0" parTransId="{DCA280FA-7C11-4BF7-A9C7-7B72AA22018F}" sibTransId="{54ED835F-34A5-46CF-A6B0-7292DE4B859B}"/>
    <dgm:cxn modelId="{2F4464D9-1978-4C73-B315-C57EB15968F1}" type="presOf" srcId="{8BD7DB40-C6E2-4AD5-BC8D-9F65A9E95FA4}" destId="{752A3CCA-6845-4BD1-AF95-B53517BF056B}" srcOrd="0" destOrd="0" presId="urn:microsoft.com/office/officeart/2008/layout/LinedList"/>
    <dgm:cxn modelId="{366F15FB-5D50-418E-99CA-064A87AF50E4}" srcId="{8BD7DB40-C6E2-4AD5-BC8D-9F65A9E95FA4}" destId="{12F88BB7-0582-480D-8262-54E366995BC2}" srcOrd="2" destOrd="0" parTransId="{8783985E-0A98-4626-9102-4CFE1C4ED2CC}" sibTransId="{4C6F97C3-DC04-4572-A1CF-4EC1D50E5B8F}"/>
    <dgm:cxn modelId="{ED52FE47-CF9F-4A3F-A422-CAB535B262FB}" type="presParOf" srcId="{752A3CCA-6845-4BD1-AF95-B53517BF056B}" destId="{ECF2A4CD-0F36-409C-8965-E31893BCB690}" srcOrd="0" destOrd="0" presId="urn:microsoft.com/office/officeart/2008/layout/LinedList"/>
    <dgm:cxn modelId="{22EF63F0-748B-41B4-AABC-75BE76C5DBFC}" type="presParOf" srcId="{752A3CCA-6845-4BD1-AF95-B53517BF056B}" destId="{9370151D-6203-4228-B739-9C4EFFAA9CC6}" srcOrd="1" destOrd="0" presId="urn:microsoft.com/office/officeart/2008/layout/LinedList"/>
    <dgm:cxn modelId="{022759A7-D914-4965-92B4-3CD56DB37D1F}" type="presParOf" srcId="{9370151D-6203-4228-B739-9C4EFFAA9CC6}" destId="{9FC5A545-59DD-47E3-9FD1-32BC2C3F955F}" srcOrd="0" destOrd="0" presId="urn:microsoft.com/office/officeart/2008/layout/LinedList"/>
    <dgm:cxn modelId="{A250D595-E736-4134-8B8F-B69B3273A39F}" type="presParOf" srcId="{9370151D-6203-4228-B739-9C4EFFAA9CC6}" destId="{354A38E2-A508-4D6C-961D-630595FDA4A4}" srcOrd="1" destOrd="0" presId="urn:microsoft.com/office/officeart/2008/layout/LinedList"/>
    <dgm:cxn modelId="{8066D3DB-6086-4E31-8435-7E9086882313}" type="presParOf" srcId="{752A3CCA-6845-4BD1-AF95-B53517BF056B}" destId="{281C6200-A9C8-4150-8B5D-F58502C87882}" srcOrd="2" destOrd="0" presId="urn:microsoft.com/office/officeart/2008/layout/LinedList"/>
    <dgm:cxn modelId="{A0B1629A-2A12-4F66-99E9-6C6E645B6FC4}" type="presParOf" srcId="{752A3CCA-6845-4BD1-AF95-B53517BF056B}" destId="{1AF09EE7-31FB-4D6F-B0CC-EF6217870C0C}" srcOrd="3" destOrd="0" presId="urn:microsoft.com/office/officeart/2008/layout/LinedList"/>
    <dgm:cxn modelId="{F9B0C025-AD30-4956-8899-B581305824B4}" type="presParOf" srcId="{1AF09EE7-31FB-4D6F-B0CC-EF6217870C0C}" destId="{FF67930A-3E2F-4F77-8C49-1825136D3985}" srcOrd="0" destOrd="0" presId="urn:microsoft.com/office/officeart/2008/layout/LinedList"/>
    <dgm:cxn modelId="{0F4A9685-D033-407A-B397-B4D4586E1866}" type="presParOf" srcId="{1AF09EE7-31FB-4D6F-B0CC-EF6217870C0C}" destId="{241A69A8-5560-46E8-8FAD-13A7A233E9FE}" srcOrd="1" destOrd="0" presId="urn:microsoft.com/office/officeart/2008/layout/LinedList"/>
    <dgm:cxn modelId="{00D726A7-B8E7-4368-9622-8EC0EE0A04C0}" type="presParOf" srcId="{752A3CCA-6845-4BD1-AF95-B53517BF056B}" destId="{C9C072BB-5F26-4EC8-AF48-5E4D2F82C834}" srcOrd="4" destOrd="0" presId="urn:microsoft.com/office/officeart/2008/layout/LinedList"/>
    <dgm:cxn modelId="{44AB27D8-31B7-4567-8AF8-A869C5BA5142}" type="presParOf" srcId="{752A3CCA-6845-4BD1-AF95-B53517BF056B}" destId="{881095E3-92E6-465F-B2A1-A0CEF5C52692}" srcOrd="5" destOrd="0" presId="urn:microsoft.com/office/officeart/2008/layout/LinedList"/>
    <dgm:cxn modelId="{49D8F5AD-203D-49F3-A3A7-6D3BDAC2B90A}" type="presParOf" srcId="{881095E3-92E6-465F-B2A1-A0CEF5C52692}" destId="{A6FFB267-99AF-4C5E-A0FE-B484A0071345}" srcOrd="0" destOrd="0" presId="urn:microsoft.com/office/officeart/2008/layout/LinedList"/>
    <dgm:cxn modelId="{5438524F-B7E9-416E-AD93-DCFDFFB0A6E6}" type="presParOf" srcId="{881095E3-92E6-465F-B2A1-A0CEF5C52692}" destId="{CB66BCD8-FA61-4B18-B788-B9DD81EFD223}" srcOrd="1" destOrd="0" presId="urn:microsoft.com/office/officeart/2008/layout/LinedList"/>
    <dgm:cxn modelId="{34032CF0-DFE4-4766-B85D-2D611D5FB3A2}" type="presParOf" srcId="{752A3CCA-6845-4BD1-AF95-B53517BF056B}" destId="{111D0C41-9427-495C-9090-5ABF89E092DC}" srcOrd="6" destOrd="0" presId="urn:microsoft.com/office/officeart/2008/layout/LinedList"/>
    <dgm:cxn modelId="{BED72FDC-FB4F-4D82-8DD6-3FD4EBC5A917}" type="presParOf" srcId="{752A3CCA-6845-4BD1-AF95-B53517BF056B}" destId="{AD06DF9A-7675-4128-8D51-1AACE7A9012C}" srcOrd="7" destOrd="0" presId="urn:microsoft.com/office/officeart/2008/layout/LinedList"/>
    <dgm:cxn modelId="{0E174F2B-548B-4865-BCCE-50AE94AE58E2}" type="presParOf" srcId="{AD06DF9A-7675-4128-8D51-1AACE7A9012C}" destId="{D8A30A26-388C-4B95-899F-3735DB0D5D3C}" srcOrd="0" destOrd="0" presId="urn:microsoft.com/office/officeart/2008/layout/LinedList"/>
    <dgm:cxn modelId="{1ACFF8FC-EBF9-4D29-B122-2545D780CFAE}" type="presParOf" srcId="{AD06DF9A-7675-4128-8D51-1AACE7A9012C}" destId="{B2361A0C-F191-4ACD-A24A-4C0674663C3E}" srcOrd="1" destOrd="0" presId="urn:microsoft.com/office/officeart/2008/layout/LinedList"/>
    <dgm:cxn modelId="{1BEA25E5-B796-41E3-BAB3-A432AEE34AEA}" type="presParOf" srcId="{752A3CCA-6845-4BD1-AF95-B53517BF056B}" destId="{A573979A-46F6-4D97-801E-53266C895146}" srcOrd="8" destOrd="0" presId="urn:microsoft.com/office/officeart/2008/layout/LinedList"/>
    <dgm:cxn modelId="{2F229670-DDBF-436C-AD83-B89676B54CCF}" type="presParOf" srcId="{752A3CCA-6845-4BD1-AF95-B53517BF056B}" destId="{43B3AD3C-22AD-48E1-964B-2BB688810263}" srcOrd="9" destOrd="0" presId="urn:microsoft.com/office/officeart/2008/layout/LinedList"/>
    <dgm:cxn modelId="{44C2BBC6-FEE5-4048-9042-F8781F07EC0D}" type="presParOf" srcId="{43B3AD3C-22AD-48E1-964B-2BB688810263}" destId="{95DE64F8-5CA9-4253-B052-B0868637A623}" srcOrd="0" destOrd="0" presId="urn:microsoft.com/office/officeart/2008/layout/LinedList"/>
    <dgm:cxn modelId="{B3048C88-3B4F-42B3-98B6-08AFC2AC55D7}" type="presParOf" srcId="{43B3AD3C-22AD-48E1-964B-2BB688810263}" destId="{4AD96AA7-8307-49AC-BCFF-542D9B2FCD1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7DB40-C6E2-4AD5-BC8D-9F65A9E95FA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DDFD134-087F-40E7-9DA0-B48F00AD74B7}">
      <dgm:prSet custT="1"/>
      <dgm:spPr/>
      <dgm:t>
        <a:bodyPr/>
        <a:lstStyle/>
        <a:p>
          <a:r>
            <a:rPr lang="en-US" sz="2800" b="0" dirty="0">
              <a:latin typeface="Calibri" panose="020F0502020204030204" pitchFamily="34" charset="0"/>
              <a:cs typeface="Calibri" panose="020F0502020204030204" pitchFamily="34" charset="0"/>
            </a:rPr>
            <a:t>One appeal – camp remains accredited, with follow-up  </a:t>
          </a:r>
        </a:p>
      </dgm:t>
    </dgm:pt>
    <dgm:pt modelId="{5B5B6BFC-122B-47E9-B201-695AA20C6BDB}" type="parTrans" cxnId="{79924F1F-BF2C-4C61-87DC-98B0463253BB}">
      <dgm:prSet/>
      <dgm:spPr/>
      <dgm:t>
        <a:bodyPr/>
        <a:lstStyle/>
        <a:p>
          <a:endParaRPr lang="en-US"/>
        </a:p>
      </dgm:t>
    </dgm:pt>
    <dgm:pt modelId="{1D6217A5-7EAB-4879-A220-327E9DF5D888}" type="sibTrans" cxnId="{79924F1F-BF2C-4C61-87DC-98B0463253BB}">
      <dgm:prSet/>
      <dgm:spPr/>
      <dgm:t>
        <a:bodyPr/>
        <a:lstStyle/>
        <a:p>
          <a:endParaRPr lang="en-US"/>
        </a:p>
      </dgm:t>
    </dgm:pt>
    <dgm:pt modelId="{9A6A7A5E-2DF6-4978-991B-CCC94B66F3B4}">
      <dgm:prSet custT="1"/>
      <dgm:spPr/>
      <dgm:t>
        <a:bodyPr/>
        <a:lstStyle/>
        <a:p>
          <a:r>
            <a:rPr lang="en-US" sz="2800" b="0" i="0" dirty="0">
              <a:solidFill>
                <a:schemeClr val="tx1"/>
              </a:solidFill>
              <a:latin typeface="Calibri" panose="020F0502020204030204" pitchFamily="34" charset="0"/>
              <a:cs typeface="Calibri" panose="020F0502020204030204" pitchFamily="34" charset="0"/>
            </a:rPr>
            <a:t>Discussion related to visiting camps on campuses </a:t>
          </a:r>
        </a:p>
      </dgm:t>
    </dgm:pt>
    <dgm:pt modelId="{50BC58F8-591C-4FBE-877C-01D518C722B7}" type="parTrans" cxnId="{7751740A-A73A-4483-93DB-D159585B62A6}">
      <dgm:prSet/>
      <dgm:spPr/>
      <dgm:t>
        <a:bodyPr/>
        <a:lstStyle/>
        <a:p>
          <a:endParaRPr lang="en-US"/>
        </a:p>
      </dgm:t>
    </dgm:pt>
    <dgm:pt modelId="{9F484C82-D9AA-4F9D-B975-F1CA0E163C03}" type="sibTrans" cxnId="{7751740A-A73A-4483-93DB-D159585B62A6}">
      <dgm:prSet/>
      <dgm:spPr/>
      <dgm:t>
        <a:bodyPr/>
        <a:lstStyle/>
        <a:p>
          <a:endParaRPr lang="en-US"/>
        </a:p>
      </dgm:t>
    </dgm:pt>
    <dgm:pt modelId="{12F88BB7-0582-480D-8262-54E366995BC2}">
      <dgm:prSet custT="1"/>
      <dgm:spPr/>
      <dgm:t>
        <a:bodyPr/>
        <a:lstStyle/>
        <a:p>
          <a:r>
            <a:rPr lang="en-US" sz="2800" dirty="0">
              <a:latin typeface="Calibri" panose="020F0502020204030204" pitchFamily="34" charset="0"/>
              <a:cs typeface="Calibri" panose="020F0502020204030204" pitchFamily="34" charset="0"/>
            </a:rPr>
            <a:t>Records Retention – for protection of volunteers   </a:t>
          </a:r>
          <a:endParaRPr lang="en-US" sz="2800" b="1" i="1" dirty="0">
            <a:solidFill>
              <a:srgbClr val="FF0000"/>
            </a:solidFill>
            <a:latin typeface="Calibri" panose="020F0502020204030204" pitchFamily="34" charset="0"/>
            <a:cs typeface="Calibri" panose="020F0502020204030204" pitchFamily="34" charset="0"/>
          </a:endParaRPr>
        </a:p>
      </dgm:t>
    </dgm:pt>
    <dgm:pt modelId="{8783985E-0A98-4626-9102-4CFE1C4ED2CC}" type="parTrans" cxnId="{366F15FB-5D50-418E-99CA-064A87AF50E4}">
      <dgm:prSet/>
      <dgm:spPr/>
      <dgm:t>
        <a:bodyPr/>
        <a:lstStyle/>
        <a:p>
          <a:endParaRPr lang="en-US"/>
        </a:p>
      </dgm:t>
    </dgm:pt>
    <dgm:pt modelId="{4C6F97C3-DC04-4572-A1CF-4EC1D50E5B8F}" type="sibTrans" cxnId="{366F15FB-5D50-418E-99CA-064A87AF50E4}">
      <dgm:prSet/>
      <dgm:spPr/>
      <dgm:t>
        <a:bodyPr/>
        <a:lstStyle/>
        <a:p>
          <a:endParaRPr lang="en-US"/>
        </a:p>
      </dgm:t>
    </dgm:pt>
    <dgm:pt modelId="{4859E16A-AF42-47B9-9CDE-CFACBD113351}">
      <dgm:prSet custT="1"/>
      <dgm:spPr/>
      <dgm:t>
        <a:bodyPr/>
        <a:lstStyle/>
        <a:p>
          <a:r>
            <a:rPr lang="en-US" sz="2800" b="0" i="0" dirty="0">
              <a:solidFill>
                <a:schemeClr val="tx1"/>
              </a:solidFill>
              <a:latin typeface="Calibri" panose="020F0502020204030204" pitchFamily="34" charset="0"/>
              <a:cs typeface="Calibri" panose="020F0502020204030204" pitchFamily="34" charset="0"/>
            </a:rPr>
            <a:t>Substantial discussion related to program quality </a:t>
          </a:r>
        </a:p>
      </dgm:t>
    </dgm:pt>
    <dgm:pt modelId="{3D074D24-CDE6-4310-AC20-0720CB780E8B}" type="parTrans" cxnId="{ADA7B77B-A508-4054-952D-94CAF26D1B33}">
      <dgm:prSet/>
      <dgm:spPr/>
      <dgm:t>
        <a:bodyPr/>
        <a:lstStyle/>
        <a:p>
          <a:endParaRPr lang="en-US"/>
        </a:p>
      </dgm:t>
    </dgm:pt>
    <dgm:pt modelId="{82396BF2-80D4-4B52-93D8-52A76B953933}" type="sibTrans" cxnId="{ADA7B77B-A508-4054-952D-94CAF26D1B33}">
      <dgm:prSet/>
      <dgm:spPr/>
      <dgm:t>
        <a:bodyPr/>
        <a:lstStyle/>
        <a:p>
          <a:endParaRPr lang="en-US"/>
        </a:p>
      </dgm:t>
    </dgm:pt>
    <dgm:pt modelId="{11FA943D-AB76-421B-A536-856CE3AF97B5}">
      <dgm:prSet custT="1"/>
      <dgm:spPr/>
      <dgm:t>
        <a:bodyPr/>
        <a:lstStyle/>
        <a:p>
          <a:r>
            <a:rPr lang="en-US" sz="2800" dirty="0">
              <a:latin typeface="Calibri" panose="020F0502020204030204" pitchFamily="34" charset="0"/>
              <a:cs typeface="Calibri" panose="020F0502020204030204" pitchFamily="34" charset="0"/>
            </a:rPr>
            <a:t>Discussed overall “health” of program w/staff transitions</a:t>
          </a:r>
        </a:p>
      </dgm:t>
    </dgm:pt>
    <dgm:pt modelId="{DCA280FA-7C11-4BF7-A9C7-7B72AA22018F}" type="parTrans" cxnId="{AEEE23D3-1C36-42CF-AC84-494909B32E69}">
      <dgm:prSet/>
      <dgm:spPr/>
      <dgm:t>
        <a:bodyPr/>
        <a:lstStyle/>
        <a:p>
          <a:endParaRPr lang="en-US"/>
        </a:p>
      </dgm:t>
    </dgm:pt>
    <dgm:pt modelId="{54ED835F-34A5-46CF-A6B0-7292DE4B859B}" type="sibTrans" cxnId="{AEEE23D3-1C36-42CF-AC84-494909B32E69}">
      <dgm:prSet/>
      <dgm:spPr/>
      <dgm:t>
        <a:bodyPr/>
        <a:lstStyle/>
        <a:p>
          <a:endParaRPr lang="en-US"/>
        </a:p>
      </dgm:t>
    </dgm:pt>
    <dgm:pt modelId="{752A3CCA-6845-4BD1-AF95-B53517BF056B}" type="pres">
      <dgm:prSet presAssocID="{8BD7DB40-C6E2-4AD5-BC8D-9F65A9E95FA4}" presName="vert0" presStyleCnt="0">
        <dgm:presLayoutVars>
          <dgm:dir/>
          <dgm:animOne val="branch"/>
          <dgm:animLvl val="lvl"/>
        </dgm:presLayoutVars>
      </dgm:prSet>
      <dgm:spPr/>
    </dgm:pt>
    <dgm:pt modelId="{ECF2A4CD-0F36-409C-8965-E31893BCB690}" type="pres">
      <dgm:prSet presAssocID="{2DDFD134-087F-40E7-9DA0-B48F00AD74B7}" presName="thickLine" presStyleLbl="alignNode1" presStyleIdx="0" presStyleCnt="5"/>
      <dgm:spPr/>
    </dgm:pt>
    <dgm:pt modelId="{9370151D-6203-4228-B739-9C4EFFAA9CC6}" type="pres">
      <dgm:prSet presAssocID="{2DDFD134-087F-40E7-9DA0-B48F00AD74B7}" presName="horz1" presStyleCnt="0"/>
      <dgm:spPr/>
    </dgm:pt>
    <dgm:pt modelId="{9FC5A545-59DD-47E3-9FD1-32BC2C3F955F}" type="pres">
      <dgm:prSet presAssocID="{2DDFD134-087F-40E7-9DA0-B48F00AD74B7}" presName="tx1" presStyleLbl="revTx" presStyleIdx="0" presStyleCnt="5"/>
      <dgm:spPr/>
    </dgm:pt>
    <dgm:pt modelId="{354A38E2-A508-4D6C-961D-630595FDA4A4}" type="pres">
      <dgm:prSet presAssocID="{2DDFD134-087F-40E7-9DA0-B48F00AD74B7}" presName="vert1" presStyleCnt="0"/>
      <dgm:spPr/>
    </dgm:pt>
    <dgm:pt modelId="{281C6200-A9C8-4150-8B5D-F58502C87882}" type="pres">
      <dgm:prSet presAssocID="{9A6A7A5E-2DF6-4978-991B-CCC94B66F3B4}" presName="thickLine" presStyleLbl="alignNode1" presStyleIdx="1" presStyleCnt="5"/>
      <dgm:spPr/>
    </dgm:pt>
    <dgm:pt modelId="{1AF09EE7-31FB-4D6F-B0CC-EF6217870C0C}" type="pres">
      <dgm:prSet presAssocID="{9A6A7A5E-2DF6-4978-991B-CCC94B66F3B4}" presName="horz1" presStyleCnt="0"/>
      <dgm:spPr/>
    </dgm:pt>
    <dgm:pt modelId="{FF67930A-3E2F-4F77-8C49-1825136D3985}" type="pres">
      <dgm:prSet presAssocID="{9A6A7A5E-2DF6-4978-991B-CCC94B66F3B4}" presName="tx1" presStyleLbl="revTx" presStyleIdx="1" presStyleCnt="5"/>
      <dgm:spPr/>
    </dgm:pt>
    <dgm:pt modelId="{241A69A8-5560-46E8-8FAD-13A7A233E9FE}" type="pres">
      <dgm:prSet presAssocID="{9A6A7A5E-2DF6-4978-991B-CCC94B66F3B4}" presName="vert1" presStyleCnt="0"/>
      <dgm:spPr/>
    </dgm:pt>
    <dgm:pt modelId="{C9C072BB-5F26-4EC8-AF48-5E4D2F82C834}" type="pres">
      <dgm:prSet presAssocID="{12F88BB7-0582-480D-8262-54E366995BC2}" presName="thickLine" presStyleLbl="alignNode1" presStyleIdx="2" presStyleCnt="5"/>
      <dgm:spPr/>
    </dgm:pt>
    <dgm:pt modelId="{881095E3-92E6-465F-B2A1-A0CEF5C52692}" type="pres">
      <dgm:prSet presAssocID="{12F88BB7-0582-480D-8262-54E366995BC2}" presName="horz1" presStyleCnt="0"/>
      <dgm:spPr/>
    </dgm:pt>
    <dgm:pt modelId="{A6FFB267-99AF-4C5E-A0FE-B484A0071345}" type="pres">
      <dgm:prSet presAssocID="{12F88BB7-0582-480D-8262-54E366995BC2}" presName="tx1" presStyleLbl="revTx" presStyleIdx="2" presStyleCnt="5"/>
      <dgm:spPr/>
    </dgm:pt>
    <dgm:pt modelId="{CB66BCD8-FA61-4B18-B788-B9DD81EFD223}" type="pres">
      <dgm:prSet presAssocID="{12F88BB7-0582-480D-8262-54E366995BC2}" presName="vert1" presStyleCnt="0"/>
      <dgm:spPr/>
    </dgm:pt>
    <dgm:pt modelId="{111D0C41-9427-495C-9090-5ABF89E092DC}" type="pres">
      <dgm:prSet presAssocID="{4859E16A-AF42-47B9-9CDE-CFACBD113351}" presName="thickLine" presStyleLbl="alignNode1" presStyleIdx="3" presStyleCnt="5"/>
      <dgm:spPr/>
    </dgm:pt>
    <dgm:pt modelId="{AD06DF9A-7675-4128-8D51-1AACE7A9012C}" type="pres">
      <dgm:prSet presAssocID="{4859E16A-AF42-47B9-9CDE-CFACBD113351}" presName="horz1" presStyleCnt="0"/>
      <dgm:spPr/>
    </dgm:pt>
    <dgm:pt modelId="{D8A30A26-388C-4B95-899F-3735DB0D5D3C}" type="pres">
      <dgm:prSet presAssocID="{4859E16A-AF42-47B9-9CDE-CFACBD113351}" presName="tx1" presStyleLbl="revTx" presStyleIdx="3" presStyleCnt="5"/>
      <dgm:spPr/>
    </dgm:pt>
    <dgm:pt modelId="{B2361A0C-F191-4ACD-A24A-4C0674663C3E}" type="pres">
      <dgm:prSet presAssocID="{4859E16A-AF42-47B9-9CDE-CFACBD113351}" presName="vert1" presStyleCnt="0"/>
      <dgm:spPr/>
    </dgm:pt>
    <dgm:pt modelId="{A573979A-46F6-4D97-801E-53266C895146}" type="pres">
      <dgm:prSet presAssocID="{11FA943D-AB76-421B-A536-856CE3AF97B5}" presName="thickLine" presStyleLbl="alignNode1" presStyleIdx="4" presStyleCnt="5"/>
      <dgm:spPr/>
    </dgm:pt>
    <dgm:pt modelId="{43B3AD3C-22AD-48E1-964B-2BB688810263}" type="pres">
      <dgm:prSet presAssocID="{11FA943D-AB76-421B-A536-856CE3AF97B5}" presName="horz1" presStyleCnt="0"/>
      <dgm:spPr/>
    </dgm:pt>
    <dgm:pt modelId="{95DE64F8-5CA9-4253-B052-B0868637A623}" type="pres">
      <dgm:prSet presAssocID="{11FA943D-AB76-421B-A536-856CE3AF97B5}" presName="tx1" presStyleLbl="revTx" presStyleIdx="4" presStyleCnt="5"/>
      <dgm:spPr/>
    </dgm:pt>
    <dgm:pt modelId="{4AD96AA7-8307-49AC-BCFF-542D9B2FCD19}" type="pres">
      <dgm:prSet presAssocID="{11FA943D-AB76-421B-A536-856CE3AF97B5}" presName="vert1" presStyleCnt="0"/>
      <dgm:spPr/>
    </dgm:pt>
  </dgm:ptLst>
  <dgm:cxnLst>
    <dgm:cxn modelId="{7751740A-A73A-4483-93DB-D159585B62A6}" srcId="{8BD7DB40-C6E2-4AD5-BC8D-9F65A9E95FA4}" destId="{9A6A7A5E-2DF6-4978-991B-CCC94B66F3B4}" srcOrd="1" destOrd="0" parTransId="{50BC58F8-591C-4FBE-877C-01D518C722B7}" sibTransId="{9F484C82-D9AA-4F9D-B975-F1CA0E163C03}"/>
    <dgm:cxn modelId="{79924F1F-BF2C-4C61-87DC-98B0463253BB}" srcId="{8BD7DB40-C6E2-4AD5-BC8D-9F65A9E95FA4}" destId="{2DDFD134-087F-40E7-9DA0-B48F00AD74B7}" srcOrd="0" destOrd="0" parTransId="{5B5B6BFC-122B-47E9-B201-695AA20C6BDB}" sibTransId="{1D6217A5-7EAB-4879-A220-327E9DF5D888}"/>
    <dgm:cxn modelId="{A64C2827-32BE-431F-AD18-821703B29560}" type="presOf" srcId="{12F88BB7-0582-480D-8262-54E366995BC2}" destId="{A6FFB267-99AF-4C5E-A0FE-B484A0071345}" srcOrd="0" destOrd="0" presId="urn:microsoft.com/office/officeart/2008/layout/LinedList"/>
    <dgm:cxn modelId="{169E2A60-3804-4B64-B0C9-ADEA19B987B3}" type="presOf" srcId="{11FA943D-AB76-421B-A536-856CE3AF97B5}" destId="{95DE64F8-5CA9-4253-B052-B0868637A623}" srcOrd="0" destOrd="0" presId="urn:microsoft.com/office/officeart/2008/layout/LinedList"/>
    <dgm:cxn modelId="{C6F62169-8BB0-45E6-ABA1-AD7B940BAC54}" type="presOf" srcId="{2DDFD134-087F-40E7-9DA0-B48F00AD74B7}" destId="{9FC5A545-59DD-47E3-9FD1-32BC2C3F955F}" srcOrd="0" destOrd="0" presId="urn:microsoft.com/office/officeart/2008/layout/LinedList"/>
    <dgm:cxn modelId="{FED13558-0120-4D2C-9EF2-61855D1AEFBE}" type="presOf" srcId="{4859E16A-AF42-47B9-9CDE-CFACBD113351}" destId="{D8A30A26-388C-4B95-899F-3735DB0D5D3C}" srcOrd="0" destOrd="0" presId="urn:microsoft.com/office/officeart/2008/layout/LinedList"/>
    <dgm:cxn modelId="{ADA7B77B-A508-4054-952D-94CAF26D1B33}" srcId="{8BD7DB40-C6E2-4AD5-BC8D-9F65A9E95FA4}" destId="{4859E16A-AF42-47B9-9CDE-CFACBD113351}" srcOrd="3" destOrd="0" parTransId="{3D074D24-CDE6-4310-AC20-0720CB780E8B}" sibTransId="{82396BF2-80D4-4B52-93D8-52A76B953933}"/>
    <dgm:cxn modelId="{3C9B6281-C8B4-4514-A4A3-4C8685729B39}" type="presOf" srcId="{9A6A7A5E-2DF6-4978-991B-CCC94B66F3B4}" destId="{FF67930A-3E2F-4F77-8C49-1825136D3985}" srcOrd="0" destOrd="0" presId="urn:microsoft.com/office/officeart/2008/layout/LinedList"/>
    <dgm:cxn modelId="{AEEE23D3-1C36-42CF-AC84-494909B32E69}" srcId="{8BD7DB40-C6E2-4AD5-BC8D-9F65A9E95FA4}" destId="{11FA943D-AB76-421B-A536-856CE3AF97B5}" srcOrd="4" destOrd="0" parTransId="{DCA280FA-7C11-4BF7-A9C7-7B72AA22018F}" sibTransId="{54ED835F-34A5-46CF-A6B0-7292DE4B859B}"/>
    <dgm:cxn modelId="{2F4464D9-1978-4C73-B315-C57EB15968F1}" type="presOf" srcId="{8BD7DB40-C6E2-4AD5-BC8D-9F65A9E95FA4}" destId="{752A3CCA-6845-4BD1-AF95-B53517BF056B}" srcOrd="0" destOrd="0" presId="urn:microsoft.com/office/officeart/2008/layout/LinedList"/>
    <dgm:cxn modelId="{366F15FB-5D50-418E-99CA-064A87AF50E4}" srcId="{8BD7DB40-C6E2-4AD5-BC8D-9F65A9E95FA4}" destId="{12F88BB7-0582-480D-8262-54E366995BC2}" srcOrd="2" destOrd="0" parTransId="{8783985E-0A98-4626-9102-4CFE1C4ED2CC}" sibTransId="{4C6F97C3-DC04-4572-A1CF-4EC1D50E5B8F}"/>
    <dgm:cxn modelId="{ED52FE47-CF9F-4A3F-A422-CAB535B262FB}" type="presParOf" srcId="{752A3CCA-6845-4BD1-AF95-B53517BF056B}" destId="{ECF2A4CD-0F36-409C-8965-E31893BCB690}" srcOrd="0" destOrd="0" presId="urn:microsoft.com/office/officeart/2008/layout/LinedList"/>
    <dgm:cxn modelId="{22EF63F0-748B-41B4-AABC-75BE76C5DBFC}" type="presParOf" srcId="{752A3CCA-6845-4BD1-AF95-B53517BF056B}" destId="{9370151D-6203-4228-B739-9C4EFFAA9CC6}" srcOrd="1" destOrd="0" presId="urn:microsoft.com/office/officeart/2008/layout/LinedList"/>
    <dgm:cxn modelId="{022759A7-D914-4965-92B4-3CD56DB37D1F}" type="presParOf" srcId="{9370151D-6203-4228-B739-9C4EFFAA9CC6}" destId="{9FC5A545-59DD-47E3-9FD1-32BC2C3F955F}" srcOrd="0" destOrd="0" presId="urn:microsoft.com/office/officeart/2008/layout/LinedList"/>
    <dgm:cxn modelId="{A250D595-E736-4134-8B8F-B69B3273A39F}" type="presParOf" srcId="{9370151D-6203-4228-B739-9C4EFFAA9CC6}" destId="{354A38E2-A508-4D6C-961D-630595FDA4A4}" srcOrd="1" destOrd="0" presId="urn:microsoft.com/office/officeart/2008/layout/LinedList"/>
    <dgm:cxn modelId="{8066D3DB-6086-4E31-8435-7E9086882313}" type="presParOf" srcId="{752A3CCA-6845-4BD1-AF95-B53517BF056B}" destId="{281C6200-A9C8-4150-8B5D-F58502C87882}" srcOrd="2" destOrd="0" presId="urn:microsoft.com/office/officeart/2008/layout/LinedList"/>
    <dgm:cxn modelId="{A0B1629A-2A12-4F66-99E9-6C6E645B6FC4}" type="presParOf" srcId="{752A3CCA-6845-4BD1-AF95-B53517BF056B}" destId="{1AF09EE7-31FB-4D6F-B0CC-EF6217870C0C}" srcOrd="3" destOrd="0" presId="urn:microsoft.com/office/officeart/2008/layout/LinedList"/>
    <dgm:cxn modelId="{F9B0C025-AD30-4956-8899-B581305824B4}" type="presParOf" srcId="{1AF09EE7-31FB-4D6F-B0CC-EF6217870C0C}" destId="{FF67930A-3E2F-4F77-8C49-1825136D3985}" srcOrd="0" destOrd="0" presId="urn:microsoft.com/office/officeart/2008/layout/LinedList"/>
    <dgm:cxn modelId="{0F4A9685-D033-407A-B397-B4D4586E1866}" type="presParOf" srcId="{1AF09EE7-31FB-4D6F-B0CC-EF6217870C0C}" destId="{241A69A8-5560-46E8-8FAD-13A7A233E9FE}" srcOrd="1" destOrd="0" presId="urn:microsoft.com/office/officeart/2008/layout/LinedList"/>
    <dgm:cxn modelId="{00D726A7-B8E7-4368-9622-8EC0EE0A04C0}" type="presParOf" srcId="{752A3CCA-6845-4BD1-AF95-B53517BF056B}" destId="{C9C072BB-5F26-4EC8-AF48-5E4D2F82C834}" srcOrd="4" destOrd="0" presId="urn:microsoft.com/office/officeart/2008/layout/LinedList"/>
    <dgm:cxn modelId="{44AB27D8-31B7-4567-8AF8-A869C5BA5142}" type="presParOf" srcId="{752A3CCA-6845-4BD1-AF95-B53517BF056B}" destId="{881095E3-92E6-465F-B2A1-A0CEF5C52692}" srcOrd="5" destOrd="0" presId="urn:microsoft.com/office/officeart/2008/layout/LinedList"/>
    <dgm:cxn modelId="{49D8F5AD-203D-49F3-A3A7-6D3BDAC2B90A}" type="presParOf" srcId="{881095E3-92E6-465F-B2A1-A0CEF5C52692}" destId="{A6FFB267-99AF-4C5E-A0FE-B484A0071345}" srcOrd="0" destOrd="0" presId="urn:microsoft.com/office/officeart/2008/layout/LinedList"/>
    <dgm:cxn modelId="{5438524F-B7E9-416E-AD93-DCFDFFB0A6E6}" type="presParOf" srcId="{881095E3-92E6-465F-B2A1-A0CEF5C52692}" destId="{CB66BCD8-FA61-4B18-B788-B9DD81EFD223}" srcOrd="1" destOrd="0" presId="urn:microsoft.com/office/officeart/2008/layout/LinedList"/>
    <dgm:cxn modelId="{34032CF0-DFE4-4766-B85D-2D611D5FB3A2}" type="presParOf" srcId="{752A3CCA-6845-4BD1-AF95-B53517BF056B}" destId="{111D0C41-9427-495C-9090-5ABF89E092DC}" srcOrd="6" destOrd="0" presId="urn:microsoft.com/office/officeart/2008/layout/LinedList"/>
    <dgm:cxn modelId="{BED72FDC-FB4F-4D82-8DD6-3FD4EBC5A917}" type="presParOf" srcId="{752A3CCA-6845-4BD1-AF95-B53517BF056B}" destId="{AD06DF9A-7675-4128-8D51-1AACE7A9012C}" srcOrd="7" destOrd="0" presId="urn:microsoft.com/office/officeart/2008/layout/LinedList"/>
    <dgm:cxn modelId="{0E174F2B-548B-4865-BCCE-50AE94AE58E2}" type="presParOf" srcId="{AD06DF9A-7675-4128-8D51-1AACE7A9012C}" destId="{D8A30A26-388C-4B95-899F-3735DB0D5D3C}" srcOrd="0" destOrd="0" presId="urn:microsoft.com/office/officeart/2008/layout/LinedList"/>
    <dgm:cxn modelId="{1ACFF8FC-EBF9-4D29-B122-2545D780CFAE}" type="presParOf" srcId="{AD06DF9A-7675-4128-8D51-1AACE7A9012C}" destId="{B2361A0C-F191-4ACD-A24A-4C0674663C3E}" srcOrd="1" destOrd="0" presId="urn:microsoft.com/office/officeart/2008/layout/LinedList"/>
    <dgm:cxn modelId="{1BEA25E5-B796-41E3-BAB3-A432AEE34AEA}" type="presParOf" srcId="{752A3CCA-6845-4BD1-AF95-B53517BF056B}" destId="{A573979A-46F6-4D97-801E-53266C895146}" srcOrd="8" destOrd="0" presId="urn:microsoft.com/office/officeart/2008/layout/LinedList"/>
    <dgm:cxn modelId="{2F229670-DDBF-436C-AD83-B89676B54CCF}" type="presParOf" srcId="{752A3CCA-6845-4BD1-AF95-B53517BF056B}" destId="{43B3AD3C-22AD-48E1-964B-2BB688810263}" srcOrd="9" destOrd="0" presId="urn:microsoft.com/office/officeart/2008/layout/LinedList"/>
    <dgm:cxn modelId="{44C2BBC6-FEE5-4048-9042-F8781F07EC0D}" type="presParOf" srcId="{43B3AD3C-22AD-48E1-964B-2BB688810263}" destId="{95DE64F8-5CA9-4253-B052-B0868637A623}" srcOrd="0" destOrd="0" presId="urn:microsoft.com/office/officeart/2008/layout/LinedList"/>
    <dgm:cxn modelId="{B3048C88-3B4F-42B3-98B6-08AFC2AC55D7}" type="presParOf" srcId="{43B3AD3C-22AD-48E1-964B-2BB688810263}" destId="{4AD96AA7-8307-49AC-BCFF-542D9B2FCD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2A4CD-0F36-409C-8965-E31893BCB690}">
      <dsp:nvSpPr>
        <dsp:cNvPr id="0" name=""/>
        <dsp:cNvSpPr/>
      </dsp:nvSpPr>
      <dsp:spPr>
        <a:xfrm>
          <a:off x="0" y="529"/>
          <a:ext cx="493486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C5A545-59DD-47E3-9FD1-32BC2C3F955F}">
      <dsp:nvSpPr>
        <dsp:cNvPr id="0" name=""/>
        <dsp:cNvSpPr/>
      </dsp:nvSpPr>
      <dsp:spPr>
        <a:xfrm>
          <a:off x="0" y="529"/>
          <a:ext cx="4934868" cy="8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From the 2016 Accreditation Task Force:</a:t>
          </a:r>
        </a:p>
      </dsp:txBody>
      <dsp:txXfrm>
        <a:off x="0" y="529"/>
        <a:ext cx="4934868" cy="867297"/>
      </dsp:txXfrm>
    </dsp:sp>
    <dsp:sp modelId="{281C6200-A9C8-4150-8B5D-F58502C87882}">
      <dsp:nvSpPr>
        <dsp:cNvPr id="0" name=""/>
        <dsp:cNvSpPr/>
      </dsp:nvSpPr>
      <dsp:spPr>
        <a:xfrm>
          <a:off x="0" y="867827"/>
          <a:ext cx="493486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67930A-3E2F-4F77-8C49-1825136D3985}">
      <dsp:nvSpPr>
        <dsp:cNvPr id="0" name=""/>
        <dsp:cNvSpPr/>
      </dsp:nvSpPr>
      <dsp:spPr>
        <a:xfrm>
          <a:off x="0" y="867827"/>
          <a:ext cx="4934868" cy="8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Develop a Foundation for Accreditation – </a:t>
          </a:r>
          <a:r>
            <a:rPr lang="en-US" sz="2400" b="1" i="1" kern="1200" dirty="0">
              <a:solidFill>
                <a:srgbClr val="FF0000"/>
              </a:solidFill>
              <a:latin typeface="Calibri" panose="020F0502020204030204" pitchFamily="34" charset="0"/>
              <a:cs typeface="Calibri" panose="020F0502020204030204" pitchFamily="34" charset="0"/>
            </a:rPr>
            <a:t>CHECK! </a:t>
          </a:r>
        </a:p>
      </dsp:txBody>
      <dsp:txXfrm>
        <a:off x="0" y="867827"/>
        <a:ext cx="4934868" cy="867297"/>
      </dsp:txXfrm>
    </dsp:sp>
    <dsp:sp modelId="{C9C072BB-5F26-4EC8-AF48-5E4D2F82C834}">
      <dsp:nvSpPr>
        <dsp:cNvPr id="0" name=""/>
        <dsp:cNvSpPr/>
      </dsp:nvSpPr>
      <dsp:spPr>
        <a:xfrm>
          <a:off x="0" y="1735124"/>
          <a:ext cx="493486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FFB267-99AF-4C5E-A0FE-B484A0071345}">
      <dsp:nvSpPr>
        <dsp:cNvPr id="0" name=""/>
        <dsp:cNvSpPr/>
      </dsp:nvSpPr>
      <dsp:spPr>
        <a:xfrm>
          <a:off x="0" y="1735124"/>
          <a:ext cx="4934868" cy="8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Consider Camps on Campus – Do they  need a separate mode?  </a:t>
          </a:r>
          <a:r>
            <a:rPr lang="en-US" sz="2400" b="1" i="1" kern="1200" dirty="0">
              <a:solidFill>
                <a:srgbClr val="FF0000"/>
              </a:solidFill>
              <a:latin typeface="Calibri" panose="020F0502020204030204" pitchFamily="34" charset="0"/>
              <a:cs typeface="Calibri" panose="020F0502020204030204" pitchFamily="34" charset="0"/>
            </a:rPr>
            <a:t>CHECK! </a:t>
          </a:r>
        </a:p>
      </dsp:txBody>
      <dsp:txXfrm>
        <a:off x="0" y="1735124"/>
        <a:ext cx="4934868" cy="867297"/>
      </dsp:txXfrm>
    </dsp:sp>
    <dsp:sp modelId="{111D0C41-9427-495C-9090-5ABF89E092DC}">
      <dsp:nvSpPr>
        <dsp:cNvPr id="0" name=""/>
        <dsp:cNvSpPr/>
      </dsp:nvSpPr>
      <dsp:spPr>
        <a:xfrm>
          <a:off x="0" y="2602422"/>
          <a:ext cx="493486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A30A26-388C-4B95-899F-3735DB0D5D3C}">
      <dsp:nvSpPr>
        <dsp:cNvPr id="0" name=""/>
        <dsp:cNvSpPr/>
      </dsp:nvSpPr>
      <dsp:spPr>
        <a:xfrm>
          <a:off x="0" y="2602422"/>
          <a:ext cx="4934868" cy="8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Improve Visitor Quality/Technology </a:t>
          </a:r>
          <a:r>
            <a:rPr lang="en-US" sz="2400" b="1" i="1" kern="1200" dirty="0">
              <a:solidFill>
                <a:srgbClr val="FF0000"/>
              </a:solidFill>
              <a:latin typeface="Calibri" panose="020F0502020204030204" pitchFamily="34" charset="0"/>
              <a:cs typeface="Calibri" panose="020F0502020204030204" pitchFamily="34" charset="0"/>
            </a:rPr>
            <a:t>ONGOING </a:t>
          </a:r>
        </a:p>
      </dsp:txBody>
      <dsp:txXfrm>
        <a:off x="0" y="2602422"/>
        <a:ext cx="4934868" cy="867297"/>
      </dsp:txXfrm>
    </dsp:sp>
    <dsp:sp modelId="{A573979A-46F6-4D97-801E-53266C895146}">
      <dsp:nvSpPr>
        <dsp:cNvPr id="0" name=""/>
        <dsp:cNvSpPr/>
      </dsp:nvSpPr>
      <dsp:spPr>
        <a:xfrm>
          <a:off x="0" y="3469719"/>
          <a:ext cx="493486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DE64F8-5CA9-4253-B052-B0868637A623}">
      <dsp:nvSpPr>
        <dsp:cNvPr id="0" name=""/>
        <dsp:cNvSpPr/>
      </dsp:nvSpPr>
      <dsp:spPr>
        <a:xfrm>
          <a:off x="0" y="3469719"/>
          <a:ext cx="4934868" cy="8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How do we/can we incorporate program quality? </a:t>
          </a:r>
          <a:r>
            <a:rPr lang="en-US" sz="2400" b="1" i="1" kern="1200" dirty="0">
              <a:solidFill>
                <a:srgbClr val="FF0000"/>
              </a:solidFill>
              <a:latin typeface="Calibri" panose="020F0502020204030204" pitchFamily="34" charset="0"/>
              <a:cs typeface="Calibri" panose="020F0502020204030204" pitchFamily="34" charset="0"/>
            </a:rPr>
            <a:t>IN PROGRESS</a:t>
          </a:r>
          <a:endParaRPr lang="en-US" sz="2400" kern="1200" dirty="0">
            <a:latin typeface="Calibri" panose="020F0502020204030204" pitchFamily="34" charset="0"/>
            <a:cs typeface="Calibri" panose="020F0502020204030204" pitchFamily="34" charset="0"/>
          </a:endParaRPr>
        </a:p>
      </dsp:txBody>
      <dsp:txXfrm>
        <a:off x="0" y="3469719"/>
        <a:ext cx="4934868" cy="867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2A4CD-0F36-409C-8965-E31893BCB690}">
      <dsp:nvSpPr>
        <dsp:cNvPr id="0" name=""/>
        <dsp:cNvSpPr/>
      </dsp:nvSpPr>
      <dsp:spPr>
        <a:xfrm>
          <a:off x="0" y="552"/>
          <a:ext cx="51523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C5A545-59DD-47E3-9FD1-32BC2C3F955F}">
      <dsp:nvSpPr>
        <dsp:cNvPr id="0" name=""/>
        <dsp:cNvSpPr/>
      </dsp:nvSpPr>
      <dsp:spPr>
        <a:xfrm>
          <a:off x="0" y="552"/>
          <a:ext cx="5152355" cy="90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latin typeface="Calibri" panose="020F0502020204030204" pitchFamily="34" charset="0"/>
              <a:cs typeface="Calibri" panose="020F0502020204030204" pitchFamily="34" charset="0"/>
            </a:rPr>
            <a:t>One appeal – camp remains accredited, with follow-up  </a:t>
          </a:r>
        </a:p>
      </dsp:txBody>
      <dsp:txXfrm>
        <a:off x="0" y="552"/>
        <a:ext cx="5152355" cy="904341"/>
      </dsp:txXfrm>
    </dsp:sp>
    <dsp:sp modelId="{281C6200-A9C8-4150-8B5D-F58502C87882}">
      <dsp:nvSpPr>
        <dsp:cNvPr id="0" name=""/>
        <dsp:cNvSpPr/>
      </dsp:nvSpPr>
      <dsp:spPr>
        <a:xfrm>
          <a:off x="0" y="904894"/>
          <a:ext cx="51523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67930A-3E2F-4F77-8C49-1825136D3985}">
      <dsp:nvSpPr>
        <dsp:cNvPr id="0" name=""/>
        <dsp:cNvSpPr/>
      </dsp:nvSpPr>
      <dsp:spPr>
        <a:xfrm>
          <a:off x="0" y="904894"/>
          <a:ext cx="5152355" cy="90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latin typeface="Calibri" panose="020F0502020204030204" pitchFamily="34" charset="0"/>
              <a:cs typeface="Calibri" panose="020F0502020204030204" pitchFamily="34" charset="0"/>
            </a:rPr>
            <a:t>Discussion related to visiting camps on campuses </a:t>
          </a:r>
        </a:p>
      </dsp:txBody>
      <dsp:txXfrm>
        <a:off x="0" y="904894"/>
        <a:ext cx="5152355" cy="904341"/>
      </dsp:txXfrm>
    </dsp:sp>
    <dsp:sp modelId="{C9C072BB-5F26-4EC8-AF48-5E4D2F82C834}">
      <dsp:nvSpPr>
        <dsp:cNvPr id="0" name=""/>
        <dsp:cNvSpPr/>
      </dsp:nvSpPr>
      <dsp:spPr>
        <a:xfrm>
          <a:off x="0" y="1809236"/>
          <a:ext cx="51523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FFB267-99AF-4C5E-A0FE-B484A0071345}">
      <dsp:nvSpPr>
        <dsp:cNvPr id="0" name=""/>
        <dsp:cNvSpPr/>
      </dsp:nvSpPr>
      <dsp:spPr>
        <a:xfrm>
          <a:off x="0" y="1809236"/>
          <a:ext cx="5152355" cy="90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Records Retention – for protection of volunteers   </a:t>
          </a:r>
          <a:endParaRPr lang="en-US" sz="2800" b="1" i="1" kern="1200" dirty="0">
            <a:solidFill>
              <a:srgbClr val="FF0000"/>
            </a:solidFill>
            <a:latin typeface="Calibri" panose="020F0502020204030204" pitchFamily="34" charset="0"/>
            <a:cs typeface="Calibri" panose="020F0502020204030204" pitchFamily="34" charset="0"/>
          </a:endParaRPr>
        </a:p>
      </dsp:txBody>
      <dsp:txXfrm>
        <a:off x="0" y="1809236"/>
        <a:ext cx="5152355" cy="904341"/>
      </dsp:txXfrm>
    </dsp:sp>
    <dsp:sp modelId="{111D0C41-9427-495C-9090-5ABF89E092DC}">
      <dsp:nvSpPr>
        <dsp:cNvPr id="0" name=""/>
        <dsp:cNvSpPr/>
      </dsp:nvSpPr>
      <dsp:spPr>
        <a:xfrm>
          <a:off x="0" y="2713577"/>
          <a:ext cx="51523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A30A26-388C-4B95-899F-3735DB0D5D3C}">
      <dsp:nvSpPr>
        <dsp:cNvPr id="0" name=""/>
        <dsp:cNvSpPr/>
      </dsp:nvSpPr>
      <dsp:spPr>
        <a:xfrm>
          <a:off x="0" y="2713577"/>
          <a:ext cx="5152355" cy="90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solidFill>
                <a:schemeClr val="tx1"/>
              </a:solidFill>
              <a:latin typeface="Calibri" panose="020F0502020204030204" pitchFamily="34" charset="0"/>
              <a:cs typeface="Calibri" panose="020F0502020204030204" pitchFamily="34" charset="0"/>
            </a:rPr>
            <a:t>Substantial discussion related to program quality </a:t>
          </a:r>
        </a:p>
      </dsp:txBody>
      <dsp:txXfrm>
        <a:off x="0" y="2713577"/>
        <a:ext cx="5152355" cy="904341"/>
      </dsp:txXfrm>
    </dsp:sp>
    <dsp:sp modelId="{A573979A-46F6-4D97-801E-53266C895146}">
      <dsp:nvSpPr>
        <dsp:cNvPr id="0" name=""/>
        <dsp:cNvSpPr/>
      </dsp:nvSpPr>
      <dsp:spPr>
        <a:xfrm>
          <a:off x="0" y="3617919"/>
          <a:ext cx="51523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DE64F8-5CA9-4253-B052-B0868637A623}">
      <dsp:nvSpPr>
        <dsp:cNvPr id="0" name=""/>
        <dsp:cNvSpPr/>
      </dsp:nvSpPr>
      <dsp:spPr>
        <a:xfrm>
          <a:off x="0" y="3617919"/>
          <a:ext cx="5152355" cy="90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Discussed overall “health” of program w/staff transitions</a:t>
          </a:r>
        </a:p>
      </dsp:txBody>
      <dsp:txXfrm>
        <a:off x="0" y="3617919"/>
        <a:ext cx="5152355" cy="9043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9" tIns="48330" rIns="96659" bIns="48330" rtlCol="0"/>
          <a:lstStyle>
            <a:lvl1pPr algn="r">
              <a:defRPr sz="1400"/>
            </a:lvl1pPr>
          </a:lstStyle>
          <a:p>
            <a:fld id="{F271B790-253E-4A6E-AC36-C4F45FD7411F}" type="datetimeFigureOut">
              <a:rPr lang="en-US" smtClean="0"/>
              <a:t>1/31/2019</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9" tIns="48330" rIns="96659"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9" tIns="48330" rIns="96659" bIns="48330" rtlCol="0" anchor="b"/>
          <a:lstStyle>
            <a:lvl1pPr algn="r">
              <a:defRPr sz="1400"/>
            </a:lvl1pPr>
          </a:lstStyle>
          <a:p>
            <a:fld id="{4B980F01-55B0-4B3A-AB33-7D894997ADD4}" type="slidenum">
              <a:rPr lang="en-US" smtClean="0"/>
              <a:t>‹#›</a:t>
            </a:fld>
            <a:endParaRPr lang="en-US" dirty="0"/>
          </a:p>
        </p:txBody>
      </p:sp>
    </p:spTree>
    <p:extLst>
      <p:ext uri="{BB962C8B-B14F-4D97-AF65-F5344CB8AC3E}">
        <p14:creationId xmlns:p14="http://schemas.microsoft.com/office/powerpoint/2010/main" val="17898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 THANKS to everyone for joining and welcome to Danielle Pinney, the new Director of Accreditation.  We’ll be overlapping as we transition between now and Feb. 28. </a:t>
            </a:r>
          </a:p>
        </p:txBody>
      </p:sp>
      <p:sp>
        <p:nvSpPr>
          <p:cNvPr id="4" name="Slide Number Placeholder 3"/>
          <p:cNvSpPr>
            <a:spLocks noGrp="1"/>
          </p:cNvSpPr>
          <p:nvPr>
            <p:ph type="sldNum" sz="quarter" idx="10"/>
          </p:nvPr>
        </p:nvSpPr>
        <p:spPr/>
        <p:txBody>
          <a:bodyPr/>
          <a:lstStyle/>
          <a:p>
            <a:fld id="{4B980F01-55B0-4B3A-AB33-7D894997ADD4}" type="slidenum">
              <a:rPr lang="en-US" smtClean="0"/>
              <a:t>1</a:t>
            </a:fld>
            <a:endParaRPr lang="en-US" dirty="0"/>
          </a:p>
        </p:txBody>
      </p:sp>
    </p:spTree>
    <p:extLst>
      <p:ext uri="{BB962C8B-B14F-4D97-AF65-F5344CB8AC3E}">
        <p14:creationId xmlns:p14="http://schemas.microsoft.com/office/powerpoint/2010/main" val="353863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buFont typeface="Symbol" panose="05050102010706020507" pitchFamily="18" charset="2"/>
              <a:buNone/>
            </a:pPr>
            <a:r>
              <a:rPr lang="en-US" sz="1100" i="0" dirty="0"/>
              <a:t>A full (and we hope complete) list of standards that have been combined and have wording changes that might “catch” currently accredited camps off-guard is posted on the Standards Chair webpage </a:t>
            </a:r>
            <a:r>
              <a:rPr lang="en-US" sz="1100" i="1" dirty="0">
                <a:solidFill>
                  <a:srgbClr val="0070C0"/>
                </a:solidFill>
              </a:rPr>
              <a:t>www.acacamps.org/about/leadership/volunteers/standards-chairs</a:t>
            </a:r>
            <a:r>
              <a:rPr lang="en-US" sz="1100" i="0" dirty="0">
                <a:solidFill>
                  <a:srgbClr val="0070C0"/>
                </a:solidFill>
              </a:rPr>
              <a:t> </a:t>
            </a:r>
            <a:r>
              <a:rPr lang="en-US" sz="1100" i="0" dirty="0"/>
              <a:t>(cut and paste link) as well as on the Accreditation Information and Forms page </a:t>
            </a:r>
            <a:r>
              <a:rPr lang="en-US" sz="1100" i="1" dirty="0"/>
              <a:t>www.acacamps.org/staff-professionals/accreditation-standards/tools-resources-camps/accreditation-information-forms</a:t>
            </a:r>
            <a:r>
              <a:rPr lang="en-US" sz="1100" i="0" dirty="0"/>
              <a:t>.  This list is for currently accredited camps as camps new to accreditation don’t realize any differences.  </a:t>
            </a:r>
          </a:p>
        </p:txBody>
      </p:sp>
      <p:sp>
        <p:nvSpPr>
          <p:cNvPr id="4" name="Slide Number Placeholder 3"/>
          <p:cNvSpPr>
            <a:spLocks noGrp="1"/>
          </p:cNvSpPr>
          <p:nvPr>
            <p:ph type="sldNum" sz="quarter" idx="10"/>
          </p:nvPr>
        </p:nvSpPr>
        <p:spPr/>
        <p:txBody>
          <a:bodyPr/>
          <a:lstStyle/>
          <a:p>
            <a:fld id="{4B980F01-55B0-4B3A-AB33-7D894997ADD4}" type="slidenum">
              <a:rPr lang="en-US" smtClean="0"/>
              <a:t>11</a:t>
            </a:fld>
            <a:endParaRPr lang="en-US" dirty="0"/>
          </a:p>
        </p:txBody>
      </p:sp>
    </p:spTree>
    <p:extLst>
      <p:ext uri="{BB962C8B-B14F-4D97-AF65-F5344CB8AC3E}">
        <p14:creationId xmlns:p14="http://schemas.microsoft.com/office/powerpoint/2010/main" val="338215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Multi-camp operations:  Reviewing common documentation 1 time and sharing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Customized score form – for some multi-site camps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Allow some DNAs in facilities when camp uses non-owned, non-accredited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Camp Self-Assessment is now Written Documentation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New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Some standards combined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No separate section for trip/travel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Staffed public facilities is now VENDORS – what it really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 3 “new” mandatory standards (AD.1/SF.3; HW.13/HW.19; AD.44/HW.28)</a:t>
            </a:r>
          </a:p>
        </p:txBody>
      </p:sp>
      <p:sp>
        <p:nvSpPr>
          <p:cNvPr id="4" name="Slide Number Placeholder 3"/>
          <p:cNvSpPr>
            <a:spLocks noGrp="1"/>
          </p:cNvSpPr>
          <p:nvPr>
            <p:ph type="sldNum" sz="quarter" idx="10"/>
          </p:nvPr>
        </p:nvSpPr>
        <p:spPr/>
        <p:txBody>
          <a:bodyPr/>
          <a:lstStyle/>
          <a:p>
            <a:fld id="{4B980F01-55B0-4B3A-AB33-7D894997ADD4}" type="slidenum">
              <a:rPr lang="en-US" smtClean="0"/>
              <a:t>12</a:t>
            </a:fld>
            <a:endParaRPr lang="en-US" dirty="0"/>
          </a:p>
        </p:txBody>
      </p:sp>
    </p:spTree>
    <p:extLst>
      <p:ext uri="{BB962C8B-B14F-4D97-AF65-F5344CB8AC3E}">
        <p14:creationId xmlns:p14="http://schemas.microsoft.com/office/powerpoint/2010/main" val="68639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NSC continually reviews the 4 recommendations from the 2016 task force to determine: Where are we.  At this point: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Develop a Foundation for Accreditation – </a:t>
            </a:r>
            <a:r>
              <a:rPr lang="en-US" sz="1200" b="1" i="1" dirty="0">
                <a:solidFill>
                  <a:srgbClr val="FF0000"/>
                </a:solidFill>
                <a:latin typeface="Calibri" panose="020F0502020204030204" pitchFamily="34" charset="0"/>
                <a:cs typeface="Calibri" panose="020F0502020204030204" pitchFamily="34" charset="0"/>
              </a:rPr>
              <a:t>CHECK!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Consider Camps on Campus – Do they  need a separate mode?  </a:t>
            </a:r>
            <a:r>
              <a:rPr lang="en-US" b="1" i="1" dirty="0">
                <a:solidFill>
                  <a:srgbClr val="FF0000"/>
                </a:solidFill>
                <a:latin typeface="Calibri" panose="020F0502020204030204" pitchFamily="34" charset="0"/>
                <a:cs typeface="Calibri" panose="020F0502020204030204" pitchFamily="34" charset="0"/>
              </a:rPr>
              <a:t>CHECK! </a:t>
            </a:r>
            <a:r>
              <a:rPr lang="en-US" b="0" i="1" dirty="0">
                <a:solidFill>
                  <a:srgbClr val="FF0000"/>
                </a:solidFill>
                <a:latin typeface="Calibri" panose="020F0502020204030204" pitchFamily="34" charset="0"/>
                <a:cs typeface="Calibri" panose="020F0502020204030204" pitchFamily="34" charset="0"/>
              </a:rPr>
              <a:t>While the NSC has determined we do not need a separate mode for Camps on Campus, we continue to review the process used to visit their camps.  Our first large university is going through a visit this summer.  They have 16-20 departments that offer camps and we’ll visit each department’s camp. All common documentation will be reviewed one time.  This will help inform us for future camps on campus visits. </a:t>
            </a:r>
            <a:endParaRPr lang="en-US" b="1" i="1" dirty="0">
              <a:solidFill>
                <a:srgbClr val="FF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Improve Visitor Quality/Technology </a:t>
            </a:r>
            <a:r>
              <a:rPr lang="en-US" sz="1200" b="1" i="1" dirty="0">
                <a:solidFill>
                  <a:srgbClr val="FF0000"/>
                </a:solidFill>
                <a:latin typeface="Calibri" panose="020F0502020204030204" pitchFamily="34" charset="0"/>
                <a:cs typeface="Calibri" panose="020F0502020204030204" pitchFamily="34" charset="0"/>
              </a:rPr>
              <a:t>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How do we/can we incorporate program quality? </a:t>
            </a:r>
            <a:r>
              <a:rPr lang="en-US" sz="1200" b="1" i="1" dirty="0">
                <a:solidFill>
                  <a:srgbClr val="FF0000"/>
                </a:solidFill>
                <a:latin typeface="Calibri" panose="020F0502020204030204" pitchFamily="34" charset="0"/>
                <a:cs typeface="Calibri" panose="020F0502020204030204" pitchFamily="34" charset="0"/>
              </a:rPr>
              <a:t>IN PROGRESS </a:t>
            </a:r>
            <a:r>
              <a:rPr lang="en-US" sz="1200" b="0" i="1" dirty="0">
                <a:solidFill>
                  <a:srgbClr val="FF0000"/>
                </a:solidFill>
                <a:latin typeface="Calibri" panose="020F0502020204030204" pitchFamily="34" charset="0"/>
                <a:cs typeface="Calibri" panose="020F0502020204030204" pitchFamily="34" charset="0"/>
              </a:rPr>
              <a:t>This was a topic of the NSC meeting. </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solidFill>
                <a:srgbClr val="FF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FF0000"/>
              </a:solidFill>
              <a:latin typeface="Calibri" panose="020F0502020204030204" pitchFamily="34" charset="0"/>
              <a:cs typeface="Calibri" panose="020F0502020204030204" pitchFamily="34" charset="0"/>
            </a:endParaRPr>
          </a:p>
          <a:p>
            <a:pPr rtl="0"/>
            <a:endParaRPr lang="en-US" dirty="0"/>
          </a:p>
        </p:txBody>
      </p:sp>
      <p:sp>
        <p:nvSpPr>
          <p:cNvPr id="4" name="Slide Number Placeholder 3"/>
          <p:cNvSpPr>
            <a:spLocks noGrp="1"/>
          </p:cNvSpPr>
          <p:nvPr>
            <p:ph type="sldNum" sz="quarter" idx="10"/>
          </p:nvPr>
        </p:nvSpPr>
        <p:spPr/>
        <p:txBody>
          <a:bodyPr/>
          <a:lstStyle/>
          <a:p>
            <a:fld id="{4B980F01-55B0-4B3A-AB33-7D894997ADD4}" type="slidenum">
              <a:rPr lang="en-US" smtClean="0"/>
              <a:t>13</a:t>
            </a:fld>
            <a:endParaRPr lang="en-US" dirty="0"/>
          </a:p>
        </p:txBody>
      </p:sp>
    </p:spTree>
    <p:extLst>
      <p:ext uri="{BB962C8B-B14F-4D97-AF65-F5344CB8AC3E}">
        <p14:creationId xmlns:p14="http://schemas.microsoft.com/office/powerpoint/2010/main" val="62134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OVERVIEW of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One appeal – camp remains accredited, with follow-up (additional documentation has to be submitted prior to May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latin typeface="Calibri" panose="020F0502020204030204" pitchFamily="34" charset="0"/>
                <a:cs typeface="Calibri" panose="020F0502020204030204" pitchFamily="34" charset="0"/>
              </a:rPr>
              <a:t>Discussion related to visiting camps on campuses  - </a:t>
            </a:r>
            <a:r>
              <a:rPr lang="en-US" sz="1200" b="0" i="1" dirty="0">
                <a:solidFill>
                  <a:schemeClr val="tx1"/>
                </a:solidFill>
                <a:latin typeface="Calibri" panose="020F0502020204030204" pitchFamily="34" charset="0"/>
                <a:cs typeface="Calibri" panose="020F0502020204030204" pitchFamily="34" charset="0"/>
              </a:rPr>
              <a:t>see notes in prior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Records Retention – for protection of volunteers.  </a:t>
            </a:r>
            <a:r>
              <a:rPr lang="en-US" sz="1200" i="1" dirty="0">
                <a:latin typeface="Calibri" panose="020F0502020204030204" pitchFamily="34" charset="0"/>
                <a:cs typeface="Calibri" panose="020F0502020204030204" pitchFamily="34" charset="0"/>
              </a:rPr>
              <a:t>The NSC reviewed and discussed the retention policy related to all accreditation documents.  Stressed the importance of all volunteers deleting emails, sending documents to ACA, Inc., etc.  ACA isn’t immune to lawsuits and we don’t want visitors “caught” (although ACA would be there with them should this very unlikely situation occur).  </a:t>
            </a:r>
            <a:endParaRPr lang="en-US" sz="1200" b="1" i="1" dirty="0">
              <a:solidFill>
                <a:srgbClr val="FF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latin typeface="Calibri" panose="020F0502020204030204" pitchFamily="34" charset="0"/>
                <a:cs typeface="Calibri" panose="020F0502020204030204" pitchFamily="34" charset="0"/>
              </a:rPr>
              <a:t>Substantial discussion related to program quality. </a:t>
            </a:r>
            <a:r>
              <a:rPr lang="en-US" sz="1200" b="0" i="1" dirty="0">
                <a:solidFill>
                  <a:schemeClr val="tx1"/>
                </a:solidFill>
                <a:latin typeface="Calibri" panose="020F0502020204030204" pitchFamily="34" charset="0"/>
                <a:cs typeface="Calibri" panose="020F0502020204030204" pitchFamily="34" charset="0"/>
              </a:rPr>
              <a:t>They reviewed what other youth organizations did/required of their camps (varied), reviewed what ACA already offers (C-PQA tool, etc.) and reviewed the ACA standards with this lens.  We discussed how the ACA standards are the foundation on which program quality/program quality improvement could be based.  This is an ongoing conversation. </a:t>
            </a:r>
            <a:endParaRPr lang="en-US" sz="1200" b="0" i="0" dirty="0">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Discussed overall “health” of program w/staff transitions. </a:t>
            </a:r>
            <a:r>
              <a:rPr lang="en-US" sz="1200" i="1" dirty="0">
                <a:latin typeface="Calibri" panose="020F0502020204030204" pitchFamily="34" charset="0"/>
                <a:cs typeface="Calibri" panose="020F0502020204030204" pitchFamily="34" charset="0"/>
              </a:rPr>
              <a:t>All Field office/affiliate offices have met the 90% of camps visited and 90% of visits with 2 people the past several years.  This is different from 5-7 years ago.  We attribute this to strong volunteers and the staffing structure currently in place.  We’re in a good place.  </a:t>
            </a:r>
            <a:endParaRPr lang="en-US" sz="1200" dirty="0">
              <a:latin typeface="Calibri" panose="020F0502020204030204" pitchFamily="34" charset="0"/>
              <a:cs typeface="Calibri" panose="020F0502020204030204" pitchFamily="34" charset="0"/>
            </a:endParaRPr>
          </a:p>
          <a:p>
            <a:pPr rtl="0"/>
            <a:endParaRPr lang="en-US" b="1" dirty="0"/>
          </a:p>
        </p:txBody>
      </p:sp>
      <p:sp>
        <p:nvSpPr>
          <p:cNvPr id="4" name="Slide Number Placeholder 3"/>
          <p:cNvSpPr>
            <a:spLocks noGrp="1"/>
          </p:cNvSpPr>
          <p:nvPr>
            <p:ph type="sldNum" sz="quarter" idx="10"/>
          </p:nvPr>
        </p:nvSpPr>
        <p:spPr/>
        <p:txBody>
          <a:bodyPr/>
          <a:lstStyle/>
          <a:p>
            <a:fld id="{4B980F01-55B0-4B3A-AB33-7D894997ADD4}" type="slidenum">
              <a:rPr lang="en-US" smtClean="0"/>
              <a:t>14</a:t>
            </a:fld>
            <a:endParaRPr lang="en-US" dirty="0"/>
          </a:p>
        </p:txBody>
      </p:sp>
    </p:spTree>
    <p:extLst>
      <p:ext uri="{BB962C8B-B14F-4D97-AF65-F5344CB8AC3E}">
        <p14:creationId xmlns:p14="http://schemas.microsoft.com/office/powerpoint/2010/main" val="33917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In addition to what’s on the slide, we’ll be hosting 3 Accreditation Process workshops and 3 Visitor Updates. One of each on Monday afternoon and 2 of each on Tuesday morning.  Thanks to the instructors who have volunteered </a:t>
            </a:r>
            <a:r>
              <a:rPr lang="en-US">
                <a:latin typeface="Calibri" panose="020F0502020204030204" pitchFamily="34" charset="0"/>
                <a:cs typeface="Calibri" panose="020F0502020204030204" pitchFamily="34" charset="0"/>
              </a:rPr>
              <a:t>to instruct! </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4B980F01-55B0-4B3A-AB33-7D894997ADD4}" type="slidenum">
              <a:rPr lang="en-US" smtClean="0"/>
              <a:t>16</a:t>
            </a:fld>
            <a:endParaRPr lang="en-US" dirty="0"/>
          </a:p>
        </p:txBody>
      </p:sp>
    </p:spTree>
    <p:extLst>
      <p:ext uri="{BB962C8B-B14F-4D97-AF65-F5344CB8AC3E}">
        <p14:creationId xmlns:p14="http://schemas.microsoft.com/office/powerpoint/2010/main" val="267970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1" dirty="0"/>
              <a:t> </a:t>
            </a:r>
            <a:r>
              <a:rPr lang="en-US" i="0" dirty="0"/>
              <a:t>We distributed an updated version of the Standards Administration Manual at Standards Chair training in Indianapolis.  During the training (and upon review after the training), we found some inadvertent errors and omissions.  A page of corrections can be found on the standards Chair webpage at: https://www.acacamps.org/about/leadership/volunteers/standards-chairs   </a:t>
            </a:r>
          </a:p>
          <a:p>
            <a:pPr rtl="0"/>
            <a:endParaRPr lang="en-US" i="0" dirty="0"/>
          </a:p>
          <a:p>
            <a:pPr rtl="0"/>
            <a:r>
              <a:rPr lang="en-US" i="0" dirty="0"/>
              <a:t>We will post/distribute information specific for standards chair on their page on the ACA website as well as through ACA Connect Community for Standards Chairs.  Make sure to check it when you receive that “email.” </a:t>
            </a:r>
          </a:p>
          <a:p>
            <a:pPr rtl="0"/>
            <a:endParaRPr lang="en-US" i="0" dirty="0"/>
          </a:p>
          <a:p>
            <a:pPr rtl="0"/>
            <a:r>
              <a:rPr lang="en-US" i="0" dirty="0"/>
              <a:t>The online courses for the Accreditation Process Workshop and Visitor Update are now available.  The standards staff have the registration link for each of the courses.  Please work with them to determine how the registration link will be distributed.  As we know the learner needs access to the Accreditation Process Guide v 2019, we have posted a PDF of the APG from My Accreditation. Learners will be sent an APG when we have confirmed their registration (and verified they or their camp hasn’t already received one). </a:t>
            </a:r>
          </a:p>
          <a:p>
            <a:pPr rtl="0"/>
            <a:endParaRPr lang="en-US" i="0" dirty="0"/>
          </a:p>
          <a:p>
            <a:pPr rtl="0"/>
            <a:r>
              <a:rPr lang="en-US" i="0" dirty="0"/>
              <a:t>As a reminder, a guided discussion is required for all individuals who complete the online course.  ACA, Inc. has set up times for several webinars, they can be hosted by a Field/Affiliate office, they can occur 1:1, etc.  Basically – the discussion needs to be held.  A Discussion Guide for each course can be found on the Standards Chair webpage and on the ACA webpage for instructors </a:t>
            </a:r>
            <a:r>
              <a:rPr lang="en-US" i="1" dirty="0"/>
              <a:t>www.acacamps.org/about/leadership/volunteers/standards-instructors </a:t>
            </a:r>
          </a:p>
        </p:txBody>
      </p:sp>
      <p:sp>
        <p:nvSpPr>
          <p:cNvPr id="4" name="Slide Number Placeholder 3"/>
          <p:cNvSpPr>
            <a:spLocks noGrp="1"/>
          </p:cNvSpPr>
          <p:nvPr>
            <p:ph type="sldNum" sz="quarter" idx="10"/>
          </p:nvPr>
        </p:nvSpPr>
        <p:spPr/>
        <p:txBody>
          <a:bodyPr/>
          <a:lstStyle/>
          <a:p>
            <a:fld id="{4B980F01-55B0-4B3A-AB33-7D894997ADD4}" type="slidenum">
              <a:rPr lang="en-US" smtClean="0"/>
              <a:t>17</a:t>
            </a:fld>
            <a:endParaRPr lang="en-US" dirty="0"/>
          </a:p>
        </p:txBody>
      </p:sp>
    </p:spTree>
    <p:extLst>
      <p:ext uri="{BB962C8B-B14F-4D97-AF65-F5344CB8AC3E}">
        <p14:creationId xmlns:p14="http://schemas.microsoft.com/office/powerpoint/2010/main" val="287319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80F01-55B0-4B3A-AB33-7D894997ADD4}" type="slidenum">
              <a:rPr lang="en-US" smtClean="0"/>
              <a:t>18</a:t>
            </a:fld>
            <a:endParaRPr lang="en-US" dirty="0"/>
          </a:p>
        </p:txBody>
      </p:sp>
    </p:spTree>
    <p:extLst>
      <p:ext uri="{BB962C8B-B14F-4D97-AF65-F5344CB8AC3E}">
        <p14:creationId xmlns:p14="http://schemas.microsoft.com/office/powerpoint/2010/main" val="241463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snow shoe when I have the opportunity and often see it as a metaphor for things in life. One of those areas was working towards our goal of revising the standards and parts of the accreditation process.  We knew our goal yet – at times, it was difficult to know which way to go. </a:t>
            </a:r>
          </a:p>
        </p:txBody>
      </p:sp>
      <p:sp>
        <p:nvSpPr>
          <p:cNvPr id="4" name="Slide Number Placeholder 3"/>
          <p:cNvSpPr>
            <a:spLocks noGrp="1"/>
          </p:cNvSpPr>
          <p:nvPr>
            <p:ph type="sldNum" sz="quarter" idx="5"/>
          </p:nvPr>
        </p:nvSpPr>
        <p:spPr/>
        <p:txBody>
          <a:bodyPr/>
          <a:lstStyle/>
          <a:p>
            <a:fld id="{4B980F01-55B0-4B3A-AB33-7D894997ADD4}" type="slidenum">
              <a:rPr lang="en-US" smtClean="0"/>
              <a:t>3</a:t>
            </a:fld>
            <a:endParaRPr lang="en-US" dirty="0"/>
          </a:p>
        </p:txBody>
      </p:sp>
    </p:spTree>
    <p:extLst>
      <p:ext uri="{BB962C8B-B14F-4D97-AF65-F5344CB8AC3E}">
        <p14:creationId xmlns:p14="http://schemas.microsoft.com/office/powerpoint/2010/main" val="396879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snowshoeing (as in life), if you look hard, you can see a potential path.  It was this way with the NSC as we review the standards from a variety of ways (through mandatory standards, through standards that had posed challenges, through comments we heard, etc.) </a:t>
            </a:r>
          </a:p>
        </p:txBody>
      </p:sp>
      <p:sp>
        <p:nvSpPr>
          <p:cNvPr id="4" name="Slide Number Placeholder 3"/>
          <p:cNvSpPr>
            <a:spLocks noGrp="1"/>
          </p:cNvSpPr>
          <p:nvPr>
            <p:ph type="sldNum" sz="quarter" idx="5"/>
          </p:nvPr>
        </p:nvSpPr>
        <p:spPr/>
        <p:txBody>
          <a:bodyPr/>
          <a:lstStyle/>
          <a:p>
            <a:fld id="{4B980F01-55B0-4B3A-AB33-7D894997ADD4}" type="slidenum">
              <a:rPr lang="en-US" smtClean="0"/>
              <a:t>4</a:t>
            </a:fld>
            <a:endParaRPr lang="en-US" dirty="0"/>
          </a:p>
        </p:txBody>
      </p:sp>
    </p:spTree>
    <p:extLst>
      <p:ext uri="{BB962C8B-B14F-4D97-AF65-F5344CB8AC3E}">
        <p14:creationId xmlns:p14="http://schemas.microsoft.com/office/powerpoint/2010/main" val="321918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we worked hard to find that path yet at times – strayed.  And, we knew that pretty quick as we were up to our knees in yuck.  </a:t>
            </a:r>
          </a:p>
        </p:txBody>
      </p:sp>
      <p:sp>
        <p:nvSpPr>
          <p:cNvPr id="4" name="Slide Number Placeholder 3"/>
          <p:cNvSpPr>
            <a:spLocks noGrp="1"/>
          </p:cNvSpPr>
          <p:nvPr>
            <p:ph type="sldNum" sz="quarter" idx="5"/>
          </p:nvPr>
        </p:nvSpPr>
        <p:spPr/>
        <p:txBody>
          <a:bodyPr/>
          <a:lstStyle/>
          <a:p>
            <a:fld id="{4B980F01-55B0-4B3A-AB33-7D894997ADD4}" type="slidenum">
              <a:rPr lang="en-US" smtClean="0"/>
              <a:t>5</a:t>
            </a:fld>
            <a:endParaRPr lang="en-US" dirty="0"/>
          </a:p>
        </p:txBody>
      </p:sp>
    </p:spTree>
    <p:extLst>
      <p:ext uri="{BB962C8B-B14F-4D97-AF65-F5344CB8AC3E}">
        <p14:creationId xmlns:p14="http://schemas.microsoft.com/office/powerpoint/2010/main" val="232203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much work, the path became clear and we finished the APG,  developed the training, and are providing that support.  As a general rule, we’ve managed to stay “on the path”.  </a:t>
            </a:r>
          </a:p>
        </p:txBody>
      </p:sp>
      <p:sp>
        <p:nvSpPr>
          <p:cNvPr id="4" name="Slide Number Placeholder 3"/>
          <p:cNvSpPr>
            <a:spLocks noGrp="1"/>
          </p:cNvSpPr>
          <p:nvPr>
            <p:ph type="sldNum" sz="quarter" idx="5"/>
          </p:nvPr>
        </p:nvSpPr>
        <p:spPr/>
        <p:txBody>
          <a:bodyPr/>
          <a:lstStyle/>
          <a:p>
            <a:fld id="{4B980F01-55B0-4B3A-AB33-7D894997ADD4}" type="slidenum">
              <a:rPr lang="en-US" smtClean="0"/>
              <a:t>6</a:t>
            </a:fld>
            <a:endParaRPr lang="en-US" dirty="0"/>
          </a:p>
        </p:txBody>
      </p:sp>
    </p:spTree>
    <p:extLst>
      <p:ext uri="{BB962C8B-B14F-4D97-AF65-F5344CB8AC3E}">
        <p14:creationId xmlns:p14="http://schemas.microsoft.com/office/powerpoint/2010/main" val="276660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result – the 2019 APG</a:t>
            </a:r>
          </a:p>
        </p:txBody>
      </p:sp>
      <p:sp>
        <p:nvSpPr>
          <p:cNvPr id="4" name="Slide Number Placeholder 3"/>
          <p:cNvSpPr>
            <a:spLocks noGrp="1"/>
          </p:cNvSpPr>
          <p:nvPr>
            <p:ph type="sldNum" sz="quarter" idx="5"/>
          </p:nvPr>
        </p:nvSpPr>
        <p:spPr/>
        <p:txBody>
          <a:bodyPr/>
          <a:lstStyle/>
          <a:p>
            <a:fld id="{4B980F01-55B0-4B3A-AB33-7D894997ADD4}" type="slidenum">
              <a:rPr lang="en-US" smtClean="0"/>
              <a:t>7</a:t>
            </a:fld>
            <a:endParaRPr lang="en-US" dirty="0"/>
          </a:p>
        </p:txBody>
      </p:sp>
    </p:spTree>
    <p:extLst>
      <p:ext uri="{BB962C8B-B14F-4D97-AF65-F5344CB8AC3E}">
        <p14:creationId xmlns:p14="http://schemas.microsoft.com/office/powerpoint/2010/main" val="175142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2117725" y="398463"/>
            <a:ext cx="2439988" cy="1828800"/>
          </a:xfrm>
          <a:ln/>
        </p:spPr>
      </p:sp>
      <p:sp>
        <p:nvSpPr>
          <p:cNvPr id="131075" name="Notes Placeholder 2"/>
          <p:cNvSpPr>
            <a:spLocks noGrp="1"/>
          </p:cNvSpPr>
          <p:nvPr>
            <p:ph type="body" idx="1"/>
          </p:nvPr>
        </p:nvSpPr>
        <p:spPr>
          <a:xfrm>
            <a:off x="428625" y="2711450"/>
            <a:ext cx="6202363" cy="58435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a:buNone/>
              <a:defRPr/>
            </a:pPr>
            <a:endParaRPr lang="en-US" b="0" dirty="0">
              <a:solidFill>
                <a:srgbClr val="000000"/>
              </a:solidFill>
              <a:ea typeface="ヒラギノ角ゴ Pro W3"/>
              <a:cs typeface="Times New Roman"/>
            </a:endParaRPr>
          </a:p>
          <a:p>
            <a:pPr marL="457200" indent="-298450"/>
            <a:r>
              <a:rPr lang="en-US" sz="1100" b="0" i="1" u="none" strike="noStrike" cap="none" baseline="0" dirty="0">
                <a:solidFill>
                  <a:srgbClr val="000000"/>
                </a:solidFill>
                <a:latin typeface="Arial"/>
                <a:ea typeface="Arial"/>
                <a:cs typeface="Arial"/>
                <a:sym typeface="Arial"/>
              </a:rPr>
              <a:t>Core/foundational standards </a:t>
            </a:r>
            <a:r>
              <a:rPr lang="en-US" sz="1100" b="0" i="0" u="none" strike="noStrike" cap="none" baseline="0" dirty="0">
                <a:solidFill>
                  <a:srgbClr val="000000"/>
                </a:solidFill>
                <a:latin typeface="Arial"/>
                <a:ea typeface="Arial"/>
                <a:cs typeface="Arial"/>
                <a:sym typeface="Arial"/>
              </a:rPr>
              <a:t>include the goals and outcomes of the camp, respect for campers and staff, camper development, and general</a:t>
            </a:r>
          </a:p>
          <a:p>
            <a:pPr marL="457200" indent="-298450"/>
            <a:r>
              <a:rPr lang="en-US" sz="1100" b="0" i="0" u="none" strike="noStrike" cap="none" baseline="0" dirty="0">
                <a:solidFill>
                  <a:srgbClr val="000000"/>
                </a:solidFill>
                <a:latin typeface="Arial"/>
                <a:ea typeface="Arial"/>
                <a:cs typeface="Arial"/>
                <a:sym typeface="Arial"/>
              </a:rPr>
              <a:t>condition of facilities.</a:t>
            </a:r>
          </a:p>
          <a:p>
            <a:pPr marL="457200" indent="-298450"/>
            <a:r>
              <a:rPr lang="en-US" sz="1100" b="0" i="1" u="none" strike="noStrike" cap="none" baseline="0" dirty="0">
                <a:solidFill>
                  <a:srgbClr val="000000"/>
                </a:solidFill>
                <a:latin typeface="Arial"/>
                <a:ea typeface="Arial"/>
                <a:cs typeface="Arial"/>
                <a:sym typeface="Arial"/>
              </a:rPr>
              <a:t>Administrative standards </a:t>
            </a:r>
            <a:r>
              <a:rPr lang="en-US" sz="1100" b="0" i="0" u="none" strike="noStrike" cap="none" baseline="0" dirty="0">
                <a:solidFill>
                  <a:srgbClr val="000000"/>
                </a:solidFill>
                <a:latin typeface="Arial"/>
                <a:ea typeface="Arial"/>
                <a:cs typeface="Arial"/>
                <a:sym typeface="Arial"/>
              </a:rPr>
              <a:t>include policies and procedures for which key administrative staff are responsible for writing and distributing. Topics</a:t>
            </a:r>
          </a:p>
          <a:p>
            <a:pPr marL="457200" indent="-298450"/>
            <a:r>
              <a:rPr lang="en-US" sz="1100" b="0" i="0" u="none" strike="noStrike" cap="none" baseline="0" dirty="0">
                <a:solidFill>
                  <a:srgbClr val="000000"/>
                </a:solidFill>
                <a:latin typeface="Arial"/>
                <a:ea typeface="Arial"/>
                <a:cs typeface="Arial"/>
                <a:sym typeface="Arial"/>
              </a:rPr>
              <a:t>include transportation, risk management, emergency procedures, policies related to camp staff and various program areas.</a:t>
            </a:r>
          </a:p>
          <a:p>
            <a:pPr marL="457200" indent="-298450"/>
            <a:r>
              <a:rPr lang="en-US" sz="1100" b="0" i="1" u="none" strike="noStrike" cap="none" baseline="0" dirty="0">
                <a:solidFill>
                  <a:srgbClr val="000000"/>
                </a:solidFill>
                <a:latin typeface="Arial"/>
                <a:ea typeface="Arial"/>
                <a:cs typeface="Arial"/>
                <a:sym typeface="Arial"/>
              </a:rPr>
              <a:t>Facilities standards </a:t>
            </a:r>
            <a:r>
              <a:rPr lang="en-US" sz="1100" b="0" i="0" u="none" strike="noStrike" cap="none" baseline="0" dirty="0">
                <a:solidFill>
                  <a:srgbClr val="000000"/>
                </a:solidFill>
                <a:latin typeface="Arial"/>
                <a:ea typeface="Arial"/>
                <a:cs typeface="Arial"/>
                <a:sym typeface="Arial"/>
              </a:rPr>
              <a:t>include provision of adequate sleeping quarters in resident camps, safe playgrounds, storage of hazardous materials, and food service.</a:t>
            </a:r>
          </a:p>
          <a:p>
            <a:pPr marL="457200" indent="-298450"/>
            <a:r>
              <a:rPr lang="en-US" sz="1100" b="0" i="1" u="none" strike="noStrike" cap="none" baseline="0" dirty="0">
                <a:solidFill>
                  <a:srgbClr val="000000"/>
                </a:solidFill>
                <a:latin typeface="Arial"/>
                <a:ea typeface="Arial"/>
                <a:cs typeface="Arial"/>
                <a:sym typeface="Arial"/>
              </a:rPr>
              <a:t>Health and wellness standards </a:t>
            </a:r>
            <a:r>
              <a:rPr lang="en-US" sz="1100" b="0" i="0" u="none" strike="noStrike" cap="none" baseline="0" dirty="0">
                <a:solidFill>
                  <a:srgbClr val="000000"/>
                </a:solidFill>
                <a:latin typeface="Arial"/>
                <a:ea typeface="Arial"/>
                <a:cs typeface="Arial"/>
                <a:sym typeface="Arial"/>
              </a:rPr>
              <a:t>include availability of first-aid equipment and personnel, the use of health histories and health examination forms, and the use of recommended treatment procedures.</a:t>
            </a:r>
          </a:p>
          <a:p>
            <a:pPr marL="457200" indent="-298450"/>
            <a:r>
              <a:rPr lang="en-US" sz="1100" b="0" i="1" u="none" strike="noStrike" cap="none" baseline="0" dirty="0">
                <a:solidFill>
                  <a:srgbClr val="000000"/>
                </a:solidFill>
                <a:latin typeface="Arial"/>
                <a:ea typeface="Arial"/>
                <a:cs typeface="Arial"/>
                <a:sym typeface="Arial"/>
              </a:rPr>
              <a:t>Staff qualifications, training, and supervision standards </a:t>
            </a:r>
            <a:r>
              <a:rPr lang="en-US" sz="1100" b="0" i="0" u="none" strike="noStrike" cap="none" baseline="0" dirty="0">
                <a:solidFill>
                  <a:srgbClr val="000000"/>
                </a:solidFill>
                <a:latin typeface="Arial"/>
                <a:ea typeface="Arial"/>
                <a:cs typeface="Arial"/>
                <a:sym typeface="Arial"/>
              </a:rPr>
              <a:t>include qualifications for various staff roles, required staff training, supervision of camp staff, and camper-to-staff supervision ratios.</a:t>
            </a:r>
          </a:p>
          <a:p>
            <a:pPr marL="457200" indent="-298450"/>
            <a:r>
              <a:rPr lang="en-US" sz="1100" b="0" i="1" u="none" strike="noStrike" cap="none" baseline="0" dirty="0">
                <a:solidFill>
                  <a:srgbClr val="000000"/>
                </a:solidFill>
                <a:latin typeface="Arial"/>
                <a:ea typeface="Arial"/>
                <a:cs typeface="Arial"/>
                <a:sym typeface="Arial"/>
              </a:rPr>
              <a:t>Program standards </a:t>
            </a:r>
            <a:r>
              <a:rPr lang="en-US" sz="1100" b="0" i="0" u="none" strike="noStrike" cap="none" baseline="0" dirty="0">
                <a:solidFill>
                  <a:srgbClr val="000000"/>
                </a:solidFill>
                <a:latin typeface="Arial"/>
                <a:ea typeface="Arial"/>
                <a:cs typeface="Arial"/>
                <a:sym typeface="Arial"/>
              </a:rPr>
              <a:t>include safety regulations and procedures for conducting both general and specialized activities, such as aquatics, horseback riding, challenge and adventure activities, and trip and travel camping programs.</a:t>
            </a:r>
            <a:endParaRPr lang="en-US" dirty="0">
              <a:ea typeface="ＭＳ Ｐゴシック" pitchFamily="34" charset="-128"/>
            </a:endParaRPr>
          </a:p>
        </p:txBody>
      </p:sp>
    </p:spTree>
    <p:extLst>
      <p:ext uri="{BB962C8B-B14F-4D97-AF65-F5344CB8AC3E}">
        <p14:creationId xmlns:p14="http://schemas.microsoft.com/office/powerpoint/2010/main" val="359708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(NOTE: Many camps offer programs that serve </a:t>
            </a:r>
            <a:r>
              <a:rPr lang="en-US" sz="1200" i="1" kern="1200" dirty="0">
                <a:solidFill>
                  <a:schemeClr val="tx1"/>
                </a:solidFill>
                <a:effectLst/>
                <a:latin typeface="+mn-lt"/>
                <a:ea typeface="+mn-ea"/>
                <a:cs typeface="+mn-cs"/>
              </a:rPr>
              <a:t>some </a:t>
            </a:r>
            <a:r>
              <a:rPr lang="en-US" sz="1200" kern="1200" dirty="0">
                <a:solidFill>
                  <a:schemeClr val="tx1"/>
                </a:solidFill>
                <a:effectLst/>
                <a:latin typeface="+mn-lt"/>
                <a:ea typeface="+mn-ea"/>
                <a:cs typeface="+mn-cs"/>
              </a:rPr>
              <a:t>three- or </a:t>
            </a:r>
          </a:p>
          <a:p>
            <a:r>
              <a:rPr lang="en-US" sz="1200" b="1" kern="1200" dirty="0">
                <a:solidFill>
                  <a:schemeClr val="tx1"/>
                </a:solidFill>
                <a:effectLst/>
                <a:latin typeface="+mn-lt"/>
                <a:ea typeface="+mn-ea"/>
                <a:cs typeface="+mn-cs"/>
              </a:rPr>
              <a:t>     four-year-old campers. If this is the camp’s </a:t>
            </a:r>
            <a:r>
              <a:rPr lang="en-US" sz="1200" b="1" i="1" kern="1200" dirty="0">
                <a:solidFill>
                  <a:schemeClr val="tx1"/>
                </a:solidFill>
                <a:effectLst/>
                <a:latin typeface="+mn-lt"/>
                <a:ea typeface="+mn-ea"/>
                <a:cs typeface="+mn-cs"/>
              </a:rPr>
              <a:t>primary</a:t>
            </a:r>
            <a:r>
              <a:rPr lang="en-US" sz="1200" b="1" kern="1200" dirty="0">
                <a:solidFill>
                  <a:schemeClr val="tx1"/>
                </a:solidFill>
                <a:effectLst/>
                <a:latin typeface="+mn-lt"/>
                <a:ea typeface="+mn-ea"/>
                <a:cs typeface="+mn-cs"/>
              </a:rPr>
              <a:t> audience,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accreditation or licensure  through a different organization 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most appropriate.) </a:t>
            </a:r>
            <a:endParaRPr lang="en-US" dirty="0"/>
          </a:p>
          <a:p>
            <a:endParaRPr lang="en-US" dirty="0"/>
          </a:p>
        </p:txBody>
      </p:sp>
      <p:sp>
        <p:nvSpPr>
          <p:cNvPr id="4" name="Slide Number Placeholder 3"/>
          <p:cNvSpPr>
            <a:spLocks noGrp="1"/>
          </p:cNvSpPr>
          <p:nvPr>
            <p:ph type="sldNum" sz="quarter" idx="10"/>
          </p:nvPr>
        </p:nvSpPr>
        <p:spPr/>
        <p:txBody>
          <a:bodyPr/>
          <a:lstStyle/>
          <a:p>
            <a:fld id="{4B980F01-55B0-4B3A-AB33-7D894997ADD4}" type="slidenum">
              <a:rPr lang="en-US" smtClean="0"/>
              <a:t>9</a:t>
            </a:fld>
            <a:endParaRPr lang="en-US" dirty="0"/>
          </a:p>
        </p:txBody>
      </p:sp>
    </p:spTree>
    <p:extLst>
      <p:ext uri="{BB962C8B-B14F-4D97-AF65-F5344CB8AC3E}">
        <p14:creationId xmlns:p14="http://schemas.microsoft.com/office/powerpoint/2010/main" val="213874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transition of standards and moving of standards from section to section, we realized it was not clear where “family camps” should be scored.  For purposes of HW, they will generally be scored in Short-term resident mode. </a:t>
            </a:r>
          </a:p>
        </p:txBody>
      </p:sp>
      <p:sp>
        <p:nvSpPr>
          <p:cNvPr id="4" name="Slide Number Placeholder 3"/>
          <p:cNvSpPr>
            <a:spLocks noGrp="1"/>
          </p:cNvSpPr>
          <p:nvPr>
            <p:ph type="sldNum" sz="quarter" idx="5"/>
          </p:nvPr>
        </p:nvSpPr>
        <p:spPr/>
        <p:txBody>
          <a:bodyPr/>
          <a:lstStyle/>
          <a:p>
            <a:fld id="{4B980F01-55B0-4B3A-AB33-7D894997ADD4}" type="slidenum">
              <a:rPr lang="en-US" smtClean="0"/>
              <a:t>10</a:t>
            </a:fld>
            <a:endParaRPr lang="en-US" dirty="0"/>
          </a:p>
        </p:txBody>
      </p:sp>
    </p:spTree>
    <p:extLst>
      <p:ext uri="{BB962C8B-B14F-4D97-AF65-F5344CB8AC3E}">
        <p14:creationId xmlns:p14="http://schemas.microsoft.com/office/powerpoint/2010/main" val="372472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acacamps.org/" TargetMode="External"/><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Option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516" y="5029200"/>
            <a:ext cx="5399616" cy="701674"/>
          </a:xfrm>
          <a:ln>
            <a:noFill/>
          </a:ln>
        </p:spPr>
        <p:txBody>
          <a:bodyPr/>
          <a:lstStyle>
            <a:lvl1pPr>
              <a:defRPr sz="4400" b="1">
                <a:latin typeface="+mn-lt"/>
              </a:defRPr>
            </a:lvl1pPr>
          </a:lstStyle>
          <a:p>
            <a:r>
              <a:rPr lang="en-US" dirty="0"/>
              <a:t>Presentation Title</a:t>
            </a:r>
          </a:p>
        </p:txBody>
      </p:sp>
      <p:pic>
        <p:nvPicPr>
          <p:cNvPr id="8"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5991" y="5291976"/>
            <a:ext cx="1669302" cy="10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hasCustomPrompt="1"/>
          </p:nvPr>
        </p:nvSpPr>
        <p:spPr>
          <a:xfrm>
            <a:off x="281516" y="5781674"/>
            <a:ext cx="5288311" cy="893762"/>
          </a:xfrm>
        </p:spPr>
        <p:txBody>
          <a:bodyPr/>
          <a:lstStyle>
            <a:lvl1pPr marL="0" indent="0" algn="l">
              <a:lnSpc>
                <a:spcPct val="60000"/>
              </a:lnSpc>
              <a:buNone/>
              <a:defRPr sz="24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370" y="38912"/>
            <a:ext cx="8917022" cy="4863830"/>
          </a:xfrm>
          <a:prstGeom prst="rect">
            <a:avLst/>
          </a:prstGeom>
        </p:spPr>
      </p:pic>
    </p:spTree>
    <p:extLst>
      <p:ext uri="{BB962C8B-B14F-4D97-AF65-F5344CB8AC3E}">
        <p14:creationId xmlns:p14="http://schemas.microsoft.com/office/powerpoint/2010/main" val="320063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tent Slide,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6"/>
            <a:ext cx="7886700" cy="641872"/>
          </a:xfrm>
        </p:spPr>
        <p:txBody>
          <a:bodyPr>
            <a:normAutofit/>
          </a:bodyPr>
          <a:lstStyle>
            <a:lvl1pPr>
              <a:defRPr sz="4800" b="1" baseline="0">
                <a:solidFill>
                  <a:schemeClr val="tx1">
                    <a:lumMod val="65000"/>
                    <a:lumOff val="35000"/>
                  </a:schemeClr>
                </a:solidFill>
                <a:latin typeface="Arial Narrow" panose="020B0606020202030204" pitchFamily="34" charset="0"/>
              </a:defRPr>
            </a:lvl1pPr>
          </a:lstStyle>
          <a:p>
            <a:r>
              <a:rPr lang="en-US" dirty="0"/>
              <a:t>Slide Title</a:t>
            </a:r>
          </a:p>
        </p:txBody>
      </p:sp>
      <p:sp>
        <p:nvSpPr>
          <p:cNvPr id="3" name="Text Placeholder 2"/>
          <p:cNvSpPr>
            <a:spLocks noGrp="1"/>
          </p:cNvSpPr>
          <p:nvPr>
            <p:ph type="body" idx="1" hasCustomPrompt="1"/>
          </p:nvPr>
        </p:nvSpPr>
        <p:spPr>
          <a:xfrm>
            <a:off x="630238" y="1160297"/>
            <a:ext cx="3868737" cy="506457"/>
          </a:xfrm>
        </p:spPr>
        <p:txBody>
          <a:bodyPr anchor="b">
            <a:normAutofit/>
          </a:bodyPr>
          <a:lstStyle>
            <a:lvl1pPr marL="0" indent="0">
              <a:buNone/>
              <a:defRPr sz="3200" b="1">
                <a:solidFill>
                  <a:schemeClr val="accent5">
                    <a:lumMod val="7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4" name="Content Placeholder 3"/>
          <p:cNvSpPr>
            <a:spLocks noGrp="1"/>
          </p:cNvSpPr>
          <p:nvPr>
            <p:ph sz="half" idx="2" hasCustomPrompt="1"/>
          </p:nvPr>
        </p:nvSpPr>
        <p:spPr>
          <a:xfrm>
            <a:off x="630238" y="1752719"/>
            <a:ext cx="3868737" cy="3571634"/>
          </a:xfrm>
        </p:spPr>
        <p:txBody>
          <a:bodyPr>
            <a:normAutofit/>
          </a:bodyPr>
          <a:lstStyle>
            <a:lvl1pPr marL="0" indent="0">
              <a:buFontTx/>
              <a:buNone/>
              <a:defRPr sz="2400" baseline="0">
                <a:latin typeface="Arial" panose="020B0604020202020204" pitchFamily="34" charset="0"/>
                <a:cs typeface="Arial" panose="020B0604020202020204" pitchFamily="34" charset="0"/>
              </a:defRPr>
            </a:lvl1pPr>
            <a:lvl2pPr marL="457200" indent="0">
              <a:buFontTx/>
              <a:buNone/>
              <a:defRPr sz="2400">
                <a:latin typeface="Arial" panose="020B0604020202020204" pitchFamily="34" charset="0"/>
                <a:cs typeface="Arial" panose="020B0604020202020204" pitchFamily="34" charset="0"/>
              </a:defRPr>
            </a:lvl2pPr>
            <a:lvl3pPr marL="914400" indent="0">
              <a:buFontTx/>
              <a:buNone/>
              <a:defRPr sz="2400">
                <a:latin typeface="Arial" panose="020B0604020202020204" pitchFamily="34" charset="0"/>
                <a:cs typeface="Arial" panose="020B0604020202020204" pitchFamily="34" charset="0"/>
              </a:defRPr>
            </a:lvl3pPr>
            <a:lvl4pPr marL="1371600" indent="0">
              <a:buFontTx/>
              <a:buNone/>
              <a:defRPr sz="2400">
                <a:latin typeface="Arial" panose="020B0604020202020204" pitchFamily="34" charset="0"/>
                <a:cs typeface="Arial" panose="020B0604020202020204" pitchFamily="34" charset="0"/>
              </a:defRPr>
            </a:lvl4pPr>
            <a:lvl5pPr marL="1828800" indent="0">
              <a:buFontTx/>
              <a:buNone/>
              <a:defRPr sz="2400">
                <a:latin typeface="Arial" panose="020B0604020202020204" pitchFamily="34" charset="0"/>
                <a:cs typeface="Arial" panose="020B0604020202020204" pitchFamily="34" charset="0"/>
              </a:defRPr>
            </a:lvl5pPr>
          </a:lstStyle>
          <a:p>
            <a:pPr lvl="0"/>
            <a:r>
              <a:rPr lang="en-US" dirty="0"/>
              <a:t>Body Text</a:t>
            </a:r>
          </a:p>
        </p:txBody>
      </p:sp>
      <p:sp>
        <p:nvSpPr>
          <p:cNvPr id="5" name="Text Placeholder 4"/>
          <p:cNvSpPr>
            <a:spLocks noGrp="1"/>
          </p:cNvSpPr>
          <p:nvPr>
            <p:ph type="body" sz="quarter" idx="3" hasCustomPrompt="1"/>
          </p:nvPr>
        </p:nvSpPr>
        <p:spPr>
          <a:xfrm>
            <a:off x="4629150" y="1160297"/>
            <a:ext cx="3887788" cy="506457"/>
          </a:xfrm>
        </p:spPr>
        <p:txBody>
          <a:bodyPr anchor="b">
            <a:normAutofit/>
          </a:bodyPr>
          <a:lstStyle>
            <a:lvl1pPr marL="0" indent="0">
              <a:buNone/>
              <a:defRPr sz="32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6" name="Content Placeholder 5"/>
          <p:cNvSpPr>
            <a:spLocks noGrp="1"/>
          </p:cNvSpPr>
          <p:nvPr>
            <p:ph sz="quarter" idx="4" hasCustomPrompt="1"/>
          </p:nvPr>
        </p:nvSpPr>
        <p:spPr>
          <a:xfrm>
            <a:off x="4629150" y="1752719"/>
            <a:ext cx="3887788" cy="3571634"/>
          </a:xfrm>
        </p:spPr>
        <p:txBody>
          <a:bodyPr>
            <a:normAutofit/>
          </a:bodyPr>
          <a:lstStyle>
            <a:lvl1pPr marL="0" indent="0">
              <a:buFontTx/>
              <a:buNone/>
              <a:defRPr sz="2400" baseline="0">
                <a:latin typeface="Arial" panose="020B0604020202020204" pitchFamily="34" charset="0"/>
                <a:cs typeface="Arial" panose="020B0604020202020204" pitchFamily="34" charset="0"/>
              </a:defRPr>
            </a:lvl1pPr>
            <a:lvl2pPr marL="457200" indent="0">
              <a:buFontTx/>
              <a:buNone/>
              <a:defRPr sz="2000">
                <a:latin typeface="Arial" panose="020B0604020202020204" pitchFamily="34" charset="0"/>
                <a:cs typeface="Arial" panose="020B0604020202020204" pitchFamily="34" charset="0"/>
              </a:defRPr>
            </a:lvl2pPr>
            <a:lvl3pPr marL="914400" indent="0">
              <a:buFontTx/>
              <a:buNone/>
              <a:defRPr sz="2000">
                <a:latin typeface="Arial" panose="020B0604020202020204" pitchFamily="34" charset="0"/>
                <a:cs typeface="Arial" panose="020B0604020202020204" pitchFamily="34" charset="0"/>
              </a:defRPr>
            </a:lvl3pPr>
            <a:lvl4pPr marL="1371600" indent="0">
              <a:buFontTx/>
              <a:buNone/>
              <a:defRPr sz="2000">
                <a:latin typeface="Arial" panose="020B0604020202020204" pitchFamily="34" charset="0"/>
                <a:cs typeface="Arial" panose="020B0604020202020204" pitchFamily="34" charset="0"/>
              </a:defRPr>
            </a:lvl4pPr>
            <a:lvl5pPr marL="1828800" indent="0">
              <a:buFontTx/>
              <a:buNone/>
              <a:defRPr sz="2000">
                <a:latin typeface="Arial" panose="020B0604020202020204" pitchFamily="34" charset="0"/>
                <a:cs typeface="Arial" panose="020B0604020202020204" pitchFamily="34" charset="0"/>
              </a:defRPr>
            </a:lvl5pPr>
          </a:lstStyle>
          <a:p>
            <a:pPr lvl="0"/>
            <a:r>
              <a:rPr lang="en-US" dirty="0"/>
              <a:t>Body Text</a:t>
            </a:r>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7204" y="6189662"/>
            <a:ext cx="3813175" cy="6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flipV="1">
            <a:off x="-1" y="997600"/>
            <a:ext cx="9144001" cy="4571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5">
                  <a:lumMod val="75000"/>
                </a:schemeClr>
              </a:solidFill>
            </a:endParaRPr>
          </a:p>
        </p:txBody>
      </p:sp>
    </p:spTree>
    <p:extLst>
      <p:ext uri="{BB962C8B-B14F-4D97-AF65-F5344CB8AC3E}">
        <p14:creationId xmlns:p14="http://schemas.microsoft.com/office/powerpoint/2010/main" val="79530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tent Slide, Option 4">
    <p:spTree>
      <p:nvGrpSpPr>
        <p:cNvPr id="1" name=""/>
        <p:cNvGrpSpPr/>
        <p:nvPr/>
      </p:nvGrpSpPr>
      <p:grpSpPr>
        <a:xfrm>
          <a:off x="0" y="0"/>
          <a:ext cx="0" cy="0"/>
          <a:chOff x="0" y="0"/>
          <a:chExt cx="0" cy="0"/>
        </a:xfrm>
      </p:grpSpPr>
      <p:sp>
        <p:nvSpPr>
          <p:cNvPr id="10" name="Rectangle 9"/>
          <p:cNvSpPr/>
          <p:nvPr userDrawn="1"/>
        </p:nvSpPr>
        <p:spPr>
          <a:xfrm>
            <a:off x="0" y="0"/>
            <a:ext cx="9144000" cy="83820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p:nvPr userDrawn="1"/>
        </p:nvCxnSpPr>
        <p:spPr>
          <a:xfrm>
            <a:off x="0" y="914400"/>
            <a:ext cx="9144000" cy="2203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30238" y="214651"/>
            <a:ext cx="7886700" cy="595574"/>
          </a:xfrm>
        </p:spPr>
        <p:txBody>
          <a:bodyPr/>
          <a:lstStyle>
            <a:lvl1pPr>
              <a:defRPr b="1" baseline="0">
                <a:solidFill>
                  <a:schemeClr val="bg1"/>
                </a:solidFill>
                <a:latin typeface="Arial" panose="020B0604020202020204" pitchFamily="34" charset="0"/>
                <a:cs typeface="Arial" panose="020B0604020202020204" pitchFamily="34" charset="0"/>
              </a:defRPr>
            </a:lvl1pPr>
          </a:lstStyle>
          <a:p>
            <a:r>
              <a:rPr lang="en-US" dirty="0"/>
              <a:t>Slide Title</a:t>
            </a:r>
          </a:p>
        </p:txBody>
      </p:sp>
      <p:sp>
        <p:nvSpPr>
          <p:cNvPr id="3" name="Text Placeholder 2"/>
          <p:cNvSpPr>
            <a:spLocks noGrp="1"/>
          </p:cNvSpPr>
          <p:nvPr>
            <p:ph type="body" idx="1" hasCustomPrompt="1"/>
          </p:nvPr>
        </p:nvSpPr>
        <p:spPr>
          <a:xfrm>
            <a:off x="630238" y="1218174"/>
            <a:ext cx="3868737" cy="402280"/>
          </a:xfrm>
        </p:spPr>
        <p:txBody>
          <a:bodyPr anchor="b">
            <a:normAutofit/>
          </a:bodyPr>
          <a:lstStyle>
            <a:lvl1pPr marL="0" indent="0">
              <a:buNone/>
              <a:defRPr sz="2800" b="1">
                <a:solidFill>
                  <a:srgbClr val="00AE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4" name="Content Placeholder 3"/>
          <p:cNvSpPr>
            <a:spLocks noGrp="1"/>
          </p:cNvSpPr>
          <p:nvPr>
            <p:ph sz="half" idx="2" hasCustomPrompt="1"/>
          </p:nvPr>
        </p:nvSpPr>
        <p:spPr>
          <a:xfrm>
            <a:off x="630238" y="1717995"/>
            <a:ext cx="3868737" cy="3684588"/>
          </a:xfrm>
        </p:spPr>
        <p:txBody>
          <a:bodyPr>
            <a:normAutofit/>
          </a:bodyPr>
          <a:lstStyle>
            <a:lvl1pPr marL="0" indent="0">
              <a:buFontTx/>
              <a:buNone/>
              <a:defRPr sz="2400" baseline="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
        <p:nvSpPr>
          <p:cNvPr id="5" name="Text Placeholder 4"/>
          <p:cNvSpPr>
            <a:spLocks noGrp="1"/>
          </p:cNvSpPr>
          <p:nvPr>
            <p:ph type="body" sz="quarter" idx="3" hasCustomPrompt="1"/>
          </p:nvPr>
        </p:nvSpPr>
        <p:spPr>
          <a:xfrm>
            <a:off x="4629150" y="1218174"/>
            <a:ext cx="3887788" cy="402280"/>
          </a:xfrm>
        </p:spPr>
        <p:txBody>
          <a:bodyPr anchor="b">
            <a:normAutofit/>
          </a:bodyPr>
          <a:lstStyle>
            <a:lvl1pPr marL="0" indent="0">
              <a:buNone/>
              <a:defRPr sz="2800" b="1">
                <a:solidFill>
                  <a:srgbClr val="00AE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6" name="Content Placeholder 5"/>
          <p:cNvSpPr>
            <a:spLocks noGrp="1"/>
          </p:cNvSpPr>
          <p:nvPr>
            <p:ph sz="quarter" idx="4" hasCustomPrompt="1"/>
          </p:nvPr>
        </p:nvSpPr>
        <p:spPr>
          <a:xfrm>
            <a:off x="4629150" y="1717995"/>
            <a:ext cx="3887788" cy="3684588"/>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marL="457200" indent="0">
              <a:buFontTx/>
              <a:buNone/>
              <a:defRPr sz="2400">
                <a:latin typeface="Arial" panose="020B0604020202020204" pitchFamily="34" charset="0"/>
                <a:cs typeface="Arial" panose="020B0604020202020204" pitchFamily="34" charset="0"/>
              </a:defRPr>
            </a:lvl2pPr>
            <a:lvl3pPr marL="914400" indent="0">
              <a:buFontTx/>
              <a:buNone/>
              <a:defRPr sz="2400">
                <a:latin typeface="Arial" panose="020B0604020202020204" pitchFamily="34" charset="0"/>
                <a:cs typeface="Arial" panose="020B0604020202020204" pitchFamily="34" charset="0"/>
              </a:defRPr>
            </a:lvl3pPr>
            <a:lvl4pPr marL="1371600" indent="0">
              <a:buFontTx/>
              <a:buNone/>
              <a:defRPr sz="2400">
                <a:latin typeface="Arial" panose="020B0604020202020204" pitchFamily="34" charset="0"/>
                <a:cs typeface="Arial" panose="020B0604020202020204" pitchFamily="34" charset="0"/>
              </a:defRPr>
            </a:lvl4pPr>
            <a:lvl5pPr marL="1828800" indent="0">
              <a:buFontTx/>
              <a:buNone/>
              <a:defRPr sz="2400">
                <a:latin typeface="Arial" panose="020B0604020202020204" pitchFamily="34" charset="0"/>
                <a:cs typeface="Arial" panose="020B0604020202020204" pitchFamily="34" charset="0"/>
              </a:defRPr>
            </a:lvl5pPr>
          </a:lstStyle>
          <a:p>
            <a:pPr lvl="0"/>
            <a:r>
              <a:rPr lang="en-US" dirty="0"/>
              <a:t>Body Text</a:t>
            </a:r>
          </a:p>
        </p:txBody>
      </p:sp>
      <p:cxnSp>
        <p:nvCxnSpPr>
          <p:cNvPr id="13" name="Straight Connector 12"/>
          <p:cNvCxnSpPr/>
          <p:nvPr userDrawn="1"/>
        </p:nvCxnSpPr>
        <p:spPr>
          <a:xfrm>
            <a:off x="0" y="6330875"/>
            <a:ext cx="7389607" cy="3765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9607" y="5927465"/>
            <a:ext cx="1295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31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pt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12" y="375884"/>
            <a:ext cx="7886700" cy="570790"/>
          </a:xfrm>
        </p:spPr>
        <p:txBody>
          <a:bodyPr/>
          <a:lstStyle>
            <a:lvl1pPr>
              <a:defRPr b="1" baseline="0">
                <a:latin typeface="Arial Narrow" panose="020B0606020202030204" pitchFamily="34" charset="0"/>
              </a:defRPr>
            </a:lvl1pPr>
          </a:lstStyle>
          <a:p>
            <a:r>
              <a:rPr lang="en-US" dirty="0"/>
              <a:t>Slide Title</a:t>
            </a:r>
          </a:p>
        </p:txBody>
      </p:sp>
      <p:sp>
        <p:nvSpPr>
          <p:cNvPr id="3" name="Text Placeholder 2"/>
          <p:cNvSpPr>
            <a:spLocks noGrp="1"/>
          </p:cNvSpPr>
          <p:nvPr>
            <p:ph type="body" idx="1" hasCustomPrompt="1"/>
          </p:nvPr>
        </p:nvSpPr>
        <p:spPr>
          <a:xfrm>
            <a:off x="2588127" y="2505075"/>
            <a:ext cx="1757960" cy="3535363"/>
          </a:xfrm>
        </p:spPr>
        <p:txBody>
          <a:bodyPr anchor="t" anchorCtr="0">
            <a:noAutofit/>
          </a:bodyPr>
          <a:lstStyle>
            <a:lvl1pPr marL="0" indent="0">
              <a:buNone/>
              <a:defRPr sz="20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479635" y="2505075"/>
            <a:ext cx="1757961" cy="3535363"/>
          </a:xfrm>
        </p:spPr>
        <p:txBody>
          <a:bodyPr>
            <a:normAutofit/>
          </a:bodyPr>
          <a:lstStyle>
            <a:lvl1pPr marL="0" indent="0">
              <a:buFontTx/>
              <a:buNone/>
              <a:defRPr sz="2000">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Text</a:t>
            </a:r>
          </a:p>
        </p:txBody>
      </p:sp>
      <p:sp>
        <p:nvSpPr>
          <p:cNvPr id="5" name="Text Placeholder 4"/>
          <p:cNvSpPr>
            <a:spLocks noGrp="1"/>
          </p:cNvSpPr>
          <p:nvPr>
            <p:ph type="body" sz="quarter" idx="3" hasCustomPrompt="1"/>
          </p:nvPr>
        </p:nvSpPr>
        <p:spPr>
          <a:xfrm>
            <a:off x="6762521" y="2505075"/>
            <a:ext cx="1768290" cy="3535363"/>
          </a:xfrm>
        </p:spPr>
        <p:txBody>
          <a:bodyPr anchor="t" anchorCtr="0"/>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675323" y="2505074"/>
            <a:ext cx="1757961" cy="3535364"/>
          </a:xfrm>
        </p:spPr>
        <p:txBody>
          <a:bodyPr>
            <a:normAutofit/>
          </a:bodyPr>
          <a:lstStyle>
            <a:lvl1pPr marL="0" indent="0">
              <a:buFontTx/>
              <a:buNone/>
              <a:defRPr sz="2000">
                <a:latin typeface="Arial" panose="020B0604020202020204" pitchFamily="34" charset="0"/>
                <a:cs typeface="Arial" panose="020B0604020202020204" pitchFamily="34" charset="0"/>
              </a:defRPr>
            </a:lvl1pPr>
            <a:lvl2pPr marL="457200" indent="0">
              <a:buFontTx/>
              <a:buNone/>
              <a:defRPr sz="2000">
                <a:latin typeface="Arial" panose="020B0604020202020204" pitchFamily="34" charset="0"/>
                <a:cs typeface="Arial" panose="020B0604020202020204" pitchFamily="34" charset="0"/>
              </a:defRPr>
            </a:lvl2pPr>
            <a:lvl3pPr marL="914400" indent="0">
              <a:buFontTx/>
              <a:buNone/>
              <a:defRPr sz="2000">
                <a:latin typeface="Arial" panose="020B0604020202020204" pitchFamily="34" charset="0"/>
                <a:cs typeface="Arial" panose="020B0604020202020204" pitchFamily="34" charset="0"/>
              </a:defRPr>
            </a:lvl3pPr>
            <a:lvl4pPr marL="1371600" indent="0">
              <a:buFontTx/>
              <a:buNone/>
              <a:defRPr sz="2000">
                <a:latin typeface="Arial" panose="020B0604020202020204" pitchFamily="34" charset="0"/>
                <a:cs typeface="Arial" panose="020B0604020202020204" pitchFamily="34" charset="0"/>
              </a:defRPr>
            </a:lvl4pPr>
            <a:lvl5pPr marL="1828800" indent="0">
              <a:buFontTx/>
              <a:buNone/>
              <a:defRPr sz="2000">
                <a:latin typeface="Arial" panose="020B0604020202020204" pitchFamily="34" charset="0"/>
                <a:cs typeface="Arial" panose="020B0604020202020204" pitchFamily="34" charset="0"/>
              </a:defRPr>
            </a:lvl5pPr>
          </a:lstStyle>
          <a:p>
            <a:pPr lvl="0"/>
            <a:r>
              <a:rPr lang="en-US" dirty="0"/>
              <a:t>Text</a:t>
            </a:r>
          </a:p>
        </p:txBody>
      </p:sp>
      <p:sp>
        <p:nvSpPr>
          <p:cNvPr id="12" name="Picture Placeholder 11"/>
          <p:cNvSpPr>
            <a:spLocks noGrp="1"/>
          </p:cNvSpPr>
          <p:nvPr>
            <p:ph type="pic" sz="quarter" idx="10"/>
          </p:nvPr>
        </p:nvSpPr>
        <p:spPr>
          <a:xfrm>
            <a:off x="479425" y="1193800"/>
            <a:ext cx="1758950" cy="1162050"/>
          </a:xfrm>
        </p:spPr>
        <p:txBody>
          <a:bodyPr/>
          <a:lstStyle/>
          <a:p>
            <a:endParaRPr lang="en-US" dirty="0"/>
          </a:p>
        </p:txBody>
      </p:sp>
      <p:sp>
        <p:nvSpPr>
          <p:cNvPr id="14" name="Picture Placeholder 13"/>
          <p:cNvSpPr>
            <a:spLocks noGrp="1"/>
          </p:cNvSpPr>
          <p:nvPr>
            <p:ph type="pic" sz="quarter" idx="11"/>
          </p:nvPr>
        </p:nvSpPr>
        <p:spPr>
          <a:xfrm>
            <a:off x="2587625" y="1193800"/>
            <a:ext cx="1758950" cy="1162050"/>
          </a:xfrm>
        </p:spPr>
        <p:txBody>
          <a:bodyPr/>
          <a:lstStyle/>
          <a:p>
            <a:endParaRPr lang="en-US"/>
          </a:p>
        </p:txBody>
      </p:sp>
      <p:sp>
        <p:nvSpPr>
          <p:cNvPr id="16" name="Picture Placeholder 15"/>
          <p:cNvSpPr>
            <a:spLocks noGrp="1"/>
          </p:cNvSpPr>
          <p:nvPr>
            <p:ph type="pic" sz="quarter" idx="12"/>
          </p:nvPr>
        </p:nvSpPr>
        <p:spPr>
          <a:xfrm>
            <a:off x="4697413" y="1193800"/>
            <a:ext cx="1757362" cy="1162050"/>
          </a:xfrm>
        </p:spPr>
        <p:txBody>
          <a:bodyPr/>
          <a:lstStyle/>
          <a:p>
            <a:endParaRPr lang="en-US"/>
          </a:p>
        </p:txBody>
      </p:sp>
      <p:sp>
        <p:nvSpPr>
          <p:cNvPr id="18" name="Picture Placeholder 17"/>
          <p:cNvSpPr>
            <a:spLocks noGrp="1"/>
          </p:cNvSpPr>
          <p:nvPr>
            <p:ph type="pic" sz="quarter" idx="13"/>
          </p:nvPr>
        </p:nvSpPr>
        <p:spPr>
          <a:xfrm>
            <a:off x="6762750" y="1193800"/>
            <a:ext cx="1768475" cy="1162050"/>
          </a:xfrm>
        </p:spPr>
        <p:txBody>
          <a:bodyPr/>
          <a:lstStyle/>
          <a:p>
            <a:endParaRPr lang="en-US"/>
          </a:p>
        </p:txBody>
      </p:sp>
      <p:sp>
        <p:nvSpPr>
          <p:cNvPr id="19" name="Rectangle 18"/>
          <p:cNvSpPr/>
          <p:nvPr userDrawn="1"/>
        </p:nvSpPr>
        <p:spPr>
          <a:xfrm flipV="1">
            <a:off x="-1" y="997600"/>
            <a:ext cx="9144001" cy="4571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5">
                  <a:lumMod val="75000"/>
                </a:schemeClr>
              </a:solidFill>
            </a:endParaRPr>
          </a:p>
        </p:txBody>
      </p:sp>
      <p:pic>
        <p:nvPicPr>
          <p:cNvPr id="20"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7816" y="6189662"/>
            <a:ext cx="3813175" cy="6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01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Rectangle 8"/>
          <p:cNvSpPr/>
          <p:nvPr userDrawn="1"/>
        </p:nvSpPr>
        <p:spPr>
          <a:xfrm>
            <a:off x="0" y="0"/>
            <a:ext cx="9144000" cy="83820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userDrawn="1"/>
        </p:nvCxnSpPr>
        <p:spPr>
          <a:xfrm>
            <a:off x="0" y="914400"/>
            <a:ext cx="9144000" cy="2203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19056" y="161359"/>
            <a:ext cx="6858000" cy="699247"/>
          </a:xfrm>
        </p:spPr>
        <p:txBody>
          <a:bodyPr anchor="b">
            <a:normAutofit/>
          </a:bodyPr>
          <a:lstStyle>
            <a:lvl1pPr algn="l">
              <a:defRPr sz="4400" b="1" baseline="0">
                <a:solidFill>
                  <a:schemeClr val="bg1"/>
                </a:solidFill>
                <a:latin typeface="Arial" panose="020B0604020202020204" pitchFamily="34" charset="0"/>
                <a:cs typeface="Arial" panose="020B0604020202020204" pitchFamily="34" charset="0"/>
              </a:defRPr>
            </a:lvl1pPr>
          </a:lstStyle>
          <a:p>
            <a:r>
              <a:rPr lang="en-US" dirty="0"/>
              <a:t>Chart Headline</a:t>
            </a:r>
          </a:p>
        </p:txBody>
      </p:sp>
      <p:sp>
        <p:nvSpPr>
          <p:cNvPr id="3" name="Subtitle 2"/>
          <p:cNvSpPr>
            <a:spLocks noGrp="1"/>
          </p:cNvSpPr>
          <p:nvPr>
            <p:ph type="subTitle" idx="1" hasCustomPrompt="1"/>
          </p:nvPr>
        </p:nvSpPr>
        <p:spPr>
          <a:xfrm>
            <a:off x="519056" y="1213841"/>
            <a:ext cx="6858000" cy="582687"/>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8" name="Chart Placeholder 7"/>
          <p:cNvSpPr>
            <a:spLocks noGrp="1"/>
          </p:cNvSpPr>
          <p:nvPr>
            <p:ph type="chart" sz="quarter" idx="13" hasCustomPrompt="1"/>
          </p:nvPr>
        </p:nvSpPr>
        <p:spPr>
          <a:xfrm>
            <a:off x="519056" y="2033588"/>
            <a:ext cx="6742169" cy="3862387"/>
          </a:xfrm>
        </p:spPr>
        <p:txBody>
          <a:bodyPr/>
          <a:lstStyle>
            <a:lvl1pPr marL="0" indent="0">
              <a:buFontTx/>
              <a:buNone/>
              <a:defRPr/>
            </a:lvl1pPr>
          </a:lstStyle>
          <a:p>
            <a:r>
              <a:rPr lang="en-US" dirty="0"/>
              <a:t>Insert Chart</a:t>
            </a:r>
          </a:p>
        </p:txBody>
      </p:sp>
      <p:pic>
        <p:nvPicPr>
          <p:cNvPr id="11"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77056" y="5895975"/>
            <a:ext cx="1295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0" y="6309365"/>
            <a:ext cx="7377056"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33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ab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3267"/>
            <a:ext cx="6858000" cy="695679"/>
          </a:xfrm>
        </p:spPr>
        <p:txBody>
          <a:bodyPr anchor="b">
            <a:normAutofit/>
          </a:bodyPr>
          <a:lstStyle>
            <a:lvl1pPr algn="ctr">
              <a:defRPr sz="4400" b="1">
                <a:solidFill>
                  <a:schemeClr val="accent5">
                    <a:lumMod val="75000"/>
                  </a:schemeClr>
                </a:solidFill>
                <a:latin typeface="Arial" panose="020B0604020202020204" pitchFamily="34" charset="0"/>
                <a:cs typeface="Arial" panose="020B0604020202020204" pitchFamily="34" charset="0"/>
              </a:defRPr>
            </a:lvl1pPr>
          </a:lstStyle>
          <a:p>
            <a:r>
              <a:rPr lang="en-US" dirty="0"/>
              <a:t>Table Headline</a:t>
            </a:r>
          </a:p>
        </p:txBody>
      </p:sp>
      <p:sp>
        <p:nvSpPr>
          <p:cNvPr id="3" name="Subtitle 2"/>
          <p:cNvSpPr>
            <a:spLocks noGrp="1"/>
          </p:cNvSpPr>
          <p:nvPr>
            <p:ph type="subTitle" idx="1" hasCustomPrompt="1"/>
          </p:nvPr>
        </p:nvSpPr>
        <p:spPr>
          <a:xfrm>
            <a:off x="1143000" y="1138538"/>
            <a:ext cx="6858000" cy="4858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graphicFrame>
        <p:nvGraphicFramePr>
          <p:cNvPr id="7" name="Table 6"/>
          <p:cNvGraphicFramePr>
            <a:graphicFrameLocks noGrp="1"/>
          </p:cNvGraphicFramePr>
          <p:nvPr userDrawn="1">
            <p:extLst>
              <p:ext uri="{D42A27DB-BD31-4B8C-83A1-F6EECF244321}">
                <p14:modId xmlns:p14="http://schemas.microsoft.com/office/powerpoint/2010/main" val="113014109"/>
              </p:ext>
            </p:extLst>
          </p:nvPr>
        </p:nvGraphicFramePr>
        <p:xfrm>
          <a:off x="512146" y="1757980"/>
          <a:ext cx="7956552" cy="4349749"/>
        </p:xfrm>
        <a:graphic>
          <a:graphicData uri="http://schemas.openxmlformats.org/drawingml/2006/table">
            <a:tbl>
              <a:tblPr>
                <a:tableStyleId>{68D230F3-CF80-4859-8CE7-A43EE81993B5}</a:tableStyleId>
              </a:tblPr>
              <a:tblGrid>
                <a:gridCol w="1989138">
                  <a:extLst>
                    <a:ext uri="{9D8B030D-6E8A-4147-A177-3AD203B41FA5}">
                      <a16:colId xmlns:a16="http://schemas.microsoft.com/office/drawing/2014/main" val="20000"/>
                    </a:ext>
                  </a:extLst>
                </a:gridCol>
                <a:gridCol w="1989138">
                  <a:extLst>
                    <a:ext uri="{9D8B030D-6E8A-4147-A177-3AD203B41FA5}">
                      <a16:colId xmlns:a16="http://schemas.microsoft.com/office/drawing/2014/main" val="20001"/>
                    </a:ext>
                  </a:extLst>
                </a:gridCol>
                <a:gridCol w="1989138">
                  <a:extLst>
                    <a:ext uri="{9D8B030D-6E8A-4147-A177-3AD203B41FA5}">
                      <a16:colId xmlns:a16="http://schemas.microsoft.com/office/drawing/2014/main" val="20002"/>
                    </a:ext>
                  </a:extLst>
                </a:gridCol>
                <a:gridCol w="1989138">
                  <a:extLst>
                    <a:ext uri="{9D8B030D-6E8A-4147-A177-3AD203B41FA5}">
                      <a16:colId xmlns:a16="http://schemas.microsoft.com/office/drawing/2014/main" val="20003"/>
                    </a:ext>
                  </a:extLst>
                </a:gridCol>
              </a:tblGrid>
              <a:tr h="543021">
                <a:tc>
                  <a:txBody>
                    <a:bodyPr/>
                    <a:lstStyle/>
                    <a:p>
                      <a:r>
                        <a:rPr lang="en-US" sz="1600" b="0" dirty="0">
                          <a:solidFill>
                            <a:schemeClr val="tx1"/>
                          </a:solidFill>
                          <a:latin typeface="Arial Black" panose="020B0A04020102020204" pitchFamily="34" charset="0"/>
                        </a:rPr>
                        <a:t>table header</a:t>
                      </a:r>
                    </a:p>
                  </a:txBody>
                  <a:tcPr marL="91434" marR="182868" marT="73142" marB="73142" anchor="ctr">
                    <a:lnL>
                      <a:noFill/>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solidFill>
                            <a:schemeClr val="tx1"/>
                          </a:solidFill>
                          <a:latin typeface="Arial Black" panose="020B0A04020102020204" pitchFamily="34" charset="0"/>
                        </a:rPr>
                        <a:t>table header</a:t>
                      </a:r>
                    </a:p>
                  </a:txBody>
                  <a:tcPr marL="91434" marR="182868" marT="73142" marB="731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solidFill>
                            <a:schemeClr val="tx1"/>
                          </a:solidFill>
                          <a:latin typeface="Arial Black" panose="020B0A04020102020204" pitchFamily="34" charset="0"/>
                        </a:rPr>
                        <a:t>table header</a:t>
                      </a:r>
                    </a:p>
                  </a:txBody>
                  <a:tcPr marL="91434" marR="182868" marT="73142" marB="731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600" b="0" dirty="0">
                          <a:solidFill>
                            <a:schemeClr val="tx1"/>
                          </a:solidFill>
                          <a:latin typeface="Arial Black" panose="020B0A04020102020204" pitchFamily="34" charset="0"/>
                        </a:rPr>
                        <a:t>table header</a:t>
                      </a:r>
                    </a:p>
                  </a:txBody>
                  <a:tcPr marL="91434" marR="182868" marT="73142" marB="73142" anchor="ctr">
                    <a:lnL w="12700" cap="flat" cmpd="sng" algn="ctr">
                      <a:solidFill>
                        <a:schemeClr val="tx1"/>
                      </a:solid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975740">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T w="285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T w="285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T w="285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100" kern="1200" dirty="0">
                          <a:solidFill>
                            <a:schemeClr val="tx1"/>
                          </a:solidFill>
                          <a:latin typeface="+mn-lt"/>
                          <a:ea typeface="+mn-ea"/>
                          <a:cs typeface="+mn-cs"/>
                        </a:rPr>
                        <a:t>This is a text block where you can tab across and add copy</a:t>
                      </a:r>
                    </a:p>
                  </a:txBody>
                  <a:tcPr marL="91434" marR="182868" marT="182856" marB="182856">
                    <a:lnT w="285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975740">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lnSpc>
                          <a:spcPct val="100000"/>
                        </a:lnSpc>
                        <a:spcAft>
                          <a:spcPts val="600"/>
                        </a:spcAft>
                      </a:pPr>
                      <a:r>
                        <a:rPr lang="en-US" sz="1100" kern="1200" dirty="0">
                          <a:solidFill>
                            <a:schemeClr val="tx1"/>
                          </a:solidFill>
                          <a:latin typeface="+mn-lt"/>
                          <a:ea typeface="+mn-ea"/>
                          <a:cs typeface="+mn-cs"/>
                        </a:rPr>
                        <a:t>This is a text block where you can tab across and add copy</a:t>
                      </a: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5740">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600"/>
                        </a:spcAft>
                      </a:pPr>
                      <a:r>
                        <a:rPr lang="en-US" sz="1100" kern="1200" dirty="0">
                          <a:solidFill>
                            <a:schemeClr val="tx1"/>
                          </a:solidFill>
                          <a:latin typeface="+mn-lt"/>
                          <a:ea typeface="+mn-ea"/>
                          <a:cs typeface="+mn-cs"/>
                        </a:rPr>
                        <a:t>This is a text block where you can tab across and add copy</a:t>
                      </a:r>
                    </a:p>
                  </a:txBody>
                  <a:tcPr marL="91434" marR="182868" marT="182856" marB="182856">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79508">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r>
                        <a:rPr lang="en-US" sz="1100" dirty="0">
                          <a:solidFill>
                            <a:schemeClr val="tx1"/>
                          </a:solidFill>
                          <a:latin typeface="+mn-lt"/>
                        </a:rPr>
                        <a:t>This is a text block</a:t>
                      </a:r>
                      <a:r>
                        <a:rPr lang="en-US" sz="1100" baseline="0" dirty="0">
                          <a:solidFill>
                            <a:schemeClr val="tx1"/>
                          </a:solidFill>
                          <a:latin typeface="+mn-lt"/>
                        </a:rPr>
                        <a:t> where you can tab across and add copy</a:t>
                      </a:r>
                      <a:endParaRPr lang="en-US" sz="1100" dirty="0">
                        <a:solidFill>
                          <a:schemeClr val="tx1"/>
                        </a:solidFill>
                        <a:latin typeface="+mn-lt"/>
                      </a:endParaRPr>
                    </a:p>
                  </a:txBody>
                  <a:tcPr marL="91434" marR="182868" marT="182856" marB="182856">
                    <a:lnL>
                      <a:noFill/>
                    </a:lnL>
                    <a:lnR>
                      <a:noFill/>
                    </a:lnR>
                    <a:lnT w="12700"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lnSpc>
                          <a:spcPct val="100000"/>
                        </a:lnSpc>
                        <a:spcAft>
                          <a:spcPts val="600"/>
                        </a:spcAft>
                      </a:pPr>
                      <a:r>
                        <a:rPr lang="en-US" sz="1100" kern="1200" dirty="0">
                          <a:solidFill>
                            <a:schemeClr val="tx1"/>
                          </a:solidFill>
                          <a:latin typeface="+mn-lt"/>
                          <a:ea typeface="+mn-ea"/>
                          <a:cs typeface="+mn-cs"/>
                        </a:rPr>
                        <a:t>This is a text block where you can tab across and add copy</a:t>
                      </a:r>
                    </a:p>
                  </a:txBody>
                  <a:tcPr marL="91434" marR="182868" marT="182856" marB="182856">
                    <a:lnL>
                      <a:noFill/>
                    </a:lnL>
                    <a:lnR>
                      <a:noFill/>
                    </a:lnR>
                    <a:lnT w="12700"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5412" y="6223000"/>
            <a:ext cx="3813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flipV="1">
            <a:off x="512146" y="997598"/>
            <a:ext cx="7956552" cy="45719"/>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5">
                  <a:lumMod val="75000"/>
                </a:schemeClr>
              </a:solidFill>
            </a:endParaRPr>
          </a:p>
        </p:txBody>
      </p:sp>
    </p:spTree>
    <p:extLst>
      <p:ext uri="{BB962C8B-B14F-4D97-AF65-F5344CB8AC3E}">
        <p14:creationId xmlns:p14="http://schemas.microsoft.com/office/powerpoint/2010/main" val="299528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losing Slide, Option 1">
    <p:spTree>
      <p:nvGrpSpPr>
        <p:cNvPr id="1" name=""/>
        <p:cNvGrpSpPr/>
        <p:nvPr/>
      </p:nvGrpSpPr>
      <p:grpSpPr>
        <a:xfrm>
          <a:off x="0" y="0"/>
          <a:ext cx="0" cy="0"/>
          <a:chOff x="0" y="0"/>
          <a:chExt cx="0" cy="0"/>
        </a:xfrm>
      </p:grpSpPr>
      <p:sp>
        <p:nvSpPr>
          <p:cNvPr id="5" name="TextBox 4"/>
          <p:cNvSpPr txBox="1"/>
          <p:nvPr userDrawn="1"/>
        </p:nvSpPr>
        <p:spPr>
          <a:xfrm>
            <a:off x="444500" y="381000"/>
            <a:ext cx="8013700" cy="2852738"/>
          </a:xfrm>
          <a:prstGeom prst="rect">
            <a:avLst/>
          </a:prstGeom>
          <a:noFill/>
        </p:spPr>
        <p:txBody>
          <a:bodyPr>
            <a:spAutoFit/>
          </a:bodyPr>
          <a:lstStyle/>
          <a:p>
            <a:pPr eaLnBrk="1" fontAlgn="auto" hangingPunct="1">
              <a:spcBef>
                <a:spcPts val="0"/>
              </a:spcBef>
              <a:spcAft>
                <a:spcPts val="200"/>
              </a:spcAft>
              <a:buClr>
                <a:schemeClr val="accent5">
                  <a:lumMod val="75000"/>
                </a:schemeClr>
              </a:buClr>
              <a:buSzPct val="80000"/>
              <a:defRPr/>
            </a:pPr>
            <a:r>
              <a:rPr lang="en-US" sz="4400" dirty="0">
                <a:solidFill>
                  <a:schemeClr val="tx2"/>
                </a:solidFill>
                <a:latin typeface="Futura MdCn BT" panose="020B0506020204030203" pitchFamily="34" charset="0"/>
                <a:ea typeface="ＭＳ Ｐゴシック" pitchFamily="-84" charset="-128"/>
              </a:rPr>
              <a:t>About ACA</a:t>
            </a:r>
          </a:p>
          <a:p>
            <a:pPr eaLnBrk="1" fontAlgn="auto" hangingPunct="1">
              <a:spcBef>
                <a:spcPts val="0"/>
              </a:spcBef>
              <a:spcAft>
                <a:spcPts val="200"/>
              </a:spcAft>
              <a:buClr>
                <a:schemeClr val="accent5">
                  <a:lumMod val="75000"/>
                </a:schemeClr>
              </a:buClr>
              <a:buSzPct val="80000"/>
              <a:defRPr/>
            </a:pPr>
            <a:br>
              <a:rPr lang="en-US" sz="1200" dirty="0">
                <a:ea typeface="ＭＳ Ｐゴシック" pitchFamily="-84" charset="-128"/>
              </a:rPr>
            </a:br>
            <a:r>
              <a:rPr lang="en-US" dirty="0">
                <a:latin typeface="Futura Bk BT" panose="020B0502020204020303" pitchFamily="34" charset="0"/>
                <a:ea typeface="ＭＳ Ｐゴシック" pitchFamily="-84" charset="-128"/>
                <a:cs typeface="Arial" panose="020B0604020202020204" pitchFamily="34" charset="0"/>
              </a:rPr>
              <a:t>The American Camp Association® (ACA) works to preserve, promote, and enhance the camp experience for children and adults. ACA-Accredited® camp programs ensure that children are provided with a diversity of educational </a:t>
            </a:r>
            <a:br>
              <a:rPr lang="en-US" dirty="0">
                <a:latin typeface="Futura Bk BT" panose="020B0502020204020303" pitchFamily="34" charset="0"/>
                <a:ea typeface="ＭＳ Ｐゴシック" pitchFamily="-84" charset="-128"/>
                <a:cs typeface="Arial" panose="020B0604020202020204" pitchFamily="34" charset="0"/>
              </a:rPr>
            </a:br>
            <a:r>
              <a:rPr lang="en-US" dirty="0">
                <a:latin typeface="Futura Bk BT" panose="020B0502020204020303" pitchFamily="34" charset="0"/>
                <a:ea typeface="ＭＳ Ｐゴシック" pitchFamily="-84" charset="-128"/>
                <a:cs typeface="Arial" panose="020B0604020202020204" pitchFamily="34" charset="0"/>
              </a:rPr>
              <a:t>and developmentally challenging learning opportunities. There are over 2,400 ACA-accredited camps that meet up to 290 health and safety standards. </a:t>
            </a:r>
            <a:br>
              <a:rPr lang="en-US" dirty="0">
                <a:latin typeface="Futura Bk BT" panose="020B0502020204020303" pitchFamily="34" charset="0"/>
                <a:ea typeface="ＭＳ Ｐゴシック" pitchFamily="-84" charset="-128"/>
                <a:cs typeface="Arial" panose="020B0604020202020204" pitchFamily="34" charset="0"/>
              </a:rPr>
            </a:br>
            <a:r>
              <a:rPr lang="en-US" dirty="0">
                <a:latin typeface="Futura Bk BT" panose="020B0502020204020303" pitchFamily="34" charset="0"/>
                <a:ea typeface="ＭＳ Ｐゴシック" pitchFamily="-84" charset="-128"/>
                <a:cs typeface="Arial" panose="020B0604020202020204" pitchFamily="34" charset="0"/>
              </a:rPr>
              <a:t>For more information, visit </a:t>
            </a:r>
            <a:r>
              <a:rPr lang="en-US" u="sng" dirty="0">
                <a:latin typeface="Futura Bk BT" panose="020B0502020204020303" pitchFamily="34" charset="0"/>
                <a:ea typeface="ＭＳ Ｐゴシック" pitchFamily="-84" charset="-128"/>
                <a:hlinkClick r:id="rId2"/>
              </a:rPr>
              <a:t>www.ACAcamps.org</a:t>
            </a:r>
            <a:r>
              <a:rPr lang="en-US" dirty="0">
                <a:latin typeface="Futura Bk BT" panose="020B0502020204020303" pitchFamily="34" charset="0"/>
                <a:ea typeface="ＭＳ Ｐゴシック" pitchFamily="-84" charset="-128"/>
              </a:rPr>
              <a:t>  </a:t>
            </a:r>
          </a:p>
          <a:p>
            <a:pPr marL="228600" indent="-228600" eaLnBrk="1" fontAlgn="auto" hangingPunct="1">
              <a:spcBef>
                <a:spcPts val="0"/>
              </a:spcBef>
              <a:spcAft>
                <a:spcPts val="200"/>
              </a:spcAft>
              <a:buClr>
                <a:schemeClr val="accent5">
                  <a:lumMod val="75000"/>
                </a:schemeClr>
              </a:buClr>
              <a:buSzPct val="80000"/>
              <a:buFont typeface="Arial" pitchFamily="34" charset="0"/>
              <a:buChar char="•"/>
              <a:defRPr/>
            </a:pPr>
            <a:endParaRPr lang="en-US" sz="1200" dirty="0">
              <a:solidFill>
                <a:schemeClr val="tx1">
                  <a:lumMod val="85000"/>
                  <a:lumOff val="15000"/>
                </a:schemeClr>
              </a:solidFill>
              <a:latin typeface="Arial"/>
              <a:ea typeface="+mn-ea"/>
              <a:cs typeface="Arial"/>
            </a:endParaRPr>
          </a:p>
        </p:txBody>
      </p:sp>
      <p:cxnSp>
        <p:nvCxnSpPr>
          <p:cNvPr id="6" name="Straight Connector 5"/>
          <p:cNvCxnSpPr/>
          <p:nvPr userDrawn="1"/>
        </p:nvCxnSpPr>
        <p:spPr>
          <a:xfrm>
            <a:off x="0" y="4566492"/>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066800"/>
            <a:ext cx="9144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653714"/>
            <a:ext cx="9160557" cy="22098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bg1">
                  <a:lumMod val="50000"/>
                </a:schemeClr>
              </a:solidFill>
            </a:endParaRPr>
          </a:p>
        </p:txBody>
      </p:sp>
      <p:sp>
        <p:nvSpPr>
          <p:cNvPr id="12" name="Title 1"/>
          <p:cNvSpPr txBox="1">
            <a:spLocks/>
          </p:cNvSpPr>
          <p:nvPr userDrawn="1"/>
        </p:nvSpPr>
        <p:spPr bwMode="auto">
          <a:xfrm>
            <a:off x="297913" y="5225214"/>
            <a:ext cx="3543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6000" b="1" dirty="0">
                <a:solidFill>
                  <a:schemeClr val="bg1"/>
                </a:solidFill>
                <a:latin typeface="Futura MdCn BT" panose="020B0506020204030203" pitchFamily="34" charset="0"/>
                <a:ea typeface="Microsoft JhengHei" panose="020B0604030504040204" pitchFamily="34" charset="-120"/>
              </a:rPr>
              <a:t>Thank You!</a:t>
            </a:r>
          </a:p>
        </p:txBody>
      </p:sp>
      <p:grpSp>
        <p:nvGrpSpPr>
          <p:cNvPr id="13" name="Group 12"/>
          <p:cNvGrpSpPr/>
          <p:nvPr userDrawn="1"/>
        </p:nvGrpSpPr>
        <p:grpSpPr>
          <a:xfrm>
            <a:off x="6230032" y="5088307"/>
            <a:ext cx="436294" cy="438912"/>
            <a:chOff x="6665976" y="1099566"/>
            <a:chExt cx="464756" cy="465910"/>
          </a:xfrm>
          <a:solidFill>
            <a:schemeClr val="accent1"/>
          </a:solidFill>
        </p:grpSpPr>
        <p:sp>
          <p:nvSpPr>
            <p:cNvPr id="14" name="Freeform 104"/>
            <p:cNvSpPr>
              <a:spLocks/>
            </p:cNvSpPr>
            <p:nvPr/>
          </p:nvSpPr>
          <p:spPr bwMode="auto">
            <a:xfrm>
              <a:off x="6665976" y="1099566"/>
              <a:ext cx="464756" cy="46591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grpFill/>
            <a:ln w="19050">
              <a:solidFill>
                <a:schemeClr val="accent1"/>
              </a:solidFill>
            </a:ln>
          </p:spPr>
          <p:txBody>
            <a:bodyPr/>
            <a:lstStyle/>
            <a:p>
              <a:pPr eaLnBrk="1" hangingPunct="1">
                <a:defRPr/>
              </a:pPr>
              <a:endParaRPr lang="en-US" sz="1600" dirty="0">
                <a:ea typeface="ＭＳ Ｐゴシック" pitchFamily="-84" charset="-128"/>
              </a:endParaRPr>
            </a:p>
          </p:txBody>
        </p:sp>
        <p:sp>
          <p:nvSpPr>
            <p:cNvPr id="15" name="Freeform 101"/>
            <p:cNvSpPr>
              <a:spLocks/>
            </p:cNvSpPr>
            <p:nvPr/>
          </p:nvSpPr>
          <p:spPr bwMode="auto">
            <a:xfrm>
              <a:off x="6825883" y="1182779"/>
              <a:ext cx="144943" cy="299485"/>
            </a:xfrm>
            <a:custGeom>
              <a:avLst/>
              <a:gdLst>
                <a:gd name="T0" fmla="*/ 30 w 120"/>
                <a:gd name="T1" fmla="*/ 248 h 248"/>
                <a:gd name="T2" fmla="*/ 30 w 120"/>
                <a:gd name="T3" fmla="*/ 132 h 248"/>
                <a:gd name="T4" fmla="*/ 0 w 120"/>
                <a:gd name="T5" fmla="*/ 132 h 248"/>
                <a:gd name="T6" fmla="*/ 0 w 120"/>
                <a:gd name="T7" fmla="*/ 90 h 248"/>
                <a:gd name="T8" fmla="*/ 30 w 120"/>
                <a:gd name="T9" fmla="*/ 90 h 248"/>
                <a:gd name="T10" fmla="*/ 30 w 120"/>
                <a:gd name="T11" fmla="*/ 54 h 248"/>
                <a:gd name="T12" fmla="*/ 91 w 120"/>
                <a:gd name="T13" fmla="*/ 0 h 248"/>
                <a:gd name="T14" fmla="*/ 120 w 120"/>
                <a:gd name="T15" fmla="*/ 2 h 248"/>
                <a:gd name="T16" fmla="*/ 119 w 120"/>
                <a:gd name="T17" fmla="*/ 41 h 248"/>
                <a:gd name="T18" fmla="*/ 92 w 120"/>
                <a:gd name="T19" fmla="*/ 41 h 248"/>
                <a:gd name="T20" fmla="*/ 75 w 120"/>
                <a:gd name="T21" fmla="*/ 59 h 248"/>
                <a:gd name="T22" fmla="*/ 75 w 120"/>
                <a:gd name="T23" fmla="*/ 90 h 248"/>
                <a:gd name="T24" fmla="*/ 120 w 120"/>
                <a:gd name="T25" fmla="*/ 90 h 248"/>
                <a:gd name="T26" fmla="*/ 118 w 120"/>
                <a:gd name="T27" fmla="*/ 132 h 248"/>
                <a:gd name="T28" fmla="*/ 75 w 120"/>
                <a:gd name="T29" fmla="*/ 132 h 248"/>
                <a:gd name="T30" fmla="*/ 75 w 120"/>
                <a:gd name="T31" fmla="*/ 248 h 248"/>
                <a:gd name="T32" fmla="*/ 30 w 120"/>
                <a:gd name="T3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248">
                  <a:moveTo>
                    <a:pt x="30" y="248"/>
                  </a:moveTo>
                  <a:cubicBezTo>
                    <a:pt x="30" y="132"/>
                    <a:pt x="30" y="132"/>
                    <a:pt x="30" y="132"/>
                  </a:cubicBezTo>
                  <a:cubicBezTo>
                    <a:pt x="0" y="132"/>
                    <a:pt x="0" y="132"/>
                    <a:pt x="0" y="132"/>
                  </a:cubicBezTo>
                  <a:cubicBezTo>
                    <a:pt x="0" y="90"/>
                    <a:pt x="0" y="90"/>
                    <a:pt x="0" y="90"/>
                  </a:cubicBezTo>
                  <a:cubicBezTo>
                    <a:pt x="30" y="90"/>
                    <a:pt x="30" y="90"/>
                    <a:pt x="30" y="90"/>
                  </a:cubicBezTo>
                  <a:cubicBezTo>
                    <a:pt x="30" y="90"/>
                    <a:pt x="30" y="73"/>
                    <a:pt x="30" y="54"/>
                  </a:cubicBezTo>
                  <a:cubicBezTo>
                    <a:pt x="30" y="26"/>
                    <a:pt x="49" y="0"/>
                    <a:pt x="91" y="0"/>
                  </a:cubicBezTo>
                  <a:cubicBezTo>
                    <a:pt x="107" y="0"/>
                    <a:pt x="120" y="2"/>
                    <a:pt x="120" y="2"/>
                  </a:cubicBezTo>
                  <a:cubicBezTo>
                    <a:pt x="119" y="41"/>
                    <a:pt x="119" y="41"/>
                    <a:pt x="119" y="41"/>
                  </a:cubicBezTo>
                  <a:cubicBezTo>
                    <a:pt x="119" y="41"/>
                    <a:pt x="106" y="41"/>
                    <a:pt x="92" y="41"/>
                  </a:cubicBezTo>
                  <a:cubicBezTo>
                    <a:pt x="77" y="41"/>
                    <a:pt x="75" y="48"/>
                    <a:pt x="75" y="59"/>
                  </a:cubicBezTo>
                  <a:cubicBezTo>
                    <a:pt x="75" y="68"/>
                    <a:pt x="75" y="40"/>
                    <a:pt x="75" y="90"/>
                  </a:cubicBezTo>
                  <a:cubicBezTo>
                    <a:pt x="120" y="90"/>
                    <a:pt x="120" y="90"/>
                    <a:pt x="120" y="90"/>
                  </a:cubicBezTo>
                  <a:cubicBezTo>
                    <a:pt x="118" y="132"/>
                    <a:pt x="118" y="132"/>
                    <a:pt x="118" y="132"/>
                  </a:cubicBezTo>
                  <a:cubicBezTo>
                    <a:pt x="75" y="132"/>
                    <a:pt x="75" y="132"/>
                    <a:pt x="75" y="132"/>
                  </a:cubicBezTo>
                  <a:cubicBezTo>
                    <a:pt x="75" y="248"/>
                    <a:pt x="75" y="248"/>
                    <a:pt x="75" y="248"/>
                  </a:cubicBezTo>
                  <a:lnTo>
                    <a:pt x="30"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grpSp>
      <p:grpSp>
        <p:nvGrpSpPr>
          <p:cNvPr id="16" name="Group 15"/>
          <p:cNvGrpSpPr/>
          <p:nvPr userDrawn="1"/>
        </p:nvGrpSpPr>
        <p:grpSpPr>
          <a:xfrm>
            <a:off x="6230032" y="5891202"/>
            <a:ext cx="436294" cy="438912"/>
            <a:chOff x="6665976" y="2876550"/>
            <a:chExt cx="464756" cy="465910"/>
          </a:xfrm>
          <a:solidFill>
            <a:schemeClr val="accent1"/>
          </a:solidFill>
        </p:grpSpPr>
        <p:sp>
          <p:nvSpPr>
            <p:cNvPr id="17" name="Freeform 104"/>
            <p:cNvSpPr>
              <a:spLocks/>
            </p:cNvSpPr>
            <p:nvPr/>
          </p:nvSpPr>
          <p:spPr bwMode="auto">
            <a:xfrm>
              <a:off x="6665976" y="2876550"/>
              <a:ext cx="464756" cy="46591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grpFill/>
            <a:ln w="19050">
              <a:solidFill>
                <a:schemeClr val="accent1"/>
              </a:solidFill>
            </a:ln>
          </p:spPr>
          <p:txBody>
            <a:bodyPr/>
            <a:lstStyle/>
            <a:p>
              <a:pPr eaLnBrk="1" hangingPunct="1">
                <a:defRPr/>
              </a:pPr>
              <a:endParaRPr lang="en-US" sz="1600" dirty="0">
                <a:ea typeface="ＭＳ Ｐゴシック" pitchFamily="-84" charset="-128"/>
              </a:endParaRPr>
            </a:p>
          </p:txBody>
        </p:sp>
        <p:sp>
          <p:nvSpPr>
            <p:cNvPr id="18" name="Freeform 103"/>
            <p:cNvSpPr>
              <a:spLocks/>
            </p:cNvSpPr>
            <p:nvPr/>
          </p:nvSpPr>
          <p:spPr bwMode="auto">
            <a:xfrm>
              <a:off x="6762670" y="2999174"/>
              <a:ext cx="271368" cy="220662"/>
            </a:xfrm>
            <a:custGeom>
              <a:avLst/>
              <a:gdLst>
                <a:gd name="T0" fmla="*/ 230 w 230"/>
                <a:gd name="T1" fmla="*/ 22 h 187"/>
                <a:gd name="T2" fmla="*/ 203 w 230"/>
                <a:gd name="T3" fmla="*/ 30 h 187"/>
                <a:gd name="T4" fmla="*/ 224 w 230"/>
                <a:gd name="T5" fmla="*/ 4 h 187"/>
                <a:gd name="T6" fmla="*/ 194 w 230"/>
                <a:gd name="T7" fmla="*/ 15 h 187"/>
                <a:gd name="T8" fmla="*/ 159 w 230"/>
                <a:gd name="T9" fmla="*/ 0 h 187"/>
                <a:gd name="T10" fmla="*/ 112 w 230"/>
                <a:gd name="T11" fmla="*/ 48 h 187"/>
                <a:gd name="T12" fmla="*/ 113 w 230"/>
                <a:gd name="T13" fmla="*/ 58 h 187"/>
                <a:gd name="T14" fmla="*/ 16 w 230"/>
                <a:gd name="T15" fmla="*/ 9 h 187"/>
                <a:gd name="T16" fmla="*/ 10 w 230"/>
                <a:gd name="T17" fmla="*/ 33 h 187"/>
                <a:gd name="T18" fmla="*/ 31 w 230"/>
                <a:gd name="T19" fmla="*/ 72 h 187"/>
                <a:gd name="T20" fmla="*/ 9 w 230"/>
                <a:gd name="T21" fmla="*/ 66 h 187"/>
                <a:gd name="T22" fmla="*/ 9 w 230"/>
                <a:gd name="T23" fmla="*/ 67 h 187"/>
                <a:gd name="T24" fmla="*/ 47 w 230"/>
                <a:gd name="T25" fmla="*/ 113 h 187"/>
                <a:gd name="T26" fmla="*/ 35 w 230"/>
                <a:gd name="T27" fmla="*/ 115 h 187"/>
                <a:gd name="T28" fmla="*/ 26 w 230"/>
                <a:gd name="T29" fmla="*/ 114 h 187"/>
                <a:gd name="T30" fmla="*/ 70 w 230"/>
                <a:gd name="T31" fmla="*/ 147 h 187"/>
                <a:gd name="T32" fmla="*/ 11 w 230"/>
                <a:gd name="T33" fmla="*/ 167 h 187"/>
                <a:gd name="T34" fmla="*/ 0 w 230"/>
                <a:gd name="T35" fmla="*/ 166 h 187"/>
                <a:gd name="T36" fmla="*/ 72 w 230"/>
                <a:gd name="T37" fmla="*/ 187 h 187"/>
                <a:gd name="T38" fmla="*/ 207 w 230"/>
                <a:gd name="T39" fmla="*/ 53 h 187"/>
                <a:gd name="T40" fmla="*/ 207 w 230"/>
                <a:gd name="T41" fmla="*/ 47 h 187"/>
                <a:gd name="T42" fmla="*/ 230 w 230"/>
                <a:gd name="T4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187">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grpSp>
      <p:sp>
        <p:nvSpPr>
          <p:cNvPr id="19" name="Rectangle 18"/>
          <p:cNvSpPr>
            <a:spLocks noChangeArrowheads="1"/>
          </p:cNvSpPr>
          <p:nvPr userDrawn="1"/>
        </p:nvSpPr>
        <p:spPr bwMode="auto">
          <a:xfrm>
            <a:off x="6688820" y="5176002"/>
            <a:ext cx="247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panose="020B0604020202020204" pitchFamily="34" charset="0"/>
              </a:rPr>
              <a:t>www.facebook.com/ACACamps/</a:t>
            </a:r>
          </a:p>
        </p:txBody>
      </p:sp>
      <p:sp>
        <p:nvSpPr>
          <p:cNvPr id="20" name="Rectangle 19"/>
          <p:cNvSpPr>
            <a:spLocks noChangeArrowheads="1"/>
          </p:cNvSpPr>
          <p:nvPr userDrawn="1"/>
        </p:nvSpPr>
        <p:spPr bwMode="auto">
          <a:xfrm>
            <a:off x="6684057" y="5979277"/>
            <a:ext cx="173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panose="020B0604020202020204" pitchFamily="34" charset="0"/>
              </a:rPr>
              <a:t>twitter.com/ACAcamps</a:t>
            </a:r>
          </a:p>
        </p:txBody>
      </p:sp>
      <p:grpSp>
        <p:nvGrpSpPr>
          <p:cNvPr id="21" name="Group 20"/>
          <p:cNvGrpSpPr/>
          <p:nvPr userDrawn="1"/>
        </p:nvGrpSpPr>
        <p:grpSpPr>
          <a:xfrm>
            <a:off x="3486832" y="5088307"/>
            <a:ext cx="436294" cy="438912"/>
            <a:chOff x="6243638" y="2827337"/>
            <a:chExt cx="885825" cy="885825"/>
          </a:xfrm>
          <a:solidFill>
            <a:schemeClr val="accent1"/>
          </a:solidFill>
        </p:grpSpPr>
        <p:sp>
          <p:nvSpPr>
            <p:cNvPr id="22" name="Oval 139"/>
            <p:cNvSpPr>
              <a:spLocks noChangeArrowheads="1"/>
            </p:cNvSpPr>
            <p:nvPr/>
          </p:nvSpPr>
          <p:spPr bwMode="auto">
            <a:xfrm>
              <a:off x="6243638" y="2827337"/>
              <a:ext cx="885825" cy="885825"/>
            </a:xfrm>
            <a:prstGeom prst="ellipse">
              <a:avLst/>
            </a:prstGeom>
            <a:grpFill/>
            <a:ln w="19050">
              <a:solidFill>
                <a:schemeClr val="accent1"/>
              </a:solidFill>
            </a:ln>
          </p:spPr>
          <p:txBody>
            <a:bodyPr/>
            <a:lstStyle/>
            <a:p>
              <a:pPr eaLnBrk="1" hangingPunct="1">
                <a:defRPr/>
              </a:pPr>
              <a:endParaRPr lang="en-US" sz="1600">
                <a:ea typeface="ＭＳ Ｐゴシック" pitchFamily="-84" charset="-128"/>
              </a:endParaRPr>
            </a:p>
          </p:txBody>
        </p:sp>
        <p:sp>
          <p:nvSpPr>
            <p:cNvPr id="23" name="Freeform 140"/>
            <p:cNvSpPr>
              <a:spLocks noEditPoints="1"/>
            </p:cNvSpPr>
            <p:nvPr/>
          </p:nvSpPr>
          <p:spPr bwMode="auto">
            <a:xfrm>
              <a:off x="6500813" y="3001962"/>
              <a:ext cx="355600" cy="555625"/>
            </a:xfrm>
            <a:custGeom>
              <a:avLst/>
              <a:gdLst>
                <a:gd name="T0" fmla="*/ 155 w 155"/>
                <a:gd name="T1" fmla="*/ 76 h 242"/>
                <a:gd name="T2" fmla="*/ 155 w 155"/>
                <a:gd name="T3" fmla="*/ 76 h 242"/>
                <a:gd name="T4" fmla="*/ 78 w 155"/>
                <a:gd name="T5" fmla="*/ 0 h 242"/>
                <a:gd name="T6" fmla="*/ 0 w 155"/>
                <a:gd name="T7" fmla="*/ 76 h 242"/>
                <a:gd name="T8" fmla="*/ 0 w 155"/>
                <a:gd name="T9" fmla="*/ 76 h 242"/>
                <a:gd name="T10" fmla="*/ 0 w 155"/>
                <a:gd name="T11" fmla="*/ 79 h 242"/>
                <a:gd name="T12" fmla="*/ 46 w 155"/>
                <a:gd name="T13" fmla="*/ 156 h 242"/>
                <a:gd name="T14" fmla="*/ 78 w 155"/>
                <a:gd name="T15" fmla="*/ 242 h 242"/>
                <a:gd name="T16" fmla="*/ 109 w 155"/>
                <a:gd name="T17" fmla="*/ 156 h 242"/>
                <a:gd name="T18" fmla="*/ 155 w 155"/>
                <a:gd name="T19" fmla="*/ 79 h 242"/>
                <a:gd name="T20" fmla="*/ 155 w 155"/>
                <a:gd name="T21" fmla="*/ 76 h 242"/>
                <a:gd name="T22" fmla="*/ 78 w 155"/>
                <a:gd name="T23" fmla="*/ 100 h 242"/>
                <a:gd name="T24" fmla="*/ 54 w 155"/>
                <a:gd name="T25" fmla="*/ 76 h 242"/>
                <a:gd name="T26" fmla="*/ 78 w 155"/>
                <a:gd name="T27" fmla="*/ 53 h 242"/>
                <a:gd name="T28" fmla="*/ 101 w 155"/>
                <a:gd name="T29" fmla="*/ 76 h 242"/>
                <a:gd name="T30" fmla="*/ 78 w 155"/>
                <a:gd name="T31"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242">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grpSp>
      <p:grpSp>
        <p:nvGrpSpPr>
          <p:cNvPr id="24" name="Group 23"/>
          <p:cNvGrpSpPr/>
          <p:nvPr userDrawn="1"/>
        </p:nvGrpSpPr>
        <p:grpSpPr>
          <a:xfrm>
            <a:off x="3490127" y="5891202"/>
            <a:ext cx="436294" cy="438912"/>
            <a:chOff x="5958418" y="3997855"/>
            <a:chExt cx="741890" cy="741890"/>
          </a:xfrm>
          <a:solidFill>
            <a:schemeClr val="accent1"/>
          </a:solidFill>
        </p:grpSpPr>
        <p:sp>
          <p:nvSpPr>
            <p:cNvPr id="25" name="Oval 9"/>
            <p:cNvSpPr>
              <a:spLocks noChangeArrowheads="1"/>
            </p:cNvSpPr>
            <p:nvPr/>
          </p:nvSpPr>
          <p:spPr bwMode="auto">
            <a:xfrm>
              <a:off x="5958418" y="3997855"/>
              <a:ext cx="741890" cy="741890"/>
            </a:xfrm>
            <a:prstGeom prst="ellipse">
              <a:avLst/>
            </a:prstGeom>
            <a:grpFill/>
            <a:ln w="19050">
              <a:solidFill>
                <a:schemeClr val="accent1"/>
              </a:solidFill>
            </a:ln>
          </p:spPr>
          <p:txBody>
            <a:bodyPr/>
            <a:lstStyle/>
            <a:p>
              <a:pPr eaLnBrk="1" hangingPunct="1">
                <a:defRPr/>
              </a:pPr>
              <a:endParaRPr lang="en-US" sz="1600" dirty="0">
                <a:ea typeface="ＭＳ Ｐゴシック" pitchFamily="-84" charset="-128"/>
              </a:endParaRPr>
            </a:p>
          </p:txBody>
        </p:sp>
        <p:sp>
          <p:nvSpPr>
            <p:cNvPr id="26" name="Freeform 93"/>
            <p:cNvSpPr>
              <a:spLocks/>
            </p:cNvSpPr>
            <p:nvPr/>
          </p:nvSpPr>
          <p:spPr bwMode="auto">
            <a:xfrm>
              <a:off x="6130926" y="4160838"/>
              <a:ext cx="319088" cy="477838"/>
            </a:xfrm>
            <a:custGeom>
              <a:avLst/>
              <a:gdLst>
                <a:gd name="T0" fmla="*/ 66 w 160"/>
                <a:gd name="T1" fmla="*/ 62 h 239"/>
                <a:gd name="T2" fmla="*/ 124 w 160"/>
                <a:gd name="T3" fmla="*/ 162 h 239"/>
                <a:gd name="T4" fmla="*/ 160 w 160"/>
                <a:gd name="T5" fmla="*/ 224 h 239"/>
                <a:gd name="T6" fmla="*/ 111 w 160"/>
                <a:gd name="T7" fmla="*/ 228 h 239"/>
                <a:gd name="T8" fmla="*/ 2 w 160"/>
                <a:gd name="T9" fmla="*/ 38 h 239"/>
                <a:gd name="T10" fmla="*/ 31 w 160"/>
                <a:gd name="T11" fmla="*/ 0 h 239"/>
                <a:gd name="T12" fmla="*/ 66 w 160"/>
                <a:gd name="T13" fmla="*/ 62 h 239"/>
              </a:gdLst>
              <a:ahLst/>
              <a:cxnLst>
                <a:cxn ang="0">
                  <a:pos x="T0" y="T1"/>
                </a:cxn>
                <a:cxn ang="0">
                  <a:pos x="T2" y="T3"/>
                </a:cxn>
                <a:cxn ang="0">
                  <a:pos x="T4" y="T5"/>
                </a:cxn>
                <a:cxn ang="0">
                  <a:pos x="T6" y="T7"/>
                </a:cxn>
                <a:cxn ang="0">
                  <a:pos x="T8" y="T9"/>
                </a:cxn>
                <a:cxn ang="0">
                  <a:pos x="T10" y="T11"/>
                </a:cxn>
                <a:cxn ang="0">
                  <a:pos x="T12" y="T13"/>
                </a:cxn>
              </a:cxnLst>
              <a:rect l="0" t="0" r="r" b="b"/>
              <a:pathLst>
                <a:path w="160" h="239">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sp>
          <p:nvSpPr>
            <p:cNvPr id="27" name="Freeform 94"/>
            <p:cNvSpPr>
              <a:spLocks/>
            </p:cNvSpPr>
            <p:nvPr/>
          </p:nvSpPr>
          <p:spPr bwMode="auto">
            <a:xfrm>
              <a:off x="6199188" y="4111625"/>
              <a:ext cx="139700" cy="176213"/>
            </a:xfrm>
            <a:custGeom>
              <a:avLst/>
              <a:gdLst>
                <a:gd name="T0" fmla="*/ 47 w 70"/>
                <a:gd name="T1" fmla="*/ 85 h 88"/>
                <a:gd name="T2" fmla="*/ 36 w 70"/>
                <a:gd name="T3" fmla="*/ 83 h 88"/>
                <a:gd name="T4" fmla="*/ 3 w 70"/>
                <a:gd name="T5" fmla="*/ 24 h 88"/>
                <a:gd name="T6" fmla="*/ 5 w 70"/>
                <a:gd name="T7" fmla="*/ 13 h 88"/>
                <a:gd name="T8" fmla="*/ 23 w 70"/>
                <a:gd name="T9" fmla="*/ 3 h 88"/>
                <a:gd name="T10" fmla="*/ 34 w 70"/>
                <a:gd name="T11" fmla="*/ 6 h 88"/>
                <a:gd name="T12" fmla="*/ 68 w 70"/>
                <a:gd name="T13" fmla="*/ 64 h 88"/>
                <a:gd name="T14" fmla="*/ 65 w 70"/>
                <a:gd name="T15" fmla="*/ 75 h 88"/>
                <a:gd name="T16" fmla="*/ 47 w 70"/>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8">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sp>
          <p:nvSpPr>
            <p:cNvPr id="28" name="Freeform 95"/>
            <p:cNvSpPr>
              <a:spLocks/>
            </p:cNvSpPr>
            <p:nvPr/>
          </p:nvSpPr>
          <p:spPr bwMode="auto">
            <a:xfrm>
              <a:off x="6384926" y="4432300"/>
              <a:ext cx="139700" cy="174625"/>
            </a:xfrm>
            <a:custGeom>
              <a:avLst/>
              <a:gdLst>
                <a:gd name="T0" fmla="*/ 47 w 70"/>
                <a:gd name="T1" fmla="*/ 85 h 87"/>
                <a:gd name="T2" fmla="*/ 36 w 70"/>
                <a:gd name="T3" fmla="*/ 82 h 87"/>
                <a:gd name="T4" fmla="*/ 2 w 70"/>
                <a:gd name="T5" fmla="*/ 23 h 87"/>
                <a:gd name="T6" fmla="*/ 5 w 70"/>
                <a:gd name="T7" fmla="*/ 12 h 87"/>
                <a:gd name="T8" fmla="*/ 23 w 70"/>
                <a:gd name="T9" fmla="*/ 2 h 87"/>
                <a:gd name="T10" fmla="*/ 34 w 70"/>
                <a:gd name="T11" fmla="*/ 5 h 87"/>
                <a:gd name="T12" fmla="*/ 68 w 70"/>
                <a:gd name="T13" fmla="*/ 63 h 87"/>
                <a:gd name="T14" fmla="*/ 65 w 70"/>
                <a:gd name="T15" fmla="*/ 74 h 87"/>
                <a:gd name="T16" fmla="*/ 47 w 70"/>
                <a:gd name="T17"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600">
                <a:ea typeface="ＭＳ Ｐゴシック" pitchFamily="-84" charset="-128"/>
              </a:endParaRPr>
            </a:p>
          </p:txBody>
        </p:sp>
      </p:grpSp>
      <p:sp>
        <p:nvSpPr>
          <p:cNvPr id="29" name="Rectangle 28"/>
          <p:cNvSpPr>
            <a:spLocks noChangeArrowheads="1"/>
          </p:cNvSpPr>
          <p:nvPr userDrawn="1"/>
        </p:nvSpPr>
        <p:spPr bwMode="auto">
          <a:xfrm>
            <a:off x="3974195" y="5053764"/>
            <a:ext cx="196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panose="020B0604020202020204" pitchFamily="34" charset="0"/>
              </a:rPr>
              <a:t>5000 State Road 67 North</a:t>
            </a:r>
          </a:p>
          <a:p>
            <a:pPr eaLnBrk="1" hangingPunct="1">
              <a:spcBef>
                <a:spcPct val="0"/>
              </a:spcBef>
              <a:buFontTx/>
              <a:buNone/>
            </a:pPr>
            <a:r>
              <a:rPr lang="en-US" altLang="en-US" sz="1200">
                <a:solidFill>
                  <a:schemeClr val="bg1"/>
                </a:solidFill>
                <a:latin typeface="Arial" panose="020B0604020202020204" pitchFamily="34" charset="0"/>
              </a:rPr>
              <a:t>Martinsville, IN 46151</a:t>
            </a:r>
          </a:p>
        </p:txBody>
      </p:sp>
      <p:sp>
        <p:nvSpPr>
          <p:cNvPr id="30" name="Rectangle 29"/>
          <p:cNvSpPr>
            <a:spLocks noChangeArrowheads="1"/>
          </p:cNvSpPr>
          <p:nvPr userDrawn="1"/>
        </p:nvSpPr>
        <p:spPr bwMode="auto">
          <a:xfrm>
            <a:off x="3974195" y="5857039"/>
            <a:ext cx="1136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panose="020B0604020202020204" pitchFamily="34" charset="0"/>
              </a:rPr>
              <a:t>800-428-2267</a:t>
            </a:r>
          </a:p>
          <a:p>
            <a:pPr eaLnBrk="1" hangingPunct="1">
              <a:spcBef>
                <a:spcPct val="0"/>
              </a:spcBef>
              <a:buFontTx/>
              <a:buNone/>
            </a:pPr>
            <a:r>
              <a:rPr lang="en-US" altLang="en-US" sz="1200">
                <a:solidFill>
                  <a:schemeClr val="bg1"/>
                </a:solidFill>
                <a:latin typeface="Arial" panose="020B0604020202020204" pitchFamily="34" charset="0"/>
              </a:rPr>
              <a:t>765-342-8456</a:t>
            </a:r>
          </a:p>
        </p:txBody>
      </p:sp>
    </p:spTree>
    <p:extLst>
      <p:ext uri="{BB962C8B-B14F-4D97-AF65-F5344CB8AC3E}">
        <p14:creationId xmlns:p14="http://schemas.microsoft.com/office/powerpoint/2010/main" val="28379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666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600" fill="hold"/>
                                        <p:tgtEl>
                                          <p:spTgt spid="13"/>
                                        </p:tgtEl>
                                        <p:attrNameLst>
                                          <p:attrName>ppt_x</p:attrName>
                                        </p:attrNameLst>
                                      </p:cBhvr>
                                      <p:tavLst>
                                        <p:tav tm="0">
                                          <p:val>
                                            <p:strVal val="#ppt_x"/>
                                          </p:val>
                                        </p:tav>
                                        <p:tav tm="100000">
                                          <p:val>
                                            <p:strVal val="#ppt_x"/>
                                          </p:val>
                                        </p:tav>
                                      </p:tavLst>
                                    </p:anim>
                                    <p:anim calcmode="lin" valueType="num">
                                      <p:cBhvr additive="base">
                                        <p:cTn id="8" dur="60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par>
                                <p:cTn id="12" presetID="2" presetClass="entr" presetSubtype="1" accel="16667" fill="hold" nodeType="withEffect">
                                  <p:stCondLst>
                                    <p:cond delay="2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600" fill="hold"/>
                                        <p:tgtEl>
                                          <p:spTgt spid="16"/>
                                        </p:tgtEl>
                                        <p:attrNameLst>
                                          <p:attrName>ppt_x</p:attrName>
                                        </p:attrNameLst>
                                      </p:cBhvr>
                                      <p:tavLst>
                                        <p:tav tm="0">
                                          <p:val>
                                            <p:strVal val="#ppt_x"/>
                                          </p:val>
                                        </p:tav>
                                        <p:tav tm="100000">
                                          <p:val>
                                            <p:strVal val="#ppt_x"/>
                                          </p:val>
                                        </p:tav>
                                      </p:tavLst>
                                    </p:anim>
                                    <p:anim calcmode="lin" valueType="num">
                                      <p:cBhvr additive="base">
                                        <p:cTn id="15" dur="600" fill="hold"/>
                                        <p:tgtEl>
                                          <p:spTgt spid="16"/>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6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par>
                                <p:cTn id="19" presetID="2" presetClass="entr" presetSubtype="1" accel="16667" fill="hold" nodeType="withEffect">
                                  <p:stCondLst>
                                    <p:cond delay="6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600" fill="hold"/>
                                        <p:tgtEl>
                                          <p:spTgt spid="21"/>
                                        </p:tgtEl>
                                        <p:attrNameLst>
                                          <p:attrName>ppt_x</p:attrName>
                                        </p:attrNameLst>
                                      </p:cBhvr>
                                      <p:tavLst>
                                        <p:tav tm="0">
                                          <p:val>
                                            <p:strVal val="#ppt_x"/>
                                          </p:val>
                                        </p:tav>
                                        <p:tav tm="100000">
                                          <p:val>
                                            <p:strVal val="#ppt_x"/>
                                          </p:val>
                                        </p:tav>
                                      </p:tavLst>
                                    </p:anim>
                                    <p:anim calcmode="lin" valueType="num">
                                      <p:cBhvr additive="base">
                                        <p:cTn id="22" dur="600" fill="hold"/>
                                        <p:tgtEl>
                                          <p:spTgt spid="21"/>
                                        </p:tgtEl>
                                        <p:attrNameLst>
                                          <p:attrName>ppt_y</p:attrName>
                                        </p:attrNameLst>
                                      </p:cBhvr>
                                      <p:tavLst>
                                        <p:tav tm="0">
                                          <p:val>
                                            <p:strVal val="0-#ppt_h/2"/>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50"/>
                                        <p:tgtEl>
                                          <p:spTgt spid="29"/>
                                        </p:tgtEl>
                                      </p:cBhvr>
                                    </p:animEffect>
                                  </p:childTnLst>
                                </p:cTn>
                              </p:par>
                              <p:par>
                                <p:cTn id="26" presetID="2" presetClass="entr" presetSubtype="1" accel="16667" fill="hold" nodeType="withEffect">
                                  <p:stCondLst>
                                    <p:cond delay="8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600" fill="hold"/>
                                        <p:tgtEl>
                                          <p:spTgt spid="24"/>
                                        </p:tgtEl>
                                        <p:attrNameLst>
                                          <p:attrName>ppt_x</p:attrName>
                                        </p:attrNameLst>
                                      </p:cBhvr>
                                      <p:tavLst>
                                        <p:tav tm="0">
                                          <p:val>
                                            <p:strVal val="#ppt_x"/>
                                          </p:val>
                                        </p:tav>
                                        <p:tav tm="100000">
                                          <p:val>
                                            <p:strVal val="#ppt_x"/>
                                          </p:val>
                                        </p:tav>
                                      </p:tavLst>
                                    </p:anim>
                                    <p:anim calcmode="lin" valueType="num">
                                      <p:cBhvr additive="base">
                                        <p:cTn id="29" dur="600" fill="hold"/>
                                        <p:tgtEl>
                                          <p:spTgt spid="24"/>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12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9" grpId="0"/>
      <p:bldP spid="3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losing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4187087"/>
            <a:ext cx="7886700" cy="818309"/>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a:t>Thank You!</a:t>
            </a:r>
          </a:p>
        </p:txBody>
      </p:sp>
      <p:sp>
        <p:nvSpPr>
          <p:cNvPr id="3" name="Text Placeholder 2"/>
          <p:cNvSpPr>
            <a:spLocks noGrp="1"/>
          </p:cNvSpPr>
          <p:nvPr>
            <p:ph type="body" idx="1" hasCustomPrompt="1"/>
          </p:nvPr>
        </p:nvSpPr>
        <p:spPr>
          <a:xfrm>
            <a:off x="623888" y="5100232"/>
            <a:ext cx="7886700" cy="993756"/>
          </a:xfrm>
        </p:spPr>
        <p:txBody>
          <a:bodyPr/>
          <a:lstStyle>
            <a:lvl1pPr marL="0" indent="0" algn="ctr">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www.ACAcamps.org</a:t>
            </a:r>
          </a:p>
          <a:p>
            <a:pPr lvl="0"/>
            <a:r>
              <a:rPr lang="en-US" dirty="0"/>
              <a:t>800-428-2267</a:t>
            </a: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l="2403" t="37785" r="2164" b="5963"/>
          <a:stretch>
            <a:fillRect/>
          </a:stretch>
        </p:blipFill>
        <p:spPr bwMode="auto">
          <a:xfrm>
            <a:off x="-32274" y="-10758"/>
            <a:ext cx="9230061" cy="35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3508" y="6223000"/>
            <a:ext cx="3813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3580741"/>
            <a:ext cx="9144000" cy="3810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57322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pening Slid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268" y="3605915"/>
            <a:ext cx="5305244" cy="724430"/>
          </a:xfrm>
        </p:spPr>
        <p:txBody>
          <a:bodyPr anchor="b">
            <a:normAutofit/>
          </a:bodyPr>
          <a:lstStyle>
            <a:lvl1pPr algn="l">
              <a:defRPr sz="4400" b="1"/>
            </a:lvl1pPr>
          </a:lstStyle>
          <a:p>
            <a:r>
              <a:rPr lang="en-US" dirty="0"/>
              <a:t>Presentation Title</a:t>
            </a:r>
          </a:p>
        </p:txBody>
      </p:sp>
      <p:sp>
        <p:nvSpPr>
          <p:cNvPr id="3" name="Subtitle 2"/>
          <p:cNvSpPr>
            <a:spLocks noGrp="1"/>
          </p:cNvSpPr>
          <p:nvPr>
            <p:ph type="subTitle" idx="1" hasCustomPrompt="1"/>
          </p:nvPr>
        </p:nvSpPr>
        <p:spPr>
          <a:xfrm>
            <a:off x="457201" y="4569983"/>
            <a:ext cx="5288311" cy="893762"/>
          </a:xfrm>
        </p:spPr>
        <p:txBody>
          <a:bodyPr/>
          <a:lstStyle>
            <a:lvl1pPr marL="0" indent="0" algn="l">
              <a:buNone/>
              <a:defRPr sz="24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r>
              <a:rPr lang="en-US" dirty="0" err="1"/>
              <a:t>Xxxxxx</a:t>
            </a:r>
            <a:r>
              <a:rPr lang="en-US" dirty="0"/>
              <a:t> </a:t>
            </a:r>
            <a:r>
              <a:rPr lang="en-US" dirty="0" err="1"/>
              <a:t>Xxxx</a:t>
            </a:r>
            <a:endParaRPr lang="en-US" dirty="0"/>
          </a:p>
          <a:p>
            <a:r>
              <a:rPr lang="en-US" dirty="0"/>
              <a:t>Month 0, 2016</a:t>
            </a:r>
          </a:p>
        </p:txBody>
      </p:sp>
      <p:sp>
        <p:nvSpPr>
          <p:cNvPr id="8" name="Rectangle 7"/>
          <p:cNvSpPr/>
          <p:nvPr userDrawn="1"/>
        </p:nvSpPr>
        <p:spPr>
          <a:xfrm>
            <a:off x="-12842" y="2910618"/>
            <a:ext cx="9224935" cy="48307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t="14392" b="37923"/>
          <a:stretch>
            <a:fillRect/>
          </a:stretch>
        </p:blipFill>
        <p:spPr bwMode="auto">
          <a:xfrm>
            <a:off x="-12841" y="11"/>
            <a:ext cx="9155806" cy="291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429" y="5981710"/>
            <a:ext cx="3813175" cy="6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35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Option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2430565"/>
            <a:ext cx="6858000" cy="1046162"/>
          </a:xfrm>
          <a:ln>
            <a:noFill/>
          </a:ln>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a:t>
            </a:r>
            <a:r>
              <a:rPr lang="en-US" dirty="0" err="1"/>
              <a:t>Xxxxxx</a:t>
            </a:r>
            <a:r>
              <a:rPr lang="en-US" dirty="0"/>
              <a:t> </a:t>
            </a:r>
            <a:r>
              <a:rPr lang="en-US" dirty="0" err="1"/>
              <a:t>Xxxx</a:t>
            </a:r>
            <a:endParaRPr lang="en-US" dirty="0"/>
          </a:p>
          <a:p>
            <a:r>
              <a:rPr lang="en-US" dirty="0"/>
              <a:t>Month 0, 2016</a:t>
            </a:r>
          </a:p>
          <a:p>
            <a:endParaRPr lang="en-US" dirty="0"/>
          </a:p>
        </p:txBody>
      </p:sp>
      <p:sp>
        <p:nvSpPr>
          <p:cNvPr id="8" name="Rectangle 7"/>
          <p:cNvSpPr/>
          <p:nvPr userDrawn="1"/>
        </p:nvSpPr>
        <p:spPr>
          <a:xfrm>
            <a:off x="0" y="1134707"/>
            <a:ext cx="9144000" cy="990600"/>
          </a:xfrm>
          <a:prstGeom prst="rect">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1190787"/>
            <a:ext cx="9144000" cy="800630"/>
          </a:xfrm>
        </p:spPr>
        <p:txBody>
          <a:bodyPr anchor="b">
            <a:normAutofit/>
          </a:bodyPr>
          <a:lstStyle>
            <a:lvl1pPr algn="ctr">
              <a:defRPr sz="4400" b="1">
                <a:solidFill>
                  <a:schemeClr val="bg1"/>
                </a:solidFill>
              </a:defRPr>
            </a:lvl1pPr>
          </a:lstStyle>
          <a:p>
            <a:r>
              <a:rPr lang="en-US" dirty="0"/>
              <a:t>Presentation Title</a:t>
            </a:r>
          </a:p>
        </p:txBody>
      </p:sp>
      <p:sp>
        <p:nvSpPr>
          <p:cNvPr id="9" name="Rectangle 8"/>
          <p:cNvSpPr/>
          <p:nvPr userDrawn="1"/>
        </p:nvSpPr>
        <p:spPr>
          <a:xfrm>
            <a:off x="0" y="2176104"/>
            <a:ext cx="9144000" cy="120571"/>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2865" y="5749565"/>
            <a:ext cx="1938269" cy="998016"/>
          </a:xfrm>
          <a:prstGeom prst="rect">
            <a:avLst/>
          </a:prstGeom>
        </p:spPr>
      </p:pic>
    </p:spTree>
    <p:extLst>
      <p:ext uri="{BB962C8B-B14F-4D97-AF65-F5344CB8AC3E}">
        <p14:creationId xmlns:p14="http://schemas.microsoft.com/office/powerpoint/2010/main" val="28829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Pres.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7766" y="5554857"/>
            <a:ext cx="1595568" cy="100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25407" y="1307173"/>
            <a:ext cx="9144000" cy="990600"/>
          </a:xfrm>
          <a:prstGeom prst="rect">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0" y="1398851"/>
            <a:ext cx="9144000" cy="800630"/>
          </a:xfrm>
        </p:spPr>
        <p:txBody>
          <a:bodyPr anchor="b">
            <a:normAutofit/>
          </a:bodyPr>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Section or Presentation Title</a:t>
            </a:r>
          </a:p>
        </p:txBody>
      </p:sp>
      <p:sp>
        <p:nvSpPr>
          <p:cNvPr id="9" name="Rectangle 8"/>
          <p:cNvSpPr/>
          <p:nvPr userDrawn="1"/>
        </p:nvSpPr>
        <p:spPr>
          <a:xfrm>
            <a:off x="2666994" y="2370664"/>
            <a:ext cx="3776133" cy="45719"/>
          </a:xfrm>
          <a:prstGeom prst="rect">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0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ection/ Pres. Slide, Option 2">
    <p:spTree>
      <p:nvGrpSpPr>
        <p:cNvPr id="1" name=""/>
        <p:cNvGrpSpPr/>
        <p:nvPr/>
      </p:nvGrpSpPr>
      <p:grpSpPr>
        <a:xfrm>
          <a:off x="0" y="0"/>
          <a:ext cx="0" cy="0"/>
          <a:chOff x="0" y="0"/>
          <a:chExt cx="0" cy="0"/>
        </a:xfrm>
      </p:grpSpPr>
      <p:sp>
        <p:nvSpPr>
          <p:cNvPr id="6" name="Rectangle 5"/>
          <p:cNvSpPr/>
          <p:nvPr userDrawn="1"/>
        </p:nvSpPr>
        <p:spPr>
          <a:xfrm>
            <a:off x="-25407" y="1307173"/>
            <a:ext cx="9144000" cy="990600"/>
          </a:xfrm>
          <a:prstGeom prst="rect">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2666994" y="2370664"/>
            <a:ext cx="3776133" cy="45719"/>
          </a:xfrm>
          <a:prstGeom prst="rect">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1419680"/>
            <a:ext cx="7886700" cy="817679"/>
          </a:xfrm>
        </p:spPr>
        <p:txBody>
          <a:bodyPr/>
          <a:lstStyle>
            <a:lvl1pPr>
              <a:defRPr b="1" baseline="0">
                <a:solidFill>
                  <a:schemeClr val="bg1"/>
                </a:solidFill>
                <a:latin typeface="Arial" panose="020B0604020202020204" pitchFamily="34" charset="0"/>
                <a:cs typeface="Arial" panose="020B0604020202020204" pitchFamily="34" charset="0"/>
              </a:defRPr>
            </a:lvl1pPr>
          </a:lstStyle>
          <a:p>
            <a:r>
              <a:rPr lang="en-US" dirty="0"/>
              <a:t>Section or Presentation Title</a:t>
            </a: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6994" y="6121569"/>
            <a:ext cx="3813175" cy="6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9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558" y="365126"/>
            <a:ext cx="5336721" cy="595573"/>
          </a:xfrm>
        </p:spPr>
        <p:txBody>
          <a:bodyPr>
            <a:noAutofit/>
          </a:bodyPr>
          <a:lstStyle>
            <a:lvl1pPr>
              <a:defRPr sz="4400" b="1" baseline="0">
                <a:solidFill>
                  <a:schemeClr val="bg1">
                    <a:lumMod val="50000"/>
                  </a:schemeClr>
                </a:solidFill>
                <a:latin typeface="Arial Narrow" panose="020B0606020202030204" pitchFamily="34" charset="0"/>
              </a:defRPr>
            </a:lvl1pPr>
          </a:lstStyle>
          <a:p>
            <a:r>
              <a:rPr lang="en-US" dirty="0"/>
              <a:t>Slide Title</a:t>
            </a:r>
          </a:p>
        </p:txBody>
      </p:sp>
      <p:cxnSp>
        <p:nvCxnSpPr>
          <p:cNvPr id="11" name="Straight Connector 10"/>
          <p:cNvCxnSpPr/>
          <p:nvPr userDrawn="1"/>
        </p:nvCxnSpPr>
        <p:spPr>
          <a:xfrm flipV="1">
            <a:off x="304558" y="1062402"/>
            <a:ext cx="8438606" cy="19004"/>
          </a:xfrm>
          <a:prstGeom prst="line">
            <a:avLst/>
          </a:prstGeom>
          <a:ln w="50800">
            <a:solidFill>
              <a:srgbClr val="00AE9E"/>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idx="1" hasCustomPrompt="1"/>
          </p:nvPr>
        </p:nvSpPr>
        <p:spPr>
          <a:xfrm>
            <a:off x="304558" y="1264440"/>
            <a:ext cx="5135544" cy="4351338"/>
          </a:xfrm>
          <a:prstGeom prst="rect">
            <a:avLst/>
          </a:prstGeom>
        </p:spPr>
        <p:txBody>
          <a:bodyPr vert="horz" lIns="91440" tIns="45720" rIns="91440" bIns="45720" rtlCol="0">
            <a:normAutofit/>
          </a:bodyPr>
          <a:lstStyle>
            <a:lvl1pPr>
              <a:buClr>
                <a:srgbClr val="00AE9E"/>
              </a:buClr>
              <a:defRPr/>
            </a:lvl1pPr>
            <a:lvl2pPr marL="685800" indent="-228600">
              <a:buClr>
                <a:srgbClr val="00AE9E"/>
              </a:buClr>
              <a:buFont typeface="Arial" panose="020B0604020202020204" pitchFamily="34" charset="0"/>
              <a:buChar char="•"/>
              <a:defRPr baseline="0"/>
            </a:lvl2pPr>
            <a:lvl3pPr>
              <a:buClr>
                <a:srgbClr val="00AE9E"/>
              </a:buClr>
              <a:defRPr baseline="0"/>
            </a:lvl3pPr>
            <a:lvl4pPr>
              <a:buClr>
                <a:srgbClr val="007161"/>
              </a:buClr>
              <a:defRPr/>
            </a:lvl4pPr>
            <a:lvl5pPr>
              <a:buClr>
                <a:srgbClr val="007161"/>
              </a:buClr>
              <a:defRPr/>
            </a:lvl5pPr>
          </a:lstStyle>
          <a:p>
            <a:pPr lvl="0"/>
            <a:r>
              <a:rPr lang="en-US" dirty="0"/>
              <a:t>Click to add text</a:t>
            </a:r>
          </a:p>
          <a:p>
            <a:pPr lvl="1"/>
            <a:r>
              <a:rPr lang="en-US" dirty="0"/>
              <a:t>Click to add text</a:t>
            </a:r>
          </a:p>
          <a:p>
            <a:pPr lvl="2"/>
            <a:r>
              <a:rPr lang="en-US" dirty="0"/>
              <a:t>Click to add text</a:t>
            </a:r>
          </a:p>
        </p:txBody>
      </p:sp>
      <p:pic>
        <p:nvPicPr>
          <p:cNvPr id="1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4642" y="5603533"/>
            <a:ext cx="175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5826125" y="1263650"/>
            <a:ext cx="2917825" cy="3425825"/>
          </a:xfrm>
        </p:spPr>
        <p:txBody>
          <a:bodyPr/>
          <a:lstStyle/>
          <a:p>
            <a:endParaRPr lang="en-US"/>
          </a:p>
        </p:txBody>
      </p:sp>
    </p:spTree>
    <p:extLst>
      <p:ext uri="{BB962C8B-B14F-4D97-AF65-F5344CB8AC3E}">
        <p14:creationId xmlns:p14="http://schemas.microsoft.com/office/powerpoint/2010/main" val="239461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ntent Slide, Option 4">
    <p:spTree>
      <p:nvGrpSpPr>
        <p:cNvPr id="1" name=""/>
        <p:cNvGrpSpPr/>
        <p:nvPr/>
      </p:nvGrpSpPr>
      <p:grpSpPr>
        <a:xfrm>
          <a:off x="0" y="0"/>
          <a:ext cx="0" cy="0"/>
          <a:chOff x="0" y="0"/>
          <a:chExt cx="0" cy="0"/>
        </a:xfrm>
      </p:grpSpPr>
      <p:sp>
        <p:nvSpPr>
          <p:cNvPr id="10" name="Rectangle 9"/>
          <p:cNvSpPr/>
          <p:nvPr userDrawn="1"/>
        </p:nvSpPr>
        <p:spPr>
          <a:xfrm>
            <a:off x="0" y="0"/>
            <a:ext cx="9144000" cy="83820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p:nvPr userDrawn="1"/>
        </p:nvCxnSpPr>
        <p:spPr>
          <a:xfrm>
            <a:off x="0" y="914400"/>
            <a:ext cx="9144000" cy="2203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30238" y="214651"/>
            <a:ext cx="7886700" cy="595574"/>
          </a:xfrm>
        </p:spPr>
        <p:txBody>
          <a:bodyPr/>
          <a:lstStyle>
            <a:lvl1pPr>
              <a:defRPr b="1" baseline="0">
                <a:solidFill>
                  <a:schemeClr val="bg1"/>
                </a:solidFill>
                <a:latin typeface="Arial" panose="020B0604020202020204" pitchFamily="34" charset="0"/>
                <a:cs typeface="Arial" panose="020B0604020202020204" pitchFamily="34" charset="0"/>
              </a:defRPr>
            </a:lvl1pPr>
          </a:lstStyle>
          <a:p>
            <a:r>
              <a:rPr lang="en-US" dirty="0"/>
              <a:t>Slide Title</a:t>
            </a:r>
          </a:p>
        </p:txBody>
      </p:sp>
      <p:sp>
        <p:nvSpPr>
          <p:cNvPr id="3" name="Text Placeholder 2"/>
          <p:cNvSpPr>
            <a:spLocks noGrp="1"/>
          </p:cNvSpPr>
          <p:nvPr>
            <p:ph type="body" idx="1" hasCustomPrompt="1"/>
          </p:nvPr>
        </p:nvSpPr>
        <p:spPr>
          <a:xfrm>
            <a:off x="630238" y="1218174"/>
            <a:ext cx="3868737" cy="402280"/>
          </a:xfrm>
        </p:spPr>
        <p:txBody>
          <a:bodyPr anchor="b">
            <a:normAutofit/>
          </a:bodyPr>
          <a:lstStyle>
            <a:lvl1pPr marL="0" indent="0">
              <a:buNone/>
              <a:defRPr sz="2800" b="1">
                <a:solidFill>
                  <a:srgbClr val="00AE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4" name="Content Placeholder 3"/>
          <p:cNvSpPr>
            <a:spLocks noGrp="1"/>
          </p:cNvSpPr>
          <p:nvPr>
            <p:ph sz="half" idx="2" hasCustomPrompt="1"/>
          </p:nvPr>
        </p:nvSpPr>
        <p:spPr>
          <a:xfrm>
            <a:off x="630238" y="1717995"/>
            <a:ext cx="3868737" cy="3684588"/>
          </a:xfrm>
        </p:spPr>
        <p:txBody>
          <a:bodyPr>
            <a:normAutofit/>
          </a:bodyPr>
          <a:lstStyle>
            <a:lvl1pPr marL="0" indent="0">
              <a:buFontTx/>
              <a:buNone/>
              <a:defRPr sz="2400" baseline="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
        <p:nvSpPr>
          <p:cNvPr id="5" name="Text Placeholder 4"/>
          <p:cNvSpPr>
            <a:spLocks noGrp="1"/>
          </p:cNvSpPr>
          <p:nvPr>
            <p:ph type="body" sz="quarter" idx="3" hasCustomPrompt="1"/>
          </p:nvPr>
        </p:nvSpPr>
        <p:spPr>
          <a:xfrm>
            <a:off x="4629150" y="1218174"/>
            <a:ext cx="3887788" cy="402280"/>
          </a:xfrm>
        </p:spPr>
        <p:txBody>
          <a:bodyPr anchor="b">
            <a:normAutofit/>
          </a:bodyPr>
          <a:lstStyle>
            <a:lvl1pPr marL="0" indent="0">
              <a:buNone/>
              <a:defRPr sz="2800" b="1">
                <a:solidFill>
                  <a:srgbClr val="00AE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6" name="Content Placeholder 5"/>
          <p:cNvSpPr>
            <a:spLocks noGrp="1"/>
          </p:cNvSpPr>
          <p:nvPr>
            <p:ph sz="quarter" idx="4" hasCustomPrompt="1"/>
          </p:nvPr>
        </p:nvSpPr>
        <p:spPr>
          <a:xfrm>
            <a:off x="4629150" y="1717995"/>
            <a:ext cx="3887788" cy="3684588"/>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marL="457200" indent="0">
              <a:buFontTx/>
              <a:buNone/>
              <a:defRPr sz="2400">
                <a:latin typeface="Arial" panose="020B0604020202020204" pitchFamily="34" charset="0"/>
                <a:cs typeface="Arial" panose="020B0604020202020204" pitchFamily="34" charset="0"/>
              </a:defRPr>
            </a:lvl2pPr>
            <a:lvl3pPr marL="914400" indent="0">
              <a:buFontTx/>
              <a:buNone/>
              <a:defRPr sz="2400">
                <a:latin typeface="Arial" panose="020B0604020202020204" pitchFamily="34" charset="0"/>
                <a:cs typeface="Arial" panose="020B0604020202020204" pitchFamily="34" charset="0"/>
              </a:defRPr>
            </a:lvl3pPr>
            <a:lvl4pPr marL="1371600" indent="0">
              <a:buFontTx/>
              <a:buNone/>
              <a:defRPr sz="2400">
                <a:latin typeface="Arial" panose="020B0604020202020204" pitchFamily="34" charset="0"/>
                <a:cs typeface="Arial" panose="020B0604020202020204" pitchFamily="34" charset="0"/>
              </a:defRPr>
            </a:lvl4pPr>
            <a:lvl5pPr marL="1828800" indent="0">
              <a:buFontTx/>
              <a:buNone/>
              <a:defRPr sz="2400">
                <a:latin typeface="Arial" panose="020B0604020202020204" pitchFamily="34" charset="0"/>
                <a:cs typeface="Arial" panose="020B0604020202020204" pitchFamily="34" charset="0"/>
              </a:defRPr>
            </a:lvl5pPr>
          </a:lstStyle>
          <a:p>
            <a:pPr lvl="0"/>
            <a:r>
              <a:rPr lang="en-US" dirty="0"/>
              <a:t>Body Text</a:t>
            </a:r>
          </a:p>
        </p:txBody>
      </p:sp>
      <p:cxnSp>
        <p:nvCxnSpPr>
          <p:cNvPr id="13" name="Straight Connector 12"/>
          <p:cNvCxnSpPr/>
          <p:nvPr userDrawn="1"/>
        </p:nvCxnSpPr>
        <p:spPr>
          <a:xfrm>
            <a:off x="0" y="6330875"/>
            <a:ext cx="7389607" cy="3765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9607" y="5927465"/>
            <a:ext cx="1295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6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2883-EA44-4FA1-B6CD-1E5095F06E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47F5F-5F29-4CD8-A9E9-863477880839}"/>
              </a:ext>
            </a:extLst>
          </p:cNvPr>
          <p:cNvSpPr>
            <a:spLocks noGrp="1"/>
          </p:cNvSpPr>
          <p:nvPr>
            <p:ph type="dt" sz="half" idx="10"/>
          </p:nvPr>
        </p:nvSpPr>
        <p:spPr/>
        <p:txBody>
          <a:bodyPr/>
          <a:lstStyle/>
          <a:p>
            <a:fld id="{F184DD40-DC47-4449-A063-1CD90E669D2B}" type="datetime1">
              <a:rPr lang="en-US" smtClean="0"/>
              <a:t>1/31/2019</a:t>
            </a:fld>
            <a:endParaRPr lang="en-US" dirty="0"/>
          </a:p>
        </p:txBody>
      </p:sp>
      <p:sp>
        <p:nvSpPr>
          <p:cNvPr id="4" name="Footer Placeholder 3">
            <a:extLst>
              <a:ext uri="{FF2B5EF4-FFF2-40B4-BE49-F238E27FC236}">
                <a16:creationId xmlns:a16="http://schemas.microsoft.com/office/drawing/2014/main" id="{7D7E8998-E620-4A66-BB7F-41725E2733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CA91DC-B022-4837-86BE-4F076ED381C9}"/>
              </a:ext>
            </a:extLst>
          </p:cNvPr>
          <p:cNvSpPr>
            <a:spLocks noGrp="1"/>
          </p:cNvSpPr>
          <p:nvPr>
            <p:ph type="sldNum" sz="quarter" idx="12"/>
          </p:nvPr>
        </p:nvSpPr>
        <p:spPr/>
        <p:txBody>
          <a:bodyPr/>
          <a:lstStyle/>
          <a:p>
            <a:fld id="{B088C2FA-A850-4348-A17E-47EF4A324542}" type="slidenum">
              <a:rPr lang="en-US" smtClean="0"/>
              <a:t>‹#›</a:t>
            </a:fld>
            <a:endParaRPr lang="en-US" dirty="0"/>
          </a:p>
        </p:txBody>
      </p:sp>
    </p:spTree>
    <p:extLst>
      <p:ext uri="{BB962C8B-B14F-4D97-AF65-F5344CB8AC3E}">
        <p14:creationId xmlns:p14="http://schemas.microsoft.com/office/powerpoint/2010/main" val="232787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514551"/>
          </a:xfrm>
        </p:spPr>
        <p:txBody>
          <a:bodyPr>
            <a:noAutofit/>
          </a:bodyPr>
          <a:lstStyle>
            <a:lvl1pPr algn="ctr">
              <a:defRPr sz="4800" baseline="0">
                <a:solidFill>
                  <a:schemeClr val="accent5">
                    <a:lumMod val="75000"/>
                  </a:schemeClr>
                </a:solidFill>
                <a:latin typeface="Arial" panose="020B0604020202020204" pitchFamily="34" charset="0"/>
                <a:cs typeface="Arial" panose="020B0604020202020204" pitchFamily="34" charset="0"/>
              </a:defRPr>
            </a:lvl1pPr>
          </a:lstStyle>
          <a:p>
            <a:r>
              <a:rPr lang="en-US" dirty="0"/>
              <a:t>Slide Title</a:t>
            </a:r>
          </a:p>
        </p:txBody>
      </p:sp>
      <p:sp>
        <p:nvSpPr>
          <p:cNvPr id="3" name="Text Placeholder 2"/>
          <p:cNvSpPr>
            <a:spLocks noGrp="1"/>
          </p:cNvSpPr>
          <p:nvPr>
            <p:ph type="body" idx="1" hasCustomPrompt="1"/>
          </p:nvPr>
        </p:nvSpPr>
        <p:spPr>
          <a:xfrm>
            <a:off x="630238" y="1125578"/>
            <a:ext cx="3868737" cy="494878"/>
          </a:xfrm>
        </p:spPr>
        <p:txBody>
          <a:bodyPr anchor="b">
            <a:normAutofit/>
          </a:bodyPr>
          <a:lstStyle>
            <a:lvl1pPr marL="0" indent="0">
              <a:buNone/>
              <a:defRPr sz="2800" b="1">
                <a:solidFill>
                  <a:schemeClr val="accent5">
                    <a:lumMod val="7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4" name="Content Placeholder 3"/>
          <p:cNvSpPr>
            <a:spLocks noGrp="1"/>
          </p:cNvSpPr>
          <p:nvPr>
            <p:ph sz="half" idx="2" hasCustomPrompt="1"/>
          </p:nvPr>
        </p:nvSpPr>
        <p:spPr>
          <a:xfrm>
            <a:off x="630238" y="1787446"/>
            <a:ext cx="3868737" cy="3684588"/>
          </a:xfrm>
        </p:spPr>
        <p:txBody>
          <a:bodyPr>
            <a:norm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Body Text</a:t>
            </a:r>
          </a:p>
        </p:txBody>
      </p:sp>
      <p:sp>
        <p:nvSpPr>
          <p:cNvPr id="10" name="Rectangle 9"/>
          <p:cNvSpPr/>
          <p:nvPr userDrawn="1"/>
        </p:nvSpPr>
        <p:spPr>
          <a:xfrm>
            <a:off x="630238" y="951883"/>
            <a:ext cx="7886700" cy="45719"/>
          </a:xfrm>
          <a:prstGeom prst="rect">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5804" y="5639024"/>
            <a:ext cx="1595568" cy="100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5156200" y="2344738"/>
            <a:ext cx="3360738" cy="2460625"/>
          </a:xfrm>
        </p:spPr>
        <p:txBody>
          <a:bodyPr/>
          <a:lstStyle/>
          <a:p>
            <a:endParaRPr lang="en-US"/>
          </a:p>
        </p:txBody>
      </p:sp>
    </p:spTree>
    <p:extLst>
      <p:ext uri="{BB962C8B-B14F-4D97-AF65-F5344CB8AC3E}">
        <p14:creationId xmlns:p14="http://schemas.microsoft.com/office/powerpoint/2010/main" val="55650830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809990"/>
          </a:xfrm>
          <a:prstGeom prst="rect">
            <a:avLst/>
          </a:prstGeom>
        </p:spPr>
        <p:txBody>
          <a:bodyPr vert="horz" lIns="91440" tIns="45720" rIns="91440" bIns="45720" rtlCol="0" anchor="ctr">
            <a:normAutofit/>
          </a:bodyPr>
          <a:lstStyle/>
          <a:p>
            <a:r>
              <a:rPr lang="en-US" sz="1100" b="1" dirty="0">
                <a:effectLst/>
                <a:latin typeface="Calibri" panose="020F0502020204030204" pitchFamily="34" charset="0"/>
                <a:ea typeface="Calibri" panose="020F0502020204030204" pitchFamily="34" charset="0"/>
                <a:cs typeface="Times New Roman" panose="02020603050405020304" pitchFamily="18" charset="0"/>
              </a:rPr>
              <a:t>ABOUT THIS PPT TEMPLATE</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This PPT template is available to help everyone at ACA create consistent, branded and effective presentations. </a:t>
            </a:r>
            <a:r>
              <a:rPr lang="en-US" sz="1100" dirty="0">
                <a:effectLst/>
                <a:latin typeface="Calibri" panose="020F0502020204030204" pitchFamily="34" charset="0"/>
                <a:ea typeface="Calibri" panose="020F0502020204030204" pitchFamily="34" charset="0"/>
                <a:cs typeface="Times New Roman" panose="02020603050405020304" pitchFamily="18" charset="0"/>
              </a:rPr>
              <a:t>All the slide templates coordinate with ACA’s website, using similar colors, design, fonts and photos. Content can be changed/added/deleted to fit your needs.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For example, the Content Slide shown with bullets can be used to show paragraph text instead of bullets with simple reformatting. Most likely you will use a variety of slides…please try to use the same logo throughout (either the primary or secondary).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Slide templates include: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Opening Slide – 3 options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Section Slide – 2 options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Content Slides – 4 options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Chart Slide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Table Slide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Closing Slides, 2 options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If none of the slide templates fit your needs you can create new slides but please to try and follow the guidelines below.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Basically, PPTs should be simple, clean, and consistent throughout and use lots of white space.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Photos: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Two of the O</a:t>
            </a:r>
            <a:r>
              <a:rPr lang="en-US" sz="1100" dirty="0">
                <a:effectLst/>
                <a:latin typeface="Calibri" panose="020F0502020204030204" pitchFamily="34" charset="0"/>
                <a:ea typeface="Calibri" panose="020F0502020204030204" pitchFamily="34" charset="0"/>
                <a:cs typeface="Times New Roman" panose="02020603050405020304" pitchFamily="18" charset="0"/>
              </a:rPr>
              <a:t>pening Slide photos cannot be changed. A photo of your choice can be added to Option 3. Photos of your choice can be placed on all other slides.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Font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Only use Arial, Arial Black or Arial Narrow.</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ACA Logo: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There is a mix of the primary and secondary logos. The logo shown on the template cannot be changed. Try to use slides with the same logo throughout.</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Questions: </a:t>
            </a:r>
            <a:r>
              <a:rPr lang="en-US" sz="1100" dirty="0">
                <a:effectLst/>
                <a:latin typeface="Calibri" panose="020F0502020204030204" pitchFamily="34" charset="0"/>
                <a:ea typeface="Calibri" panose="020F0502020204030204" pitchFamily="34" charset="0"/>
                <a:cs typeface="Times New Roman" panose="02020603050405020304" pitchFamily="18" charset="0"/>
              </a:rPr>
              <a:t>Tracy @ x502, tholman@acacamps.org</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9670054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lang="en-US" sz="1400" b="0" kern="1200" baseline="0" smtClean="0">
          <a:solidFill>
            <a:schemeClr val="tx1"/>
          </a:solidFill>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FD4F1-EB1C-4642-AED8-D2FE407A836C}"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60C3C-3329-44B0-97E4-D02E216FF1B5}" type="slidenum">
              <a:rPr lang="en-US" smtClean="0"/>
              <a:t>‹#›</a:t>
            </a:fld>
            <a:endParaRPr lang="en-US" dirty="0"/>
          </a:p>
        </p:txBody>
      </p:sp>
    </p:spTree>
    <p:extLst>
      <p:ext uri="{BB962C8B-B14F-4D97-AF65-F5344CB8AC3E}">
        <p14:creationId xmlns:p14="http://schemas.microsoft.com/office/powerpoint/2010/main" val="4111433219"/>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63AE-3002-48B1-BFD7-74DD44002FE7}"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B8D26-3B3C-4AAB-9E1E-B68E7A38EADD}" type="slidenum">
              <a:rPr lang="en-US" smtClean="0"/>
              <a:t>‹#›</a:t>
            </a:fld>
            <a:endParaRPr lang="en-US" dirty="0"/>
          </a:p>
        </p:txBody>
      </p:sp>
    </p:spTree>
    <p:extLst>
      <p:ext uri="{BB962C8B-B14F-4D97-AF65-F5344CB8AC3E}">
        <p14:creationId xmlns:p14="http://schemas.microsoft.com/office/powerpoint/2010/main" val="1624416954"/>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118A2-4E0D-41BB-A9E1-D8A1FA9DB594}"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C8773-1BB6-482F-9480-E88921E0B7C3}" type="slidenum">
              <a:rPr lang="en-US" smtClean="0"/>
              <a:t>‹#›</a:t>
            </a:fld>
            <a:endParaRPr lang="en-US" dirty="0"/>
          </a:p>
        </p:txBody>
      </p:sp>
    </p:spTree>
    <p:extLst>
      <p:ext uri="{BB962C8B-B14F-4D97-AF65-F5344CB8AC3E}">
        <p14:creationId xmlns:p14="http://schemas.microsoft.com/office/powerpoint/2010/main" val="23738102"/>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F436A-901C-4553-ADBC-C742B3321C17}"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FDDEF-B62E-40B1-9E98-A8EC4306DF06}" type="slidenum">
              <a:rPr lang="en-US" smtClean="0"/>
              <a:t>‹#›</a:t>
            </a:fld>
            <a:endParaRPr lang="en-US" dirty="0"/>
          </a:p>
        </p:txBody>
      </p:sp>
    </p:spTree>
    <p:extLst>
      <p:ext uri="{BB962C8B-B14F-4D97-AF65-F5344CB8AC3E}">
        <p14:creationId xmlns:p14="http://schemas.microsoft.com/office/powerpoint/2010/main" val="1786984460"/>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F4EE-AECE-4DA7-820F-363545717740}"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4C327-4649-4512-A5A7-BFF826AE14A1}" type="slidenum">
              <a:rPr lang="en-US" smtClean="0"/>
              <a:t>‹#›</a:t>
            </a:fld>
            <a:endParaRPr lang="en-US" dirty="0"/>
          </a:p>
        </p:txBody>
      </p:sp>
    </p:spTree>
    <p:extLst>
      <p:ext uri="{BB962C8B-B14F-4D97-AF65-F5344CB8AC3E}">
        <p14:creationId xmlns:p14="http://schemas.microsoft.com/office/powerpoint/2010/main" val="3932635464"/>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D9E1A-805E-4F60-B7B8-8D894AF36D0A}"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BD919-5C84-46FC-8A84-CC27D6BBAF82}" type="slidenum">
              <a:rPr lang="en-US" smtClean="0"/>
              <a:t>‹#›</a:t>
            </a:fld>
            <a:endParaRPr lang="en-US" dirty="0"/>
          </a:p>
        </p:txBody>
      </p:sp>
    </p:spTree>
    <p:extLst>
      <p:ext uri="{BB962C8B-B14F-4D97-AF65-F5344CB8AC3E}">
        <p14:creationId xmlns:p14="http://schemas.microsoft.com/office/powerpoint/2010/main" val="602097134"/>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0AE62-9CBC-485D-8122-04E27447B6D2}"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A245A-4881-4F7D-8FCB-C70C9D4D3F42}" type="slidenum">
              <a:rPr lang="en-US" smtClean="0"/>
              <a:t>‹#›</a:t>
            </a:fld>
            <a:endParaRPr lang="en-US" dirty="0"/>
          </a:p>
        </p:txBody>
      </p:sp>
    </p:spTree>
    <p:extLst>
      <p:ext uri="{BB962C8B-B14F-4D97-AF65-F5344CB8AC3E}">
        <p14:creationId xmlns:p14="http://schemas.microsoft.com/office/powerpoint/2010/main" val="1215699734"/>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2F1BA-C873-4CF3-85E6-F8358BE81565}"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5B294-2AC8-4E69-9AFA-FE1CB2113B31}" type="slidenum">
              <a:rPr lang="en-US" smtClean="0"/>
              <a:t>‹#›</a:t>
            </a:fld>
            <a:endParaRPr lang="en-US" dirty="0"/>
          </a:p>
        </p:txBody>
      </p:sp>
    </p:spTree>
    <p:extLst>
      <p:ext uri="{BB962C8B-B14F-4D97-AF65-F5344CB8AC3E}">
        <p14:creationId xmlns:p14="http://schemas.microsoft.com/office/powerpoint/2010/main" val="1462849024"/>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7A453-90EC-41FE-B5EC-4B682FCC4745}"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9DBCD-45D0-474D-82D3-4DE42A8D71FB}" type="slidenum">
              <a:rPr lang="en-US" smtClean="0"/>
              <a:t>‹#›</a:t>
            </a:fld>
            <a:endParaRPr lang="en-US" dirty="0"/>
          </a:p>
        </p:txBody>
      </p:sp>
    </p:spTree>
    <p:extLst>
      <p:ext uri="{BB962C8B-B14F-4D97-AF65-F5344CB8AC3E}">
        <p14:creationId xmlns:p14="http://schemas.microsoft.com/office/powerpoint/2010/main" val="264816238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77FA2-F417-4968-BBA7-050A40B2F709}"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FCC9-24A3-4826-A3B3-7D221BE7C214}" type="slidenum">
              <a:rPr lang="en-US" smtClean="0"/>
              <a:t>‹#›</a:t>
            </a:fld>
            <a:endParaRPr lang="en-US" dirty="0"/>
          </a:p>
        </p:txBody>
      </p:sp>
    </p:spTree>
    <p:extLst>
      <p:ext uri="{BB962C8B-B14F-4D97-AF65-F5344CB8AC3E}">
        <p14:creationId xmlns:p14="http://schemas.microsoft.com/office/powerpoint/2010/main" val="2363312435"/>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E3C9-8640-4F35-8C68-1FD82C5B338E}"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32158-1553-44B8-A2F0-22D0281BD14B}" type="slidenum">
              <a:rPr lang="en-US" smtClean="0"/>
              <a:t>‹#›</a:t>
            </a:fld>
            <a:endParaRPr lang="en-US" dirty="0"/>
          </a:p>
        </p:txBody>
      </p:sp>
    </p:spTree>
    <p:extLst>
      <p:ext uri="{BB962C8B-B14F-4D97-AF65-F5344CB8AC3E}">
        <p14:creationId xmlns:p14="http://schemas.microsoft.com/office/powerpoint/2010/main" val="2103967499"/>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1284B-0041-4D73-8941-5C7D727A9F14}"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53CD9-86D3-44ED-B38D-C5770D88B977}" type="slidenum">
              <a:rPr lang="en-US" smtClean="0"/>
              <a:t>‹#›</a:t>
            </a:fld>
            <a:endParaRPr lang="en-US" dirty="0"/>
          </a:p>
        </p:txBody>
      </p:sp>
    </p:spTree>
    <p:extLst>
      <p:ext uri="{BB962C8B-B14F-4D97-AF65-F5344CB8AC3E}">
        <p14:creationId xmlns:p14="http://schemas.microsoft.com/office/powerpoint/2010/main" val="3675726016"/>
      </p:ext>
    </p:extLst>
  </p:cSld>
  <p:clrMap bg1="lt1" tx1="dk1" bg2="lt2" tx2="dk2" accent1="accent1" accent2="accent2" accent3="accent3" accent4="accent4" accent5="accent5" accent6="accent6" hlink="hlink" folHlink="folHlink"/>
  <p:sldLayoutIdLst>
    <p:sldLayoutId id="2147483689" r:id="rId1"/>
    <p:sldLayoutId id="2147483738" r:id="rId2"/>
    <p:sldLayoutId id="214748374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F988-38B6-4CAF-82C6-1C8BA8B02EE0}"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29AE6-EA3F-4E3B-BCE5-5C12F3CF40F5}" type="slidenum">
              <a:rPr lang="en-US" smtClean="0"/>
              <a:t>‹#›</a:t>
            </a:fld>
            <a:endParaRPr lang="en-US" dirty="0"/>
          </a:p>
        </p:txBody>
      </p:sp>
    </p:spTree>
    <p:extLst>
      <p:ext uri="{BB962C8B-B14F-4D97-AF65-F5344CB8AC3E}">
        <p14:creationId xmlns:p14="http://schemas.microsoft.com/office/powerpoint/2010/main" val="2507021612"/>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43130-C72C-4D4A-A971-A4281477D7F7}" type="datetimeFigureOut">
              <a:rPr lang="en-US" smtClean="0"/>
              <a:t>1/31/2019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86A4C-1D28-4783-8704-ECBC1AA1400B}" type="slidenum">
              <a:rPr lang="en-US" smtClean="0"/>
              <a:t>‹#›</a:t>
            </a:fld>
            <a:endParaRPr lang="en-US" dirty="0"/>
          </a:p>
        </p:txBody>
      </p:sp>
    </p:spTree>
    <p:extLst>
      <p:ext uri="{BB962C8B-B14F-4D97-AF65-F5344CB8AC3E}">
        <p14:creationId xmlns:p14="http://schemas.microsoft.com/office/powerpoint/2010/main" val="1223596221"/>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0414" y="4933214"/>
            <a:ext cx="6111831" cy="1486490"/>
          </a:xfrm>
        </p:spPr>
        <p:txBody>
          <a:bodyPr>
            <a:noAutofit/>
          </a:bodyPr>
          <a:lstStyle/>
          <a:p>
            <a:pPr algn="ctr"/>
            <a:r>
              <a:rPr lang="en-US" sz="4800" b="1" dirty="0">
                <a:solidFill>
                  <a:srgbClr val="0070C0"/>
                </a:solidFill>
              </a:rPr>
              <a:t>January 2019</a:t>
            </a:r>
          </a:p>
          <a:p>
            <a:pPr algn="ctr"/>
            <a:r>
              <a:rPr lang="en-US" sz="4800" b="1" dirty="0">
                <a:solidFill>
                  <a:srgbClr val="0070C0"/>
                </a:solidFill>
              </a:rPr>
              <a:t>Standards Chair</a:t>
            </a:r>
          </a:p>
          <a:p>
            <a:pPr algn="ctr"/>
            <a:r>
              <a:rPr lang="en-US" sz="4800" b="1" dirty="0">
                <a:solidFill>
                  <a:srgbClr val="0070C0"/>
                </a:solidFill>
              </a:rPr>
              <a:t>Meeting </a:t>
            </a:r>
            <a:endParaRPr lang="en-US" sz="4800" b="1" dirty="0">
              <a:solidFill>
                <a:schemeClr val="tx1"/>
              </a:solidFill>
            </a:endParaRPr>
          </a:p>
        </p:txBody>
      </p:sp>
    </p:spTree>
    <p:extLst>
      <p:ext uri="{BB962C8B-B14F-4D97-AF65-F5344CB8AC3E}">
        <p14:creationId xmlns:p14="http://schemas.microsoft.com/office/powerpoint/2010/main" val="182592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B0AD-84A2-4087-9299-B816526278C0}"/>
              </a:ext>
            </a:extLst>
          </p:cNvPr>
          <p:cNvSpPr>
            <a:spLocks noGrp="1"/>
          </p:cNvSpPr>
          <p:nvPr>
            <p:ph type="title"/>
          </p:nvPr>
        </p:nvSpPr>
        <p:spPr/>
        <p:txBody>
          <a:bodyPr>
            <a:noAutofit/>
          </a:bodyPr>
          <a:lstStyle/>
          <a:p>
            <a:r>
              <a:rPr lang="en-US" dirty="0">
                <a:solidFill>
                  <a:schemeClr val="tx1"/>
                </a:solidFill>
                <a:latin typeface="Calibri" panose="020F0502020204030204" pitchFamily="34" charset="0"/>
                <a:cs typeface="Calibri" panose="020F0502020204030204" pitchFamily="34" charset="0"/>
              </a:rPr>
              <a:t>Clarified Modes </a:t>
            </a:r>
          </a:p>
        </p:txBody>
      </p:sp>
      <p:pic>
        <p:nvPicPr>
          <p:cNvPr id="15" name="Content Placeholder 14" descr="A group of people on a boat&#10;&#10;Description generated with very high confidence">
            <a:extLst>
              <a:ext uri="{FF2B5EF4-FFF2-40B4-BE49-F238E27FC236}">
                <a16:creationId xmlns:a16="http://schemas.microsoft.com/office/drawing/2014/main" id="{24503542-10EC-43B5-B363-A3DFF68D76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2689" y="1081612"/>
            <a:ext cx="3448280" cy="5207202"/>
          </a:xfrm>
        </p:spPr>
      </p:pic>
      <p:sp>
        <p:nvSpPr>
          <p:cNvPr id="6" name="Rectangle 5">
            <a:extLst>
              <a:ext uri="{FF2B5EF4-FFF2-40B4-BE49-F238E27FC236}">
                <a16:creationId xmlns:a16="http://schemas.microsoft.com/office/drawing/2014/main" id="{E9B26C13-FA19-4249-9241-77EA429E5AE3}"/>
              </a:ext>
            </a:extLst>
          </p:cNvPr>
          <p:cNvSpPr/>
          <p:nvPr/>
        </p:nvSpPr>
        <p:spPr>
          <a:xfrm>
            <a:off x="4230969" y="1498294"/>
            <a:ext cx="4512981" cy="4708981"/>
          </a:xfrm>
          <a:prstGeom prst="rect">
            <a:avLst/>
          </a:prstGeom>
        </p:spPr>
        <p:txBody>
          <a:bodyPr wrap="square">
            <a:spAutoFit/>
          </a:bodyPr>
          <a:lstStyle/>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Resident Camp</a:t>
            </a:r>
          </a:p>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Day Camp </a:t>
            </a:r>
          </a:p>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Short-term camp </a:t>
            </a:r>
          </a:p>
          <a:p>
            <a:pPr marL="914400" lvl="1" indent="-457200">
              <a:buFont typeface="Wingdings" panose="05000000000000000000" pitchFamily="2" charset="2"/>
              <a:buChar char="ü"/>
            </a:pPr>
            <a:r>
              <a:rPr lang="en-US" sz="3600" dirty="0">
                <a:latin typeface="Calibri" panose="020F0502020204030204" pitchFamily="34" charset="0"/>
                <a:cs typeface="Calibri" panose="020F0502020204030204" pitchFamily="34" charset="0"/>
              </a:rPr>
              <a:t>Resident </a:t>
            </a:r>
            <a:r>
              <a:rPr lang="en-US" sz="2800" dirty="0">
                <a:latin typeface="Calibri" panose="020F0502020204030204" pitchFamily="34" charset="0"/>
                <a:cs typeface="Calibri" panose="020F0502020204030204" pitchFamily="34" charset="0"/>
              </a:rPr>
              <a:t>(</a:t>
            </a:r>
            <a:r>
              <a:rPr lang="en-US" sz="2800" dirty="0">
                <a:highlight>
                  <a:srgbClr val="FFFF00"/>
                </a:highlight>
                <a:latin typeface="Calibri" panose="020F0502020204030204" pitchFamily="34" charset="0"/>
                <a:cs typeface="Calibri" panose="020F0502020204030204" pitchFamily="34" charset="0"/>
              </a:rPr>
              <a:t>family camp generally included here for HW purposes</a:t>
            </a:r>
            <a:r>
              <a:rPr lang="en-US" sz="2800"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ü"/>
            </a:pPr>
            <a:r>
              <a:rPr lang="en-US" sz="3600" dirty="0">
                <a:latin typeface="Calibri" panose="020F0502020204030204" pitchFamily="34" charset="0"/>
                <a:cs typeface="Calibri" panose="020F0502020204030204" pitchFamily="34" charset="0"/>
              </a:rPr>
              <a:t>Day</a:t>
            </a:r>
          </a:p>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Rents to others </a:t>
            </a:r>
          </a:p>
        </p:txBody>
      </p:sp>
    </p:spTree>
    <p:extLst>
      <p:ext uri="{BB962C8B-B14F-4D97-AF65-F5344CB8AC3E}">
        <p14:creationId xmlns:p14="http://schemas.microsoft.com/office/powerpoint/2010/main" val="92575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8" y="263471"/>
            <a:ext cx="8570501" cy="650733"/>
          </a:xfrm>
        </p:spPr>
        <p:txBody>
          <a:bodyPr/>
          <a:lstStyle/>
          <a:p>
            <a:r>
              <a:rPr lang="en-US" dirty="0">
                <a:solidFill>
                  <a:schemeClr val="tx1"/>
                </a:solidFill>
                <a:latin typeface="Calibri" panose="020F0502020204030204" pitchFamily="34" charset="0"/>
                <a:cs typeface="Calibri" panose="020F0502020204030204" pitchFamily="34" charset="0"/>
              </a:rPr>
              <a:t>What’s New in the Standards?</a:t>
            </a:r>
          </a:p>
        </p:txBody>
      </p:sp>
      <p:sp>
        <p:nvSpPr>
          <p:cNvPr id="3" name="Rectangle 2"/>
          <p:cNvSpPr/>
          <p:nvPr/>
        </p:nvSpPr>
        <p:spPr>
          <a:xfrm>
            <a:off x="304558" y="1208229"/>
            <a:ext cx="8570501" cy="6894195"/>
          </a:xfrm>
          <a:prstGeom prst="rect">
            <a:avLst/>
          </a:prstGeom>
        </p:spPr>
        <p:txBody>
          <a:bodyPr wrap="square">
            <a:spAutoFit/>
          </a:bodyPr>
          <a:lstStyle/>
          <a:p>
            <a:pPr lvl="0"/>
            <a:r>
              <a:rPr lang="en-US" sz="2800" b="1" dirty="0">
                <a:latin typeface="Calibri" panose="020F0502020204030204" pitchFamily="34" charset="0"/>
                <a:cs typeface="Calibri" panose="020F0502020204030204" pitchFamily="34" charset="0"/>
              </a:rPr>
              <a:t>Some Standards Combined</a:t>
            </a:r>
            <a:r>
              <a:rPr lang="en-US" sz="28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Aquatic Certification and Skills Verification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are now in the same standard</a:t>
            </a:r>
          </a:p>
          <a:p>
            <a:pPr marL="285750" lvl="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All types of vendor-provided activities are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now in one standard</a:t>
            </a:r>
          </a:p>
          <a:p>
            <a:pPr lvl="0"/>
            <a:r>
              <a:rPr lang="en-US" sz="2400" dirty="0">
                <a:latin typeface="Calibri" panose="020F0502020204030204" pitchFamily="34" charset="0"/>
                <a:cs typeface="Calibri" panose="020F0502020204030204" pitchFamily="34" charset="0"/>
              </a:rPr>
              <a:t>      </a:t>
            </a:r>
          </a:p>
          <a:p>
            <a:pPr lvl="0"/>
            <a:r>
              <a:rPr lang="en-US" sz="2800" b="1" dirty="0">
                <a:latin typeface="Calibri" panose="020F0502020204030204" pitchFamily="34" charset="0"/>
                <a:cs typeface="Calibri" panose="020F0502020204030204" pitchFamily="34" charset="0"/>
              </a:rPr>
              <a:t>Some Wording Changes</a:t>
            </a:r>
          </a:p>
          <a:p>
            <a:pPr marL="457200" lvl="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Camp Security and Active Threats</a:t>
            </a:r>
          </a:p>
          <a:p>
            <a:pPr marL="457200" lvl="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Transportation accident procedures are for </a:t>
            </a:r>
            <a:r>
              <a:rPr lang="en-US" sz="2400" b="1" dirty="0">
                <a:latin typeface="Calibri" panose="020F0502020204030204" pitchFamily="34" charset="0"/>
                <a:cs typeface="Calibri" panose="020F0502020204030204" pitchFamily="34" charset="0"/>
              </a:rPr>
              <a:t>both</a:t>
            </a:r>
            <a:r>
              <a:rPr lang="en-US" sz="2400" dirty="0">
                <a:latin typeface="Calibri" panose="020F0502020204030204" pitchFamily="34" charset="0"/>
                <a:cs typeface="Calibri" panose="020F0502020204030204" pitchFamily="34" charset="0"/>
              </a:rPr>
              <a:t> campers and staff (not just campers)! </a:t>
            </a:r>
          </a:p>
          <a:p>
            <a:pPr marL="457200" lvl="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Qualifications for activity supervisor now specify “18 years of age” instead of “adult” or “21 years of age.”</a:t>
            </a:r>
          </a:p>
          <a:p>
            <a:pPr lvl="0"/>
            <a:endParaRPr lang="en-US" sz="2400" dirty="0">
              <a:latin typeface="Calibri" panose="020F0502020204030204" pitchFamily="34" charset="0"/>
              <a:cs typeface="Calibri" panose="020F0502020204030204" pitchFamily="34" charset="0"/>
            </a:endParaRPr>
          </a:p>
          <a:p>
            <a:pPr lvl="0"/>
            <a:r>
              <a:rPr lang="en-US" sz="2800" b="1" dirty="0">
                <a:latin typeface="Calibri" panose="020F0502020204030204" pitchFamily="34" charset="0"/>
                <a:cs typeface="Calibri" panose="020F0502020204030204" pitchFamily="34" charset="0"/>
              </a:rPr>
              <a:t>THREE New Mandatory Standards</a:t>
            </a:r>
          </a:p>
          <a:p>
            <a:pPr lvl="0"/>
            <a:endParaRPr lang="en-US" sz="2800" b="1" dirty="0">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a:spcBef>
                <a:spcPts val="1200"/>
              </a:spcBef>
              <a:buFont typeface="Symbol" panose="05050102010706020507" pitchFamily="18" charset="2"/>
              <a:buChar char="·"/>
            </a:pPr>
            <a:endParaRPr lang="en-US" sz="2400" dirty="0">
              <a:latin typeface="+mj-lt"/>
            </a:endParaRPr>
          </a:p>
        </p:txBody>
      </p:sp>
      <p:pic>
        <p:nvPicPr>
          <p:cNvPr id="5" name="Picture 4" descr="A close up of a logo&#10;&#10;Description generated with high confidence">
            <a:extLst>
              <a:ext uri="{FF2B5EF4-FFF2-40B4-BE49-F238E27FC236}">
                <a16:creationId xmlns:a16="http://schemas.microsoft.com/office/drawing/2014/main" id="{D28F8B56-97E1-4CAC-A9E0-F9C6BBAF1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7924">
            <a:off x="5430168" y="1305462"/>
            <a:ext cx="3267399" cy="2716011"/>
          </a:xfrm>
          <a:prstGeom prst="rect">
            <a:avLst/>
          </a:prstGeom>
        </p:spPr>
      </p:pic>
    </p:spTree>
    <p:extLst>
      <p:ext uri="{BB962C8B-B14F-4D97-AF65-F5344CB8AC3E}">
        <p14:creationId xmlns:p14="http://schemas.microsoft.com/office/powerpoint/2010/main" val="208148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8" y="365126"/>
            <a:ext cx="7910755" cy="595573"/>
          </a:xfrm>
        </p:spPr>
        <p:txBody>
          <a:bodyPr>
            <a:noAutofit/>
          </a:bodyPr>
          <a:lstStyle/>
          <a:p>
            <a:r>
              <a:rPr lang="en-US" sz="4000" dirty="0">
                <a:solidFill>
                  <a:schemeClr val="tx1"/>
                </a:solidFill>
                <a:latin typeface="Calibri" panose="020F0502020204030204" pitchFamily="34" charset="0"/>
                <a:cs typeface="Calibri" panose="020F0502020204030204" pitchFamily="34" charset="0"/>
              </a:rPr>
              <a:t>What’s New About the Process? </a:t>
            </a:r>
          </a:p>
        </p:txBody>
      </p:sp>
      <p:sp>
        <p:nvSpPr>
          <p:cNvPr id="4" name="Content Placeholder 3"/>
          <p:cNvSpPr>
            <a:spLocks noGrp="1"/>
          </p:cNvSpPr>
          <p:nvPr>
            <p:ph idx="1"/>
          </p:nvPr>
        </p:nvSpPr>
        <p:spPr>
          <a:xfrm>
            <a:off x="304559" y="1073124"/>
            <a:ext cx="4753216" cy="5532175"/>
          </a:xfrm>
        </p:spPr>
        <p:txBody>
          <a:bodyPr>
            <a:normAutofit/>
          </a:bodyPr>
          <a:lstStyle/>
          <a:p>
            <a:pPr marL="274320" indent="-274320">
              <a:lnSpc>
                <a:spcPct val="60000"/>
              </a:lnSpc>
              <a:spcBef>
                <a:spcPts val="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Multi-camp operations scoring (sort of new)</a:t>
            </a:r>
          </a:p>
          <a:p>
            <a:pPr marL="0" indent="0">
              <a:lnSpc>
                <a:spcPct val="60000"/>
              </a:lnSpc>
              <a:spcBef>
                <a:spcPts val="0"/>
              </a:spcBef>
              <a:buNone/>
            </a:pPr>
            <a:endParaRPr lang="en-US" sz="3200" dirty="0">
              <a:latin typeface="Calibri" panose="020F0502020204030204" pitchFamily="34" charset="0"/>
              <a:cs typeface="Calibri" panose="020F0502020204030204" pitchFamily="34" charset="0"/>
            </a:endParaRP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Customized score forms </a:t>
            </a:r>
          </a:p>
          <a:p>
            <a:pPr marL="0" indent="0">
              <a:lnSpc>
                <a:spcPct val="60000"/>
              </a:lnSpc>
              <a:spcBef>
                <a:spcPts val="0"/>
              </a:spcBef>
              <a:buNone/>
            </a:pPr>
            <a:r>
              <a:rPr lang="en-US" sz="3200" dirty="0">
                <a:latin typeface="Calibri" panose="020F0502020204030204" pitchFamily="34" charset="0"/>
                <a:cs typeface="Calibri" panose="020F0502020204030204" pitchFamily="34" charset="0"/>
              </a:rPr>
              <a:t> </a:t>
            </a: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Health Dept. reviews</a:t>
            </a:r>
          </a:p>
          <a:p>
            <a:pPr marL="274320" indent="-274320">
              <a:lnSpc>
                <a:spcPct val="60000"/>
              </a:lnSpc>
              <a:spcBef>
                <a:spcPts val="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Allows some DNAs for camps using non-accredited sites</a:t>
            </a:r>
          </a:p>
          <a:p>
            <a:pPr marL="274320" indent="-274320">
              <a:lnSpc>
                <a:spcPct val="60000"/>
              </a:lnSpc>
              <a:spcBef>
                <a:spcPts val="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CSA is now WDR </a:t>
            </a:r>
          </a:p>
          <a:p>
            <a:pPr marL="274320" indent="-274320">
              <a:lnSpc>
                <a:spcPct val="60000"/>
              </a:lnSpc>
              <a:spcBef>
                <a:spcPts val="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74320" indent="-274320">
              <a:lnSpc>
                <a:spcPct val="60000"/>
              </a:lnSpc>
              <a:spcBef>
                <a:spcPts val="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Basic Standards Course is now Accreditation Process Workshop (APW)</a:t>
            </a:r>
          </a:p>
          <a:p>
            <a:pPr>
              <a:spcBef>
                <a:spcPts val="0"/>
              </a:spcBef>
            </a:pPr>
            <a:endParaRPr lang="en-US" sz="3600" dirty="0">
              <a:solidFill>
                <a:srgbClr val="C00000"/>
              </a:solidFill>
            </a:endParaRPr>
          </a:p>
        </p:txBody>
      </p:sp>
      <p:pic>
        <p:nvPicPr>
          <p:cNvPr id="9" name="Picture Placeholder 8" descr="A tree in a forest&#10;&#10;Description generated with very high confidence">
            <a:extLst>
              <a:ext uri="{FF2B5EF4-FFF2-40B4-BE49-F238E27FC236}">
                <a16:creationId xmlns:a16="http://schemas.microsoft.com/office/drawing/2014/main" id="{9D560744-5515-4344-BD70-250538BF24E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061" r="18061"/>
          <a:stretch>
            <a:fillRect/>
          </a:stretch>
        </p:blipFill>
        <p:spPr>
          <a:xfrm>
            <a:off x="4848595" y="1716087"/>
            <a:ext cx="3246862" cy="3812148"/>
          </a:xfrm>
        </p:spPr>
      </p:pic>
      <p:sp>
        <p:nvSpPr>
          <p:cNvPr id="6" name="Content Placeholder 5">
            <a:extLst>
              <a:ext uri="{FF2B5EF4-FFF2-40B4-BE49-F238E27FC236}">
                <a16:creationId xmlns:a16="http://schemas.microsoft.com/office/drawing/2014/main" id="{9FF9E70A-6E31-4DB8-AAE9-C74CFB6F1766}"/>
              </a:ext>
            </a:extLst>
          </p:cNvPr>
          <p:cNvSpPr>
            <a:spLocks noGrp="1"/>
          </p:cNvSpPr>
          <p:nvPr>
            <p:ph sz="quarter" idx="4294967295"/>
          </p:nvPr>
        </p:nvSpPr>
        <p:spPr>
          <a:xfrm>
            <a:off x="4384713" y="2049137"/>
            <a:ext cx="4187576" cy="3690651"/>
          </a:xfrm>
        </p:spPr>
        <p:txBody>
          <a:bodyPr>
            <a:normAutofit/>
          </a:bodyPr>
          <a:lstStyle/>
          <a:p>
            <a:pPr marL="0" indent="0">
              <a:lnSpc>
                <a:spcPct val="60000"/>
              </a:lnSpc>
              <a:spcBef>
                <a:spcPts val="0"/>
              </a:spcBef>
              <a:buNone/>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6779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99808"/>
            <a:ext cx="7886700" cy="956170"/>
          </a:xfrm>
        </p:spPr>
        <p:txBody>
          <a:bodyPr vert="horz" lIns="91440" tIns="45720" rIns="91440" bIns="45720" rtlCol="0" anchor="ctr">
            <a:normAutofit/>
          </a:bodyPr>
          <a:lstStyle/>
          <a:p>
            <a:r>
              <a:rPr lang="en-US" sz="3600" dirty="0">
                <a:solidFill>
                  <a:schemeClr val="tx1"/>
                </a:solidFill>
                <a:latin typeface="Calibri" panose="020F0502020204030204" pitchFamily="34" charset="0"/>
                <a:cs typeface="Calibri" panose="020F0502020204030204" pitchFamily="34" charset="0"/>
              </a:rPr>
              <a:t>National Standards Commission Update</a:t>
            </a:r>
            <a:endParaRPr lang="en-US" sz="4000" dirty="0">
              <a:solidFill>
                <a:schemeClr val="tx1"/>
              </a:solidFill>
              <a:latin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A17B598C-0378-4D17-A2A5-C8ED7E6B4B30}"/>
              </a:ext>
            </a:extLst>
          </p:cNvPr>
          <p:cNvPicPr>
            <a:picLocks noGrp="1" noChangeAspect="1"/>
          </p:cNvPicPr>
          <p:nvPr>
            <p:ph type="pic" sz="quarter" idx="10"/>
          </p:nvPr>
        </p:nvPicPr>
        <p:blipFill rotWithShape="1">
          <a:blip r:embed="rId3"/>
          <a:srcRect l="34131" r="14283" b="3"/>
          <a:stretch/>
        </p:blipFill>
        <p:spPr>
          <a:xfrm>
            <a:off x="520747" y="1571625"/>
            <a:ext cx="2609752" cy="3781508"/>
          </a:xfrm>
          <a:prstGeom prst="rect">
            <a:avLst/>
          </a:prstGeom>
        </p:spPr>
      </p:pic>
      <p:graphicFrame>
        <p:nvGraphicFramePr>
          <p:cNvPr id="7" name="Content Placeholder 3">
            <a:extLst>
              <a:ext uri="{FF2B5EF4-FFF2-40B4-BE49-F238E27FC236}">
                <a16:creationId xmlns:a16="http://schemas.microsoft.com/office/drawing/2014/main" id="{456E6A7E-D082-41F3-8DA1-348F00C77DB7}"/>
              </a:ext>
            </a:extLst>
          </p:cNvPr>
          <p:cNvGraphicFramePr>
            <a:graphicFrameLocks noGrp="1"/>
          </p:cNvGraphicFramePr>
          <p:nvPr>
            <p:ph idx="1"/>
            <p:extLst>
              <p:ext uri="{D42A27DB-BD31-4B8C-83A1-F6EECF244321}">
                <p14:modId xmlns:p14="http://schemas.microsoft.com/office/powerpoint/2010/main" val="4263335412"/>
              </p:ext>
            </p:extLst>
          </p:nvPr>
        </p:nvGraphicFramePr>
        <p:xfrm>
          <a:off x="3580482" y="1457325"/>
          <a:ext cx="4934868" cy="4337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973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162" y="270268"/>
            <a:ext cx="8321673" cy="698003"/>
          </a:xfrm>
        </p:spPr>
        <p:txBody>
          <a:bodyPr vert="horz" lIns="91440" tIns="45720" rIns="91440" bIns="45720" rtlCol="0" anchor="ctr">
            <a:noAutofit/>
          </a:bodyPr>
          <a:lstStyle/>
          <a:p>
            <a:r>
              <a:rPr lang="en-US" sz="3200" dirty="0">
                <a:solidFill>
                  <a:schemeClr val="tx1"/>
                </a:solidFill>
                <a:latin typeface="Calibri" panose="020F0502020204030204" pitchFamily="34" charset="0"/>
                <a:cs typeface="Calibri" panose="020F0502020204030204" pitchFamily="34" charset="0"/>
              </a:rPr>
              <a:t>National Standards Commission Update, cont. (NSC just met!)</a:t>
            </a:r>
          </a:p>
        </p:txBody>
      </p:sp>
      <p:graphicFrame>
        <p:nvGraphicFramePr>
          <p:cNvPr id="7" name="Content Placeholder 3">
            <a:extLst>
              <a:ext uri="{FF2B5EF4-FFF2-40B4-BE49-F238E27FC236}">
                <a16:creationId xmlns:a16="http://schemas.microsoft.com/office/drawing/2014/main" id="{456E6A7E-D082-41F3-8DA1-348F00C77DB7}"/>
              </a:ext>
            </a:extLst>
          </p:cNvPr>
          <p:cNvGraphicFramePr>
            <a:graphicFrameLocks noGrp="1"/>
          </p:cNvGraphicFramePr>
          <p:nvPr>
            <p:ph idx="1"/>
            <p:extLst>
              <p:ext uri="{D42A27DB-BD31-4B8C-83A1-F6EECF244321}">
                <p14:modId xmlns:p14="http://schemas.microsoft.com/office/powerpoint/2010/main" val="1219829473"/>
              </p:ext>
            </p:extLst>
          </p:nvPr>
        </p:nvGraphicFramePr>
        <p:xfrm>
          <a:off x="3580481" y="1285875"/>
          <a:ext cx="5152355" cy="452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Placeholder 7" descr="A group of people standing in the snow&#10;&#10;Description generated with very high confidence">
            <a:extLst>
              <a:ext uri="{FF2B5EF4-FFF2-40B4-BE49-F238E27FC236}">
                <a16:creationId xmlns:a16="http://schemas.microsoft.com/office/drawing/2014/main" id="{AA2F7707-BF83-46F6-BE98-FCB2B63ECF17}"/>
              </a:ext>
            </a:extLst>
          </p:cNvPr>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18061" r="18061"/>
          <a:stretch>
            <a:fillRect/>
          </a:stretch>
        </p:blipFill>
        <p:spPr>
          <a:xfrm>
            <a:off x="411163" y="1913185"/>
            <a:ext cx="2932113" cy="3425825"/>
          </a:xfrm>
        </p:spPr>
      </p:pic>
    </p:spTree>
    <p:extLst>
      <p:ext uri="{BB962C8B-B14F-4D97-AF65-F5344CB8AC3E}">
        <p14:creationId xmlns:p14="http://schemas.microsoft.com/office/powerpoint/2010/main" val="101742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B0AD-84A2-4087-9299-B816526278C0}"/>
              </a:ext>
            </a:extLst>
          </p:cNvPr>
          <p:cNvSpPr>
            <a:spLocks noGrp="1"/>
          </p:cNvSpPr>
          <p:nvPr>
            <p:ph type="title"/>
          </p:nvPr>
        </p:nvSpPr>
        <p:spPr>
          <a:xfrm>
            <a:off x="304558" y="285750"/>
            <a:ext cx="8439392" cy="977900"/>
          </a:xfrm>
        </p:spPr>
        <p:txBody>
          <a:bodyPr>
            <a:noAutofit/>
          </a:bodyPr>
          <a:lstStyle/>
          <a:p>
            <a:r>
              <a:rPr lang="en-US" dirty="0">
                <a:solidFill>
                  <a:schemeClr val="tx1"/>
                </a:solidFill>
                <a:latin typeface="Calibri" panose="020F0502020204030204" pitchFamily="34" charset="0"/>
                <a:cs typeface="Calibri" panose="020F0502020204030204" pitchFamily="34" charset="0"/>
              </a:rPr>
              <a:t>AAR Update</a:t>
            </a:r>
            <a:r>
              <a:rPr lang="en-US" dirty="0">
                <a:latin typeface="Calibri" panose="020F0502020204030204" pitchFamily="34" charset="0"/>
                <a:cs typeface="Calibri" panose="020F0502020204030204" pitchFamily="34" charset="0"/>
              </a:rPr>
              <a:t> </a:t>
            </a:r>
          </a:p>
        </p:txBody>
      </p:sp>
      <p:sp>
        <p:nvSpPr>
          <p:cNvPr id="4" name="Content Placeholder 3">
            <a:extLst>
              <a:ext uri="{FF2B5EF4-FFF2-40B4-BE49-F238E27FC236}">
                <a16:creationId xmlns:a16="http://schemas.microsoft.com/office/drawing/2014/main" id="{8A64AD43-10D1-4657-A87B-BC9AAF4945E1}"/>
              </a:ext>
            </a:extLst>
          </p:cNvPr>
          <p:cNvSpPr>
            <a:spLocks noGrp="1"/>
          </p:cNvSpPr>
          <p:nvPr>
            <p:ph idx="1"/>
          </p:nvPr>
        </p:nvSpPr>
        <p:spPr>
          <a:xfrm>
            <a:off x="304558" y="1914524"/>
            <a:ext cx="5135544" cy="4257675"/>
          </a:xfrm>
        </p:spPr>
        <p:txBody>
          <a:bodyPr>
            <a:normAutofit/>
          </a:bodyPr>
          <a:lstStyle/>
          <a:p>
            <a:pPr marL="0" indent="0">
              <a:buNone/>
            </a:pPr>
            <a:endParaRPr lang="en-US" dirty="0"/>
          </a:p>
          <a:p>
            <a:pPr marL="0" indent="0">
              <a:buNone/>
            </a:pPr>
            <a:endParaRPr lang="en-US" dirty="0"/>
          </a:p>
          <a:p>
            <a:pPr marL="0" indent="0">
              <a:buNone/>
            </a:pPr>
            <a:r>
              <a:rPr lang="en-US" dirty="0"/>
              <a:t>As of January 31, 2019, 10 a.m. </a:t>
            </a:r>
          </a:p>
          <a:p>
            <a:pPr marL="0" indent="0">
              <a:buNone/>
            </a:pPr>
            <a:endParaRPr lang="en-US" dirty="0"/>
          </a:p>
          <a:p>
            <a:pPr marL="0" indent="0">
              <a:buNone/>
            </a:pPr>
            <a:r>
              <a:rPr lang="en-US" b="1" dirty="0">
                <a:highlight>
                  <a:srgbClr val="FFFF00"/>
                </a:highlight>
              </a:rPr>
              <a:t>1300</a:t>
            </a:r>
            <a:r>
              <a:rPr lang="en-US" b="1" dirty="0"/>
              <a:t> of 1936 AARs have been submitted!</a:t>
            </a:r>
            <a:endParaRPr lang="en-US" dirty="0"/>
          </a:p>
          <a:p>
            <a:endParaRPr lang="en-US" b="1" dirty="0"/>
          </a:p>
        </p:txBody>
      </p:sp>
      <p:pic>
        <p:nvPicPr>
          <p:cNvPr id="5" name="Picture 4">
            <a:extLst>
              <a:ext uri="{FF2B5EF4-FFF2-40B4-BE49-F238E27FC236}">
                <a16:creationId xmlns:a16="http://schemas.microsoft.com/office/drawing/2014/main" id="{ED12B82C-6FBB-4EEC-A6DB-EA5063AAA737}"/>
              </a:ext>
            </a:extLst>
          </p:cNvPr>
          <p:cNvPicPr>
            <a:picLocks noChangeAspect="1"/>
          </p:cNvPicPr>
          <p:nvPr/>
        </p:nvPicPr>
        <p:blipFill>
          <a:blip r:embed="rId2"/>
          <a:stretch>
            <a:fillRect/>
          </a:stretch>
        </p:blipFill>
        <p:spPr>
          <a:xfrm>
            <a:off x="4837595" y="1466029"/>
            <a:ext cx="3906355" cy="3383017"/>
          </a:xfrm>
          <a:prstGeom prst="rect">
            <a:avLst/>
          </a:prstGeom>
        </p:spPr>
      </p:pic>
    </p:spTree>
    <p:extLst>
      <p:ext uri="{BB962C8B-B14F-4D97-AF65-F5344CB8AC3E}">
        <p14:creationId xmlns:p14="http://schemas.microsoft.com/office/powerpoint/2010/main" val="401748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8" y="365126"/>
            <a:ext cx="8267731" cy="595573"/>
          </a:xfrm>
        </p:spPr>
        <p:txBody>
          <a:bodyPr>
            <a:noAutofit/>
          </a:bodyPr>
          <a:lstStyle/>
          <a:p>
            <a:r>
              <a:rPr lang="en-US" sz="4800" dirty="0">
                <a:solidFill>
                  <a:schemeClr val="tx1"/>
                </a:solidFill>
                <a:latin typeface="Calibri" panose="020F0502020204030204" pitchFamily="34" charset="0"/>
                <a:cs typeface="Calibri" panose="020F0502020204030204" pitchFamily="34" charset="0"/>
              </a:rPr>
              <a:t>Join Us in Nashville</a:t>
            </a:r>
          </a:p>
        </p:txBody>
      </p:sp>
      <p:sp>
        <p:nvSpPr>
          <p:cNvPr id="4" name="Content Placeholder 3"/>
          <p:cNvSpPr>
            <a:spLocks noGrp="1"/>
          </p:cNvSpPr>
          <p:nvPr>
            <p:ph idx="1"/>
          </p:nvPr>
        </p:nvSpPr>
        <p:spPr>
          <a:xfrm>
            <a:off x="304558" y="960699"/>
            <a:ext cx="5617058" cy="5532175"/>
          </a:xfrm>
        </p:spPr>
        <p:txBody>
          <a:bodyPr>
            <a:normAutofit/>
          </a:bodyPr>
          <a:lstStyle/>
          <a:p>
            <a:pPr marL="0" indent="0">
              <a:lnSpc>
                <a:spcPct val="110000"/>
              </a:lnSpc>
              <a:spcBef>
                <a:spcPts val="0"/>
              </a:spcBef>
              <a:buNone/>
            </a:pPr>
            <a:endParaRPr lang="en-US" sz="3600" dirty="0"/>
          </a:p>
          <a:p>
            <a:pPr marL="274320" indent="-274320">
              <a:lnSpc>
                <a:spcPct val="11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Standards Chair Roundtable</a:t>
            </a:r>
          </a:p>
          <a:p>
            <a:pPr marL="731520" lvl="1" indent="-274320">
              <a:lnSpc>
                <a:spcPct val="110000"/>
              </a:lnSpc>
              <a:spcBef>
                <a:spcPts val="0"/>
              </a:spcBef>
            </a:pPr>
            <a:r>
              <a:rPr lang="en-US" sz="2800" dirty="0">
                <a:latin typeface="Calibri" panose="020F0502020204030204" pitchFamily="34" charset="0"/>
                <a:cs typeface="Calibri" panose="020F0502020204030204" pitchFamily="34" charset="0"/>
              </a:rPr>
              <a:t> Wednesday (20</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7 – 8:15 a.m. </a:t>
            </a:r>
          </a:p>
          <a:p>
            <a:pPr marL="731520" lvl="1" indent="-274320">
              <a:lnSpc>
                <a:spcPct val="110000"/>
              </a:lnSpc>
              <a:spcBef>
                <a:spcPts val="0"/>
              </a:spcBef>
            </a:pPr>
            <a:endParaRPr lang="en-US" sz="2800" dirty="0">
              <a:latin typeface="Calibri" panose="020F0502020204030204" pitchFamily="34" charset="0"/>
              <a:cs typeface="Calibri" panose="020F0502020204030204" pitchFamily="34" charset="0"/>
            </a:endParaRPr>
          </a:p>
          <a:p>
            <a:pPr marL="274320" indent="-274320">
              <a:lnSpc>
                <a:spcPct val="110000"/>
              </a:lnSpc>
              <a:spcBef>
                <a:spcPts val="0"/>
              </a:spcBef>
            </a:pPr>
            <a:r>
              <a:rPr lang="en-US" dirty="0">
                <a:latin typeface="Calibri" panose="020F0502020204030204" pitchFamily="34" charset="0"/>
                <a:cs typeface="Calibri" panose="020F0502020204030204" pitchFamily="34" charset="0"/>
              </a:rPr>
              <a:t>Visitor Thank You Reception </a:t>
            </a:r>
          </a:p>
          <a:p>
            <a:pPr lvl="1">
              <a:lnSpc>
                <a:spcPct val="110000"/>
              </a:lnSpc>
              <a:spcBef>
                <a:spcPts val="0"/>
              </a:spcBef>
            </a:pPr>
            <a:r>
              <a:rPr lang="en-US" sz="2800" dirty="0">
                <a:latin typeface="Calibri" panose="020F0502020204030204" pitchFamily="34" charset="0"/>
                <a:cs typeface="Calibri" panose="020F0502020204030204" pitchFamily="34" charset="0"/>
              </a:rPr>
              <a:t>Wednesday (20</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8:30 p.m. </a:t>
            </a:r>
          </a:p>
          <a:p>
            <a:pPr lvl="1">
              <a:lnSpc>
                <a:spcPct val="110000"/>
              </a:lnSpc>
              <a:spcBef>
                <a:spcPts val="0"/>
              </a:spcBef>
            </a:pPr>
            <a:endParaRPr lang="en-US" sz="2800" dirty="0">
              <a:latin typeface="Calibri" panose="020F0502020204030204" pitchFamily="34" charset="0"/>
              <a:cs typeface="Calibri" panose="020F0502020204030204" pitchFamily="34" charset="0"/>
            </a:endParaRPr>
          </a:p>
          <a:p>
            <a:pPr>
              <a:lnSpc>
                <a:spcPct val="110000"/>
              </a:lnSpc>
              <a:spcBef>
                <a:spcPts val="0"/>
              </a:spcBef>
            </a:pPr>
            <a:r>
              <a:rPr lang="en-US" dirty="0">
                <a:latin typeface="Calibri" panose="020F0502020204030204" pitchFamily="34" charset="0"/>
                <a:cs typeface="Calibri" panose="020F0502020204030204" pitchFamily="34" charset="0"/>
              </a:rPr>
              <a:t>Instructor Gathering </a:t>
            </a:r>
          </a:p>
          <a:p>
            <a:pPr lvl="1">
              <a:lnSpc>
                <a:spcPct val="110000"/>
              </a:lnSpc>
              <a:spcBef>
                <a:spcPts val="0"/>
              </a:spcBef>
            </a:pPr>
            <a:r>
              <a:rPr lang="en-US" sz="2800" dirty="0">
                <a:latin typeface="Calibri" panose="020F0502020204030204" pitchFamily="34" charset="0"/>
                <a:cs typeface="Calibri" panose="020F0502020204030204" pitchFamily="34" charset="0"/>
              </a:rPr>
              <a:t>Thursday (21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7 a.m. </a:t>
            </a:r>
          </a:p>
          <a:p>
            <a:pPr marL="0" indent="0">
              <a:lnSpc>
                <a:spcPct val="110000"/>
              </a:lnSpc>
              <a:spcBef>
                <a:spcPts val="0"/>
              </a:spcBef>
              <a:buNone/>
            </a:pPr>
            <a:endParaRPr lang="en-US" dirty="0">
              <a:latin typeface="Calibri" panose="020F0502020204030204" pitchFamily="34" charset="0"/>
              <a:cs typeface="Calibri" panose="020F0502020204030204" pitchFamily="34" charset="0"/>
            </a:endParaRPr>
          </a:p>
          <a:p>
            <a:pPr marL="0" indent="0">
              <a:spcBef>
                <a:spcPts val="0"/>
              </a:spcBef>
              <a:buNone/>
            </a:pPr>
            <a:endParaRPr lang="en-US" sz="3600" dirty="0">
              <a:solidFill>
                <a:srgbClr val="C00000"/>
              </a:solidFill>
            </a:endParaRPr>
          </a:p>
          <a:p>
            <a:pPr marL="0" indent="0">
              <a:spcBef>
                <a:spcPts val="0"/>
              </a:spcBef>
              <a:buNone/>
            </a:pPr>
            <a:endParaRPr lang="en-US" dirty="0">
              <a:solidFill>
                <a:srgbClr val="C00000"/>
              </a:solidFill>
            </a:endParaRPr>
          </a:p>
          <a:p>
            <a:pPr marL="0" indent="0">
              <a:spcBef>
                <a:spcPts val="0"/>
              </a:spcBef>
              <a:buNone/>
            </a:pPr>
            <a:endParaRPr lang="en-US" dirty="0">
              <a:solidFill>
                <a:srgbClr val="C00000"/>
              </a:solidFill>
            </a:endParaRPr>
          </a:p>
        </p:txBody>
      </p:sp>
      <p:pic>
        <p:nvPicPr>
          <p:cNvPr id="8" name="Picture Placeholder 7">
            <a:extLst>
              <a:ext uri="{FF2B5EF4-FFF2-40B4-BE49-F238E27FC236}">
                <a16:creationId xmlns:a16="http://schemas.microsoft.com/office/drawing/2014/main" id="{F61B32CB-6EC3-44B8-9EE4-AC6C3D3192DD}"/>
              </a:ext>
            </a:extLst>
          </p:cNvPr>
          <p:cNvPicPr>
            <a:picLocks noGrp="1" noChangeAspect="1"/>
          </p:cNvPicPr>
          <p:nvPr>
            <p:ph type="pic" sz="quarter" idx="10"/>
          </p:nvPr>
        </p:nvPicPr>
        <p:blipFill>
          <a:blip r:embed="rId3"/>
          <a:srcRect l="22663" r="22663"/>
          <a:stretch>
            <a:fillRect/>
          </a:stretch>
        </p:blipFill>
        <p:spPr>
          <a:xfrm rot="402809">
            <a:off x="5792295" y="1716088"/>
            <a:ext cx="3046906" cy="3577379"/>
          </a:xfrm>
          <a:prstGeom prst="rect">
            <a:avLst/>
          </a:prstGeom>
        </p:spPr>
      </p:pic>
      <p:sp>
        <p:nvSpPr>
          <p:cNvPr id="6" name="Content Placeholder 5">
            <a:extLst>
              <a:ext uri="{FF2B5EF4-FFF2-40B4-BE49-F238E27FC236}">
                <a16:creationId xmlns:a16="http://schemas.microsoft.com/office/drawing/2014/main" id="{9FF9E70A-6E31-4DB8-AAE9-C74CFB6F1766}"/>
              </a:ext>
            </a:extLst>
          </p:cNvPr>
          <p:cNvSpPr>
            <a:spLocks noGrp="1"/>
          </p:cNvSpPr>
          <p:nvPr>
            <p:ph sz="quarter" idx="4294967295"/>
          </p:nvPr>
        </p:nvSpPr>
        <p:spPr>
          <a:xfrm>
            <a:off x="4700443" y="2162409"/>
            <a:ext cx="3871845" cy="3577379"/>
          </a:xfrm>
        </p:spPr>
        <p:txBody>
          <a:bodyPr>
            <a:normAutofit/>
          </a:bodyPr>
          <a:lstStyle/>
          <a:p>
            <a:pPr marL="0" indent="0">
              <a:lnSpc>
                <a:spcPct val="60000"/>
              </a:lnSpc>
              <a:spcBef>
                <a:spcPts val="0"/>
              </a:spcBef>
              <a:buNone/>
            </a:pPr>
            <a:endParaRPr lang="en-US" dirty="0">
              <a:latin typeface="Calibri" panose="020F0502020204030204" pitchFamily="34" charset="0"/>
              <a:cs typeface="Calibri" panose="020F0502020204030204" pitchFamily="34" charset="0"/>
            </a:endParaRPr>
          </a:p>
          <a:p>
            <a:pPr marL="0" indent="0">
              <a:buNone/>
            </a:pPr>
            <a:endParaRPr lang="en-US" sz="800" dirty="0">
              <a:solidFill>
                <a:srgbClr val="C00000"/>
              </a:solidFill>
            </a:endParaRPr>
          </a:p>
        </p:txBody>
      </p:sp>
    </p:spTree>
    <p:extLst>
      <p:ext uri="{BB962C8B-B14F-4D97-AF65-F5344CB8AC3E}">
        <p14:creationId xmlns:p14="http://schemas.microsoft.com/office/powerpoint/2010/main" val="86579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6" y="389468"/>
            <a:ext cx="7417043" cy="643465"/>
          </a:xfrm>
        </p:spPr>
        <p:txBody>
          <a:bodyPr/>
          <a:lstStyle/>
          <a:p>
            <a:r>
              <a:rPr lang="en-US" dirty="0">
                <a:solidFill>
                  <a:schemeClr val="tx1"/>
                </a:solidFill>
                <a:latin typeface="Calibri" panose="020F0502020204030204" pitchFamily="34" charset="0"/>
                <a:cs typeface="Calibri" panose="020F0502020204030204" pitchFamily="34" charset="0"/>
              </a:rPr>
              <a:t>Reminders</a:t>
            </a:r>
          </a:p>
        </p:txBody>
      </p:sp>
      <p:sp>
        <p:nvSpPr>
          <p:cNvPr id="7" name="Content Placeholder 6">
            <a:extLst>
              <a:ext uri="{FF2B5EF4-FFF2-40B4-BE49-F238E27FC236}">
                <a16:creationId xmlns:a16="http://schemas.microsoft.com/office/drawing/2014/main" id="{9B26C2D0-573B-4CF1-94F6-E0930737B9F7}"/>
              </a:ext>
            </a:extLst>
          </p:cNvPr>
          <p:cNvSpPr>
            <a:spLocks noGrp="1"/>
          </p:cNvSpPr>
          <p:nvPr>
            <p:ph idx="1"/>
          </p:nvPr>
        </p:nvSpPr>
        <p:spPr>
          <a:xfrm>
            <a:off x="0" y="1254120"/>
            <a:ext cx="5135544" cy="5551413"/>
          </a:xfrm>
        </p:spPr>
        <p:txBody>
          <a:bodyPr>
            <a:normAutofit/>
          </a:bodyPr>
          <a:lstStyle/>
          <a:p>
            <a:r>
              <a:rPr lang="en-US" dirty="0"/>
              <a:t>Updated SAM on the ACA website, standards chair page </a:t>
            </a:r>
          </a:p>
          <a:p>
            <a:r>
              <a:rPr lang="en-US" dirty="0"/>
              <a:t>Make sure to post to/read the ACA Connect Standards Chair Community</a:t>
            </a:r>
          </a:p>
          <a:p>
            <a:r>
              <a:rPr lang="en-US" dirty="0"/>
              <a:t>Standards staff have the links for online courses</a:t>
            </a:r>
          </a:p>
          <a:p>
            <a:r>
              <a:rPr lang="en-US" dirty="0"/>
              <a:t>Guided follow-up discussion is a required part of any online course. </a:t>
            </a:r>
          </a:p>
        </p:txBody>
      </p:sp>
      <p:pic>
        <p:nvPicPr>
          <p:cNvPr id="8" name="Picture 7">
            <a:extLst>
              <a:ext uri="{FF2B5EF4-FFF2-40B4-BE49-F238E27FC236}">
                <a16:creationId xmlns:a16="http://schemas.microsoft.com/office/drawing/2014/main" id="{A5926576-4CFC-45DD-B1E5-4018A4A51C55}"/>
              </a:ext>
            </a:extLst>
          </p:cNvPr>
          <p:cNvPicPr>
            <a:picLocks noChangeAspect="1"/>
          </p:cNvPicPr>
          <p:nvPr/>
        </p:nvPicPr>
        <p:blipFill>
          <a:blip r:embed="rId3"/>
          <a:stretch>
            <a:fillRect/>
          </a:stretch>
        </p:blipFill>
        <p:spPr>
          <a:xfrm>
            <a:off x="5135544" y="1900238"/>
            <a:ext cx="3973323" cy="3340096"/>
          </a:xfrm>
          <a:prstGeom prst="rect">
            <a:avLst/>
          </a:prstGeom>
        </p:spPr>
      </p:pic>
    </p:spTree>
    <p:extLst>
      <p:ext uri="{BB962C8B-B14F-4D97-AF65-F5344CB8AC3E}">
        <p14:creationId xmlns:p14="http://schemas.microsoft.com/office/powerpoint/2010/main" val="295003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268" y="3409627"/>
            <a:ext cx="5305244" cy="1394848"/>
          </a:xfrm>
        </p:spPr>
        <p:txBody>
          <a:bodyPr>
            <a:normAutofit fontScale="90000"/>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Questions?</a:t>
            </a:r>
          </a:p>
        </p:txBody>
      </p:sp>
      <p:sp>
        <p:nvSpPr>
          <p:cNvPr id="4" name="Subtitle 3"/>
          <p:cNvSpPr>
            <a:spLocks noGrp="1"/>
          </p:cNvSpPr>
          <p:nvPr>
            <p:ph type="subTitle" idx="1"/>
          </p:nvPr>
        </p:nvSpPr>
        <p:spPr>
          <a:xfrm>
            <a:off x="440268" y="5315919"/>
            <a:ext cx="7617416" cy="688674"/>
          </a:xfrm>
        </p:spPr>
        <p:txBody>
          <a:bodyPr>
            <a:noAutofit/>
          </a:bodyPr>
          <a:lstStyle/>
          <a:p>
            <a:pPr>
              <a:lnSpc>
                <a:spcPct val="120000"/>
              </a:lnSpc>
            </a:pPr>
            <a:endParaRPr lang="en-US" sz="2000" b="1" dirty="0">
              <a:solidFill>
                <a:schemeClr val="tx1"/>
              </a:solidFill>
            </a:endParaRPr>
          </a:p>
        </p:txBody>
      </p:sp>
    </p:spTree>
    <p:extLst>
      <p:ext uri="{BB962C8B-B14F-4D97-AF65-F5344CB8AC3E}">
        <p14:creationId xmlns:p14="http://schemas.microsoft.com/office/powerpoint/2010/main" val="74582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06F1-3D7F-4ABE-9DDE-ABFA0E2C8FD4}"/>
              </a:ext>
            </a:extLst>
          </p:cNvPr>
          <p:cNvSpPr>
            <a:spLocks noGrp="1"/>
          </p:cNvSpPr>
          <p:nvPr>
            <p:ph type="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1B5178D1-28E6-4D1F-A8B4-F3E9D491984A}"/>
              </a:ext>
            </a:extLst>
          </p:cNvPr>
          <p:cNvSpPr>
            <a:spLocks noGrp="1"/>
          </p:cNvSpPr>
          <p:nvPr>
            <p:ph type="body" idx="1"/>
          </p:nvPr>
        </p:nvSpPr>
        <p:spPr/>
        <p:txBody>
          <a:bodyPr>
            <a:normAutofit fontScale="92500" lnSpcReduction="20000"/>
          </a:bodyPr>
          <a:lstStyle/>
          <a:p>
            <a:endParaRPr lang="en-US" dirty="0"/>
          </a:p>
        </p:txBody>
      </p:sp>
      <p:sp>
        <p:nvSpPr>
          <p:cNvPr id="5" name="Text Placeholder 4">
            <a:extLst>
              <a:ext uri="{FF2B5EF4-FFF2-40B4-BE49-F238E27FC236}">
                <a16:creationId xmlns:a16="http://schemas.microsoft.com/office/drawing/2014/main" id="{5DE05F1F-5061-4BD0-BA90-16BD1FFF48E0}"/>
              </a:ext>
            </a:extLst>
          </p:cNvPr>
          <p:cNvSpPr>
            <a:spLocks noGrp="1"/>
          </p:cNvSpPr>
          <p:nvPr>
            <p:ph type="body" sz="quarter" idx="3"/>
          </p:nvPr>
        </p:nvSpPr>
        <p:spPr/>
        <p:txBody>
          <a:bodyPr>
            <a:normAutofit fontScale="92500" lnSpcReduction="20000"/>
          </a:bodyPr>
          <a:lstStyle/>
          <a:p>
            <a:endParaRPr lang="en-US" dirty="0"/>
          </a:p>
        </p:txBody>
      </p:sp>
      <p:sp>
        <p:nvSpPr>
          <p:cNvPr id="6" name="Content Placeholder 5">
            <a:extLst>
              <a:ext uri="{FF2B5EF4-FFF2-40B4-BE49-F238E27FC236}">
                <a16:creationId xmlns:a16="http://schemas.microsoft.com/office/drawing/2014/main" id="{0ABC71AF-36B9-4054-861F-2DB678B96465}"/>
              </a:ext>
            </a:extLst>
          </p:cNvPr>
          <p:cNvSpPr>
            <a:spLocks noGrp="1"/>
          </p:cNvSpPr>
          <p:nvPr>
            <p:ph sz="quarter" idx="4"/>
          </p:nvPr>
        </p:nvSpPr>
        <p:spPr>
          <a:xfrm>
            <a:off x="4629150" y="1371600"/>
            <a:ext cx="3887788" cy="4543425"/>
          </a:xfrm>
        </p:spPr>
        <p:txBody>
          <a:bodyPr>
            <a:normAutofit lnSpcReduction="10000"/>
          </a:bodyPr>
          <a:lstStyle/>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What’s New…</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NSC Update </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AAR Update </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National Conference </a:t>
            </a:r>
          </a:p>
          <a:p>
            <a:pPr marL="571500" indent="-571500">
              <a:buFont typeface="Arial" panose="020B0604020202020204" pitchFamily="34" charset="0"/>
              <a:buChar char="•"/>
            </a:pPr>
            <a:r>
              <a:rPr lang="en-US" sz="4000" b="1">
                <a:latin typeface="Calibri" panose="020F0502020204030204" pitchFamily="34" charset="0"/>
                <a:cs typeface="Calibri" panose="020F0502020204030204" pitchFamily="34" charset="0"/>
              </a:rPr>
              <a:t>Remember…</a:t>
            </a:r>
            <a:endParaRPr lang="en-US" sz="4000" b="1"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Questions? </a:t>
            </a:r>
          </a:p>
        </p:txBody>
      </p:sp>
      <p:pic>
        <p:nvPicPr>
          <p:cNvPr id="10" name="Content Placeholder 9" descr="A tree covered in snow&#10;&#10;Description generated with very high confidence">
            <a:extLst>
              <a:ext uri="{FF2B5EF4-FFF2-40B4-BE49-F238E27FC236}">
                <a16:creationId xmlns:a16="http://schemas.microsoft.com/office/drawing/2014/main" id="{3C393B68-80BD-4F62-893D-119A6125894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7396" y="1703793"/>
            <a:ext cx="4637322" cy="3477991"/>
          </a:xfrm>
        </p:spPr>
      </p:pic>
    </p:spTree>
    <p:extLst>
      <p:ext uri="{BB962C8B-B14F-4D97-AF65-F5344CB8AC3E}">
        <p14:creationId xmlns:p14="http://schemas.microsoft.com/office/powerpoint/2010/main" val="293672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EB49-7C06-464E-BE90-5D3E4502EF69}"/>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05D0B7E3-7E37-4ED3-8AA7-978036CF097C}"/>
              </a:ext>
            </a:extLst>
          </p:cNvPr>
          <p:cNvSpPr>
            <a:spLocks noGrp="1"/>
          </p:cNvSpPr>
          <p:nvPr>
            <p:ph type="body" idx="1"/>
          </p:nvPr>
        </p:nvSpPr>
        <p:spPr/>
        <p:txBody>
          <a:bodyPr>
            <a:normAutofit fontScale="92500" lnSpcReduction="20000"/>
          </a:bodyPr>
          <a:lstStyle/>
          <a:p>
            <a:endParaRPr lang="en-US" dirty="0"/>
          </a:p>
        </p:txBody>
      </p:sp>
      <p:sp>
        <p:nvSpPr>
          <p:cNvPr id="5" name="Text Placeholder 4">
            <a:extLst>
              <a:ext uri="{FF2B5EF4-FFF2-40B4-BE49-F238E27FC236}">
                <a16:creationId xmlns:a16="http://schemas.microsoft.com/office/drawing/2014/main" id="{FDCBB0DA-4973-4894-A67D-35E155A72D0D}"/>
              </a:ext>
            </a:extLst>
          </p:cNvPr>
          <p:cNvSpPr>
            <a:spLocks noGrp="1"/>
          </p:cNvSpPr>
          <p:nvPr>
            <p:ph type="body" sz="quarter" idx="3"/>
          </p:nvPr>
        </p:nvSpPr>
        <p:spPr/>
        <p:txBody>
          <a:bodyPr>
            <a:normAutofit fontScale="92500" lnSpcReduction="20000"/>
          </a:bodyPr>
          <a:lstStyle/>
          <a:p>
            <a:endParaRPr lang="en-US" dirty="0"/>
          </a:p>
        </p:txBody>
      </p:sp>
      <p:sp>
        <p:nvSpPr>
          <p:cNvPr id="6" name="Content Placeholder 5">
            <a:extLst>
              <a:ext uri="{FF2B5EF4-FFF2-40B4-BE49-F238E27FC236}">
                <a16:creationId xmlns:a16="http://schemas.microsoft.com/office/drawing/2014/main" id="{1A04C4C2-5CAB-49D4-ADB6-628E770DD366}"/>
              </a:ext>
            </a:extLst>
          </p:cNvPr>
          <p:cNvSpPr>
            <a:spLocks noGrp="1"/>
          </p:cNvSpPr>
          <p:nvPr>
            <p:ph sz="quarter" idx="4"/>
          </p:nvPr>
        </p:nvSpPr>
        <p:spPr>
          <a:xfrm>
            <a:off x="6243638" y="1717995"/>
            <a:ext cx="2273299" cy="3684588"/>
          </a:xfrm>
        </p:spPr>
        <p:txBody>
          <a:bodyPr/>
          <a:lstStyle/>
          <a:p>
            <a:endParaRPr lang="en-US" sz="4000" b="1"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We know our goal!</a:t>
            </a:r>
          </a:p>
        </p:txBody>
      </p:sp>
      <p:pic>
        <p:nvPicPr>
          <p:cNvPr id="10" name="Content Placeholder 9" descr="A snow covered mountain&#10;&#10;Description generated with very high confidence">
            <a:extLst>
              <a:ext uri="{FF2B5EF4-FFF2-40B4-BE49-F238E27FC236}">
                <a16:creationId xmlns:a16="http://schemas.microsoft.com/office/drawing/2014/main" id="{07BEC210-35C6-4398-9528-7A9165129ED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238" y="2109192"/>
            <a:ext cx="5339046" cy="4004283"/>
          </a:xfrm>
        </p:spPr>
      </p:pic>
    </p:spTree>
    <p:extLst>
      <p:ext uri="{BB962C8B-B14F-4D97-AF65-F5344CB8AC3E}">
        <p14:creationId xmlns:p14="http://schemas.microsoft.com/office/powerpoint/2010/main" val="425170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2C0-469D-42A1-83DA-07DF4ADCA1E9}"/>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BFD98FCB-B0C8-4735-88C5-7B523233DB7E}"/>
              </a:ext>
            </a:extLst>
          </p:cNvPr>
          <p:cNvSpPr>
            <a:spLocks noGrp="1"/>
          </p:cNvSpPr>
          <p:nvPr>
            <p:ph type="body"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D7555C12-60C6-4377-ACC0-E8E4EA9F6854}"/>
              </a:ext>
            </a:extLst>
          </p:cNvPr>
          <p:cNvSpPr>
            <a:spLocks noGrp="1"/>
          </p:cNvSpPr>
          <p:nvPr>
            <p:ph sz="half" idx="2"/>
          </p:nvPr>
        </p:nvSpPr>
        <p:spPr>
          <a:xfrm>
            <a:off x="630239" y="1717995"/>
            <a:ext cx="3058182" cy="3684588"/>
          </a:xfrm>
        </p:spPr>
        <p:txBody>
          <a:bodyPr/>
          <a:lstStyle/>
          <a:p>
            <a:endParaRPr lang="en-US" b="1"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Sometimes you can sort of see the path.</a:t>
            </a:r>
          </a:p>
        </p:txBody>
      </p:sp>
      <p:sp>
        <p:nvSpPr>
          <p:cNvPr id="5" name="Text Placeholder 4">
            <a:extLst>
              <a:ext uri="{FF2B5EF4-FFF2-40B4-BE49-F238E27FC236}">
                <a16:creationId xmlns:a16="http://schemas.microsoft.com/office/drawing/2014/main" id="{81DD0A04-D759-4CB1-95FA-1B8FA198BBB6}"/>
              </a:ext>
            </a:extLst>
          </p:cNvPr>
          <p:cNvSpPr>
            <a:spLocks noGrp="1"/>
          </p:cNvSpPr>
          <p:nvPr>
            <p:ph type="body" sz="quarter" idx="3"/>
          </p:nvPr>
        </p:nvSpPr>
        <p:spPr/>
        <p:txBody>
          <a:bodyPr>
            <a:normAutofit fontScale="92500" lnSpcReduction="20000"/>
          </a:bodyPr>
          <a:lstStyle/>
          <a:p>
            <a:endParaRPr lang="en-US" dirty="0"/>
          </a:p>
        </p:txBody>
      </p:sp>
      <p:pic>
        <p:nvPicPr>
          <p:cNvPr id="10" name="Content Placeholder 9" descr="A snow covered slope&#10;&#10;Description generated with high confidence">
            <a:extLst>
              <a:ext uri="{FF2B5EF4-FFF2-40B4-BE49-F238E27FC236}">
                <a16:creationId xmlns:a16="http://schemas.microsoft.com/office/drawing/2014/main" id="{5B920A75-A02C-4ED9-B382-2739CB393DC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3945768" y="1681594"/>
            <a:ext cx="5009853" cy="3757390"/>
          </a:xfrm>
        </p:spPr>
      </p:pic>
    </p:spTree>
    <p:extLst>
      <p:ext uri="{BB962C8B-B14F-4D97-AF65-F5344CB8AC3E}">
        <p14:creationId xmlns:p14="http://schemas.microsoft.com/office/powerpoint/2010/main" val="39644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EE8-B076-47BE-9A2C-25B731A07F6E}"/>
              </a:ext>
            </a:extLst>
          </p:cNvPr>
          <p:cNvSpPr>
            <a:spLocks noGrp="1"/>
          </p:cNvSpPr>
          <p:nvPr>
            <p:ph type="title"/>
          </p:nvPr>
        </p:nvSpPr>
        <p:spPr/>
        <p:txBody>
          <a:bodyPr>
            <a:normAutofit fontScale="90000"/>
          </a:bodyPr>
          <a:lstStyle/>
          <a:p>
            <a:endParaRPr lang="en-US" dirty="0"/>
          </a:p>
        </p:txBody>
      </p:sp>
      <p:sp>
        <p:nvSpPr>
          <p:cNvPr id="6" name="Content Placeholder 5">
            <a:extLst>
              <a:ext uri="{FF2B5EF4-FFF2-40B4-BE49-F238E27FC236}">
                <a16:creationId xmlns:a16="http://schemas.microsoft.com/office/drawing/2014/main" id="{0CB244F6-8DB2-456C-977B-D4DE874FE717}"/>
              </a:ext>
            </a:extLst>
          </p:cNvPr>
          <p:cNvSpPr>
            <a:spLocks noGrp="1"/>
          </p:cNvSpPr>
          <p:nvPr>
            <p:ph sz="quarter" idx="4"/>
          </p:nvPr>
        </p:nvSpPr>
        <p:spPr>
          <a:xfrm>
            <a:off x="5357814" y="1717995"/>
            <a:ext cx="3159124" cy="3684588"/>
          </a:xfrm>
        </p:spPr>
        <p:txBody>
          <a:bodyPr/>
          <a:lstStyle/>
          <a:p>
            <a:endParaRPr lang="en-US" b="1"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Sometimes you get off track! </a:t>
            </a:r>
          </a:p>
        </p:txBody>
      </p:sp>
      <p:pic>
        <p:nvPicPr>
          <p:cNvPr id="10" name="Content Placeholder 9" descr="A picture containing snow, outdoor&#10;&#10;Description generated with high confidence">
            <a:extLst>
              <a:ext uri="{FF2B5EF4-FFF2-40B4-BE49-F238E27FC236}">
                <a16:creationId xmlns:a16="http://schemas.microsoft.com/office/drawing/2014/main" id="{07866F35-6DEC-49B5-97B0-C43702AD199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50606" y="1659952"/>
            <a:ext cx="5067565" cy="3800673"/>
          </a:xfrm>
        </p:spPr>
      </p:pic>
    </p:spTree>
    <p:extLst>
      <p:ext uri="{BB962C8B-B14F-4D97-AF65-F5344CB8AC3E}">
        <p14:creationId xmlns:p14="http://schemas.microsoft.com/office/powerpoint/2010/main" val="326845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2C0-469D-42A1-83DA-07DF4ADCA1E9}"/>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BFD98FCB-B0C8-4735-88C5-7B523233DB7E}"/>
              </a:ext>
            </a:extLst>
          </p:cNvPr>
          <p:cNvSpPr>
            <a:spLocks noGrp="1"/>
          </p:cNvSpPr>
          <p:nvPr>
            <p:ph type="body"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D7555C12-60C6-4377-ACC0-E8E4EA9F6854}"/>
              </a:ext>
            </a:extLst>
          </p:cNvPr>
          <p:cNvSpPr>
            <a:spLocks noGrp="1"/>
          </p:cNvSpPr>
          <p:nvPr>
            <p:ph sz="half" idx="2"/>
          </p:nvPr>
        </p:nvSpPr>
        <p:spPr>
          <a:xfrm>
            <a:off x="630239" y="1717995"/>
            <a:ext cx="3058182" cy="3684588"/>
          </a:xfrm>
        </p:spPr>
        <p:txBody>
          <a:bodyPr/>
          <a:lstStyle/>
          <a:p>
            <a:endParaRPr lang="en-US" b="1" dirty="0">
              <a:latin typeface="Calibri" panose="020F0502020204030204" pitchFamily="34" charset="0"/>
              <a:cs typeface="Calibri" panose="020F0502020204030204" pitchFamily="34" charset="0"/>
            </a:endParaRPr>
          </a:p>
          <a:p>
            <a:r>
              <a:rPr lang="en-US" sz="4800" b="1" dirty="0">
                <a:latin typeface="Calibri" panose="020F0502020204030204" pitchFamily="34" charset="0"/>
                <a:cs typeface="Calibri" panose="020F0502020204030204" pitchFamily="34" charset="0"/>
              </a:rPr>
              <a:t>Finally, the path  becomes clear. </a:t>
            </a:r>
          </a:p>
        </p:txBody>
      </p:sp>
      <p:sp>
        <p:nvSpPr>
          <p:cNvPr id="5" name="Text Placeholder 4">
            <a:extLst>
              <a:ext uri="{FF2B5EF4-FFF2-40B4-BE49-F238E27FC236}">
                <a16:creationId xmlns:a16="http://schemas.microsoft.com/office/drawing/2014/main" id="{81DD0A04-D759-4CB1-95FA-1B8FA198BBB6}"/>
              </a:ext>
            </a:extLst>
          </p:cNvPr>
          <p:cNvSpPr>
            <a:spLocks noGrp="1"/>
          </p:cNvSpPr>
          <p:nvPr>
            <p:ph type="body" sz="quarter" idx="3"/>
          </p:nvPr>
        </p:nvSpPr>
        <p:spPr/>
        <p:txBody>
          <a:bodyPr>
            <a:normAutofit fontScale="92500" lnSpcReduction="20000"/>
          </a:bodyPr>
          <a:lstStyle/>
          <a:p>
            <a:endParaRPr lang="en-US" dirty="0"/>
          </a:p>
        </p:txBody>
      </p:sp>
      <p:pic>
        <p:nvPicPr>
          <p:cNvPr id="9" name="Content Placeholder 8" descr="A picture containing snow, outdoor, tree, nature&#10;&#10;Description generated with very high confidence">
            <a:extLst>
              <a:ext uri="{FF2B5EF4-FFF2-40B4-BE49-F238E27FC236}">
                <a16:creationId xmlns:a16="http://schemas.microsoft.com/office/drawing/2014/main" id="{27C7E333-6698-459C-969D-89B82180E62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3585896" y="1625921"/>
            <a:ext cx="5158316" cy="3868737"/>
          </a:xfrm>
        </p:spPr>
      </p:pic>
    </p:spTree>
    <p:extLst>
      <p:ext uri="{BB962C8B-B14F-4D97-AF65-F5344CB8AC3E}">
        <p14:creationId xmlns:p14="http://schemas.microsoft.com/office/powerpoint/2010/main" val="150429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F65E-822B-4DA1-AF3E-DB5A5815E0D0}"/>
              </a:ext>
            </a:extLst>
          </p:cNvPr>
          <p:cNvSpPr>
            <a:spLocks noGrp="1"/>
          </p:cNvSpPr>
          <p:nvPr>
            <p:ph type="title"/>
          </p:nvPr>
        </p:nvSpPr>
        <p:spPr/>
        <p:txBody>
          <a:bodyPr>
            <a:normAutofit fontScale="90000"/>
          </a:bodyPr>
          <a:lstStyle/>
          <a:p>
            <a:r>
              <a:rPr lang="en-US" dirty="0"/>
              <a:t>Our Goal </a:t>
            </a:r>
          </a:p>
        </p:txBody>
      </p:sp>
      <p:sp>
        <p:nvSpPr>
          <p:cNvPr id="3" name="Text Placeholder 2">
            <a:extLst>
              <a:ext uri="{FF2B5EF4-FFF2-40B4-BE49-F238E27FC236}">
                <a16:creationId xmlns:a16="http://schemas.microsoft.com/office/drawing/2014/main" id="{C2C198AF-65CA-429C-B0F7-C18944FDC013}"/>
              </a:ext>
            </a:extLst>
          </p:cNvPr>
          <p:cNvSpPr>
            <a:spLocks noGrp="1"/>
          </p:cNvSpPr>
          <p:nvPr>
            <p:ph type="body" idx="1"/>
          </p:nvPr>
        </p:nvSpPr>
        <p:spPr/>
        <p:txBody>
          <a:bodyPr>
            <a:normAutofit fontScale="92500" lnSpcReduction="20000"/>
          </a:bodyPr>
          <a:lstStyle/>
          <a:p>
            <a:endParaRPr lang="en-US" dirty="0"/>
          </a:p>
        </p:txBody>
      </p:sp>
      <p:pic>
        <p:nvPicPr>
          <p:cNvPr id="7" name="Content Placeholder 6">
            <a:extLst>
              <a:ext uri="{FF2B5EF4-FFF2-40B4-BE49-F238E27FC236}">
                <a16:creationId xmlns:a16="http://schemas.microsoft.com/office/drawing/2014/main" id="{8B25BED5-3D74-4EA3-BE84-2D0B59409981}"/>
              </a:ext>
            </a:extLst>
          </p:cNvPr>
          <p:cNvPicPr>
            <a:picLocks noGrp="1" noChangeAspect="1"/>
          </p:cNvPicPr>
          <p:nvPr>
            <p:ph sz="half" idx="2"/>
          </p:nvPr>
        </p:nvPicPr>
        <p:blipFill>
          <a:blip r:embed="rId3"/>
          <a:stretch>
            <a:fillRect/>
          </a:stretch>
        </p:blipFill>
        <p:spPr>
          <a:xfrm rot="20994820">
            <a:off x="1988740" y="750675"/>
            <a:ext cx="5010718" cy="5766362"/>
          </a:xfrm>
          <a:prstGeom prst="rect">
            <a:avLst/>
          </a:prstGeom>
        </p:spPr>
      </p:pic>
      <p:sp>
        <p:nvSpPr>
          <p:cNvPr id="5" name="Text Placeholder 4">
            <a:extLst>
              <a:ext uri="{FF2B5EF4-FFF2-40B4-BE49-F238E27FC236}">
                <a16:creationId xmlns:a16="http://schemas.microsoft.com/office/drawing/2014/main" id="{7E24CDD4-FEA3-480F-94B1-C92508193FE5}"/>
              </a:ext>
            </a:extLst>
          </p:cNvPr>
          <p:cNvSpPr>
            <a:spLocks noGrp="1"/>
          </p:cNvSpPr>
          <p:nvPr>
            <p:ph type="body" sz="quarter" idx="3"/>
          </p:nvPr>
        </p:nvSpPr>
        <p:spPr/>
        <p:txBody>
          <a:bodyPr>
            <a:normAutofit fontScale="92500" lnSpcReduction="20000"/>
          </a:bodyPr>
          <a:lstStyle/>
          <a:p>
            <a:endParaRPr lang="en-US" dirty="0"/>
          </a:p>
        </p:txBody>
      </p:sp>
      <p:sp>
        <p:nvSpPr>
          <p:cNvPr id="6" name="Content Placeholder 5">
            <a:extLst>
              <a:ext uri="{FF2B5EF4-FFF2-40B4-BE49-F238E27FC236}">
                <a16:creationId xmlns:a16="http://schemas.microsoft.com/office/drawing/2014/main" id="{1C15014D-ED98-4DBD-B75E-72E86677D5E3}"/>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48997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A6CF4-C9D1-45F1-9931-0D5C35463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90"/>
          <a:stretch/>
        </p:blipFill>
        <p:spPr>
          <a:xfrm>
            <a:off x="576627" y="1781143"/>
            <a:ext cx="3317543" cy="3921361"/>
          </a:xfrm>
          <a:prstGeom prst="rect">
            <a:avLst/>
          </a:prstGeom>
        </p:spPr>
      </p:pic>
      <p:sp>
        <p:nvSpPr>
          <p:cNvPr id="3" name="Title 2"/>
          <p:cNvSpPr>
            <a:spLocks noGrp="1"/>
          </p:cNvSpPr>
          <p:nvPr>
            <p:ph type="title"/>
          </p:nvPr>
        </p:nvSpPr>
        <p:spPr>
          <a:xfrm>
            <a:off x="628650" y="1131095"/>
            <a:ext cx="7886700" cy="545022"/>
          </a:xfrm>
          <a:solidFill>
            <a:srgbClr val="1054AE"/>
          </a:solidFill>
        </p:spPr>
        <p:txBody>
          <a:bodyPr>
            <a:normAutofit fontScale="90000"/>
          </a:bodyPr>
          <a:lstStyle/>
          <a:p>
            <a:r>
              <a:rPr lang="en-US" b="1" dirty="0">
                <a:solidFill>
                  <a:schemeClr val="bg1"/>
                </a:solidFill>
              </a:rPr>
              <a:t>New Sections of Standards</a:t>
            </a:r>
          </a:p>
        </p:txBody>
      </p:sp>
      <p:sp>
        <p:nvSpPr>
          <p:cNvPr id="17306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rgbClr val="00574D"/>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rgbClr val="00574D"/>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rgbClr val="00574D"/>
                </a:solidFill>
                <a:latin typeface="Calibri" panose="020F0502020204030204" pitchFamily="34" charset="0"/>
                <a:ea typeface="MS PGothic" panose="020B0600070205080204" pitchFamily="34" charset="-128"/>
              </a:defRPr>
            </a:lvl9pPr>
          </a:lstStyle>
          <a:p>
            <a:pPr defTabSz="685800">
              <a:spcBef>
                <a:spcPct val="0"/>
              </a:spcBef>
              <a:buNone/>
              <a:defRPr/>
            </a:pPr>
            <a:fld id="{C68A5D53-5A85-43EF-A52A-6CBE9F264D48}" type="slidenum">
              <a:rPr lang="en-US" altLang="en-US" sz="750">
                <a:solidFill>
                  <a:srgbClr val="FFFFFF"/>
                </a:solidFill>
                <a:latin typeface="Times New Roman" panose="02020603050405020304" pitchFamily="18" charset="0"/>
              </a:rPr>
              <a:pPr defTabSz="685800">
                <a:spcBef>
                  <a:spcPct val="0"/>
                </a:spcBef>
                <a:buNone/>
                <a:defRPr/>
              </a:pPr>
              <a:t>8</a:t>
            </a:fld>
            <a:endParaRPr lang="en-US" altLang="en-US" sz="750" dirty="0">
              <a:solidFill>
                <a:srgbClr val="FFFFFF"/>
              </a:solidFill>
              <a:latin typeface="Times New Roman" panose="02020603050405020304" pitchFamily="18" charset="0"/>
            </a:endParaRPr>
          </a:p>
        </p:txBody>
      </p:sp>
      <p:sp>
        <p:nvSpPr>
          <p:cNvPr id="2" name="TextBox 1"/>
          <p:cNvSpPr txBox="1"/>
          <p:nvPr/>
        </p:nvSpPr>
        <p:spPr>
          <a:xfrm>
            <a:off x="4960957" y="3410716"/>
            <a:ext cx="3154592" cy="300082"/>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Health and Wellness</a:t>
            </a:r>
          </a:p>
        </p:txBody>
      </p:sp>
      <p:sp>
        <p:nvSpPr>
          <p:cNvPr id="10" name="TextBox 9"/>
          <p:cNvSpPr txBox="1"/>
          <p:nvPr/>
        </p:nvSpPr>
        <p:spPr>
          <a:xfrm>
            <a:off x="4960957" y="3896689"/>
            <a:ext cx="3154592" cy="507831"/>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Staff Qualifications, Training, &amp; Supervision</a:t>
            </a:r>
          </a:p>
        </p:txBody>
      </p:sp>
      <p:sp>
        <p:nvSpPr>
          <p:cNvPr id="14" name="TextBox 13"/>
          <p:cNvSpPr txBox="1"/>
          <p:nvPr/>
        </p:nvSpPr>
        <p:spPr>
          <a:xfrm>
            <a:off x="4960957" y="4382663"/>
            <a:ext cx="3125066" cy="323165"/>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500" dirty="0">
                <a:solidFill>
                  <a:prstClr val="white"/>
                </a:solidFill>
                <a:latin typeface="Calibri" panose="020F0502020204030204"/>
              </a:rPr>
              <a:t>Program </a:t>
            </a:r>
          </a:p>
        </p:txBody>
      </p:sp>
      <p:sp>
        <p:nvSpPr>
          <p:cNvPr id="15" name="TextBox 14"/>
          <p:cNvSpPr txBox="1"/>
          <p:nvPr/>
        </p:nvSpPr>
        <p:spPr>
          <a:xfrm>
            <a:off x="4960957" y="4943088"/>
            <a:ext cx="3125066" cy="300082"/>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Program Aquatics</a:t>
            </a:r>
          </a:p>
        </p:txBody>
      </p:sp>
      <p:sp>
        <p:nvSpPr>
          <p:cNvPr id="16" name="TextBox 15"/>
          <p:cNvSpPr txBox="1"/>
          <p:nvPr/>
        </p:nvSpPr>
        <p:spPr>
          <a:xfrm>
            <a:off x="4960957" y="2867791"/>
            <a:ext cx="3154592" cy="300082"/>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Facilities</a:t>
            </a:r>
          </a:p>
        </p:txBody>
      </p:sp>
      <p:sp>
        <p:nvSpPr>
          <p:cNvPr id="20" name="TextBox 19">
            <a:extLst>
              <a:ext uri="{FF2B5EF4-FFF2-40B4-BE49-F238E27FC236}">
                <a16:creationId xmlns:a16="http://schemas.microsoft.com/office/drawing/2014/main" id="{C0255639-6C98-4ADF-A49D-7DD27083291E}"/>
              </a:ext>
            </a:extLst>
          </p:cNvPr>
          <p:cNvSpPr txBox="1"/>
          <p:nvPr/>
        </p:nvSpPr>
        <p:spPr>
          <a:xfrm>
            <a:off x="4960957" y="2324866"/>
            <a:ext cx="3154592" cy="300082"/>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Administration</a:t>
            </a:r>
          </a:p>
        </p:txBody>
      </p:sp>
      <p:sp>
        <p:nvSpPr>
          <p:cNvPr id="21" name="TextBox 20">
            <a:extLst>
              <a:ext uri="{FF2B5EF4-FFF2-40B4-BE49-F238E27FC236}">
                <a16:creationId xmlns:a16="http://schemas.microsoft.com/office/drawing/2014/main" id="{AB1D82DE-9403-43B5-B8D6-ACF5476D3AA0}"/>
              </a:ext>
            </a:extLst>
          </p:cNvPr>
          <p:cNvSpPr txBox="1"/>
          <p:nvPr/>
        </p:nvSpPr>
        <p:spPr>
          <a:xfrm>
            <a:off x="4960957" y="1892108"/>
            <a:ext cx="3154592" cy="300082"/>
          </a:xfrm>
          <a:prstGeom prst="rect">
            <a:avLst/>
          </a:prstGeom>
          <a:solidFill>
            <a:srgbClr val="6CB481"/>
          </a:solidFill>
          <a:scene3d>
            <a:camera prst="orthographicFront"/>
            <a:lightRig rig="threePt" dir="t"/>
          </a:scene3d>
          <a:sp3d>
            <a:bevelT/>
          </a:sp3d>
        </p:spPr>
        <p:txBody>
          <a:bodyPr wrap="square" rtlCol="0">
            <a:spAutoFit/>
          </a:bodyPr>
          <a:lstStyle/>
          <a:p>
            <a:pPr defTabSz="685800">
              <a:defRPr/>
            </a:pPr>
            <a:r>
              <a:rPr lang="en-US" sz="1350" dirty="0">
                <a:solidFill>
                  <a:prstClr val="white"/>
                </a:solidFill>
                <a:latin typeface="Calibri" panose="020F0502020204030204"/>
              </a:rPr>
              <a:t>Core Foundational</a:t>
            </a:r>
          </a:p>
        </p:txBody>
      </p:sp>
      <p:pic>
        <p:nvPicPr>
          <p:cNvPr id="13" name="Picture 12">
            <a:extLst>
              <a:ext uri="{FF2B5EF4-FFF2-40B4-BE49-F238E27FC236}">
                <a16:creationId xmlns:a16="http://schemas.microsoft.com/office/drawing/2014/main" id="{92DBF5CB-24F9-4020-85C0-B83887CB3A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643" y="5702504"/>
            <a:ext cx="2148845" cy="144018"/>
          </a:xfrm>
          <a:prstGeom prst="rect">
            <a:avLst/>
          </a:prstGeom>
        </p:spPr>
      </p:pic>
    </p:spTree>
    <p:custDataLst>
      <p:tags r:id="rId1"/>
    </p:custDataLst>
    <p:extLst>
      <p:ext uri="{BB962C8B-B14F-4D97-AF65-F5344CB8AC3E}">
        <p14:creationId xmlns:p14="http://schemas.microsoft.com/office/powerpoint/2010/main" val="5967769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living room&#10;&#10;Description generated with high confidence">
            <a:extLst>
              <a:ext uri="{FF2B5EF4-FFF2-40B4-BE49-F238E27FC236}">
                <a16:creationId xmlns:a16="http://schemas.microsoft.com/office/drawing/2014/main" id="{50FADB3B-CAC5-403A-B2B5-E979C0B23BB3}"/>
              </a:ext>
            </a:extLst>
          </p:cNvPr>
          <p:cNvPicPr>
            <a:picLocks noChangeAspect="1"/>
          </p:cNvPicPr>
          <p:nvPr/>
        </p:nvPicPr>
        <p:blipFill rotWithShape="1">
          <a:blip r:embed="rId3"/>
          <a:srcRect l="7206" r="13405" b="-2"/>
          <a:stretch/>
        </p:blipFill>
        <p:spPr>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4" descr="A group of people standing in front of a crowd&#10;&#10;Description generated with high confidence">
            <a:extLst>
              <a:ext uri="{FF2B5EF4-FFF2-40B4-BE49-F238E27FC236}">
                <a16:creationId xmlns:a16="http://schemas.microsoft.com/office/drawing/2014/main" id="{1D9FC370-DE6E-48EC-82A3-C166BF155991}"/>
              </a:ext>
            </a:extLst>
          </p:cNvPr>
          <p:cNvPicPr>
            <a:picLocks noChangeAspect="1"/>
          </p:cNvPicPr>
          <p:nvPr/>
        </p:nvPicPr>
        <p:blipFill rotWithShape="1">
          <a:blip r:embed="rId4"/>
          <a:srcRect t="2054" r="2" b="2"/>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D1A7CD-CD09-4DF6-AAF0-58B449A82BC0}"/>
              </a:ext>
            </a:extLst>
          </p:cNvPr>
          <p:cNvSpPr>
            <a:spLocks noGrp="1"/>
          </p:cNvSpPr>
          <p:nvPr>
            <p:ph type="title"/>
          </p:nvPr>
        </p:nvSpPr>
        <p:spPr>
          <a:xfrm>
            <a:off x="628650" y="365125"/>
            <a:ext cx="8184844" cy="1325563"/>
          </a:xfrm>
        </p:spPr>
        <p:txBody>
          <a:bodyPr vert="horz" lIns="91440" tIns="45720" rIns="91440" bIns="45720" rtlCol="0" anchor="ctr">
            <a:normAutofit/>
          </a:bodyPr>
          <a:lstStyle/>
          <a:p>
            <a:r>
              <a:rPr lang="en-US" sz="4400" kern="1200" dirty="0">
                <a:solidFill>
                  <a:schemeClr val="bg1"/>
                </a:solidFill>
                <a:latin typeface="Calibri" panose="020F0502020204030204" pitchFamily="34" charset="0"/>
                <a:cs typeface="Calibri" panose="020F0502020204030204" pitchFamily="34" charset="0"/>
              </a:rPr>
              <a:t>Clarified Who ACA Accredits</a:t>
            </a:r>
          </a:p>
        </p:txBody>
      </p:sp>
      <p:sp>
        <p:nvSpPr>
          <p:cNvPr id="3" name="Content Placeholder 2">
            <a:extLst>
              <a:ext uri="{FF2B5EF4-FFF2-40B4-BE49-F238E27FC236}">
                <a16:creationId xmlns:a16="http://schemas.microsoft.com/office/drawing/2014/main" id="{AC73B6CB-81AE-4FCB-9749-FE626F2C6F9A}"/>
              </a:ext>
            </a:extLst>
          </p:cNvPr>
          <p:cNvSpPr>
            <a:spLocks noGrp="1"/>
          </p:cNvSpPr>
          <p:nvPr>
            <p:ph idx="1"/>
          </p:nvPr>
        </p:nvSpPr>
        <p:spPr>
          <a:xfrm>
            <a:off x="628650" y="2015406"/>
            <a:ext cx="3823334" cy="4065986"/>
          </a:xfrm>
        </p:spPr>
        <p:txBody>
          <a:bodyPr vert="horz" lIns="91440" tIns="45720" rIns="91440" bIns="45720" rtlCol="0" anchor="t">
            <a:normAutofit/>
          </a:bodyPr>
          <a:lstStyle/>
          <a:p>
            <a:pPr lvl="0"/>
            <a:r>
              <a:rPr lang="en-US" sz="2400" b="1" dirty="0">
                <a:latin typeface="Calibri" panose="020F0502020204030204" pitchFamily="34" charset="0"/>
                <a:cs typeface="Calibri" panose="020F0502020204030204" pitchFamily="34" charset="0"/>
              </a:rPr>
              <a:t>U.S.-based camps</a:t>
            </a:r>
            <a:r>
              <a:rPr lang="en-US" sz="2400" dirty="0">
                <a:latin typeface="Calibri" panose="020F0502020204030204" pitchFamily="34" charset="0"/>
                <a:cs typeface="Calibri" panose="020F0502020204030204" pitchFamily="34" charset="0"/>
              </a:rPr>
              <a:t> with at least one program that occurs in the United States or its territories. </a:t>
            </a:r>
          </a:p>
          <a:p>
            <a:pPr lvl="0"/>
            <a:r>
              <a:rPr lang="en-US" sz="2400" dirty="0">
                <a:latin typeface="Calibri" panose="020F0502020204030204" pitchFamily="34" charset="0"/>
                <a:cs typeface="Calibri" panose="020F0502020204030204" pitchFamily="34" charset="0"/>
              </a:rPr>
              <a:t>Programs with a </a:t>
            </a:r>
            <a:r>
              <a:rPr lang="en-US" sz="2400" b="1" dirty="0">
                <a:latin typeface="Calibri" panose="020F0502020204030204" pitchFamily="34" charset="0"/>
                <a:cs typeface="Calibri" panose="020F0502020204030204" pitchFamily="34" charset="0"/>
              </a:rPr>
              <a:t>primary audience</a:t>
            </a:r>
            <a:r>
              <a:rPr lang="en-US" sz="2400" dirty="0">
                <a:latin typeface="Calibri" panose="020F0502020204030204" pitchFamily="34" charset="0"/>
                <a:cs typeface="Calibri" panose="020F0502020204030204" pitchFamily="34" charset="0"/>
              </a:rPr>
              <a:t> of campers five years and older.</a:t>
            </a:r>
          </a:p>
          <a:p>
            <a:pPr lvl="0"/>
            <a:r>
              <a:rPr lang="en-US" sz="2400" dirty="0">
                <a:latin typeface="Calibri" panose="020F0502020204030204" pitchFamily="34" charset="0"/>
                <a:cs typeface="Calibri" panose="020F0502020204030204" pitchFamily="34" charset="0"/>
              </a:rPr>
              <a:t>Program sessions of at least </a:t>
            </a:r>
            <a:r>
              <a:rPr lang="en-US" sz="2400" b="1" dirty="0">
                <a:latin typeface="Calibri" panose="020F0502020204030204" pitchFamily="34" charset="0"/>
                <a:cs typeface="Calibri" panose="020F0502020204030204" pitchFamily="34" charset="0"/>
              </a:rPr>
              <a:t>three</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days in length,</a:t>
            </a:r>
            <a:r>
              <a:rPr lang="en-US" sz="2400" dirty="0">
                <a:latin typeface="Calibri" panose="020F0502020204030204" pitchFamily="34" charset="0"/>
                <a:cs typeface="Calibri" panose="020F0502020204030204" pitchFamily="34" charset="0"/>
              </a:rPr>
              <a:t> with a specific purpose and goals. </a:t>
            </a:r>
          </a:p>
          <a:p>
            <a:endParaRPr lang="en-US" sz="1700" dirty="0"/>
          </a:p>
        </p:txBody>
      </p:sp>
    </p:spTree>
    <p:extLst>
      <p:ext uri="{BB962C8B-B14F-4D97-AF65-F5344CB8AC3E}">
        <p14:creationId xmlns:p14="http://schemas.microsoft.com/office/powerpoint/2010/main" val="1208210697"/>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USED_LAYOUT" val="6"/>
  <p:tag name="ARTICULATE_NAV_LEVEL" val="1"/>
  <p:tag name="ARTICULATE_TOC_EXPANDED" val="True"/>
  <p:tag name="ARTICULATE_SLIDE_PRESENTER_GUID" val="e014ab36-106f-47f6-a423-14457f3bfca5"/>
  <p:tag name="ARTICULATE_SLIDE_PAUSE" val="0"/>
  <p:tag name="ARTICULATE_HIDE_SLIDE" val="0"/>
  <p:tag name="ARTICULATE_PLAYER_CONTROL_PREVIOUS" val="True"/>
  <p:tag name="ARTICULATE_PLAYER_CONTROL_NEXT" val="True"/>
  <p:tag name="ARTICULATE_SLIDE_THUMBNAIL_REFRESH" val="1"/>
</p:tagLst>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10258</TotalTime>
  <Words>1793</Words>
  <Application>Microsoft Office PowerPoint</Application>
  <PresentationFormat>On-screen Show (4:3)</PresentationFormat>
  <Paragraphs>168</Paragraphs>
  <Slides>18</Slides>
  <Notes>16</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18</vt:i4>
      </vt:variant>
    </vt:vector>
  </HeadingPairs>
  <TitlesOfParts>
    <vt:vector size="42" baseType="lpstr">
      <vt:lpstr>MS PGothic</vt:lpstr>
      <vt:lpstr>MS PGothic</vt:lpstr>
      <vt:lpstr>Arial</vt:lpstr>
      <vt:lpstr>Calibri</vt:lpstr>
      <vt:lpstr>Calibri Light</vt:lpstr>
      <vt:lpstr>Symbol</vt:lpstr>
      <vt:lpstr>Times New Roman</vt:lpstr>
      <vt:lpstr>Wingdings</vt:lpstr>
      <vt:lpstr>ヒラギノ角ゴ Pro W3</vt:lpstr>
      <vt:lpstr>14_Custom Design</vt:lpstr>
      <vt:lpstr>2_Custom Design</vt:lpstr>
      <vt:lpstr>Custom Design</vt:lpstr>
      <vt:lpstr>1_Custom Design</vt:lpstr>
      <vt:lpstr>3_Custom Design</vt:lpstr>
      <vt:lpstr>13_Custom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PowerPoint Presentation</vt:lpstr>
      <vt:lpstr>AGENDA</vt:lpstr>
      <vt:lpstr>PowerPoint Presentation</vt:lpstr>
      <vt:lpstr>PowerPoint Presentation</vt:lpstr>
      <vt:lpstr>PowerPoint Presentation</vt:lpstr>
      <vt:lpstr>PowerPoint Presentation</vt:lpstr>
      <vt:lpstr>Our Goal </vt:lpstr>
      <vt:lpstr>New Sections of Standards</vt:lpstr>
      <vt:lpstr>Clarified Who ACA Accredits</vt:lpstr>
      <vt:lpstr>Clarified Modes </vt:lpstr>
      <vt:lpstr>What’s New in the Standards?</vt:lpstr>
      <vt:lpstr>What’s New About the Process? </vt:lpstr>
      <vt:lpstr>National Standards Commission Update</vt:lpstr>
      <vt:lpstr>National Standards Commission Update, cont. (NSC just met!)</vt:lpstr>
      <vt:lpstr>AAR Update </vt:lpstr>
      <vt:lpstr>Join Us in Nashville</vt:lpstr>
      <vt:lpstr>Reminders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Holman</dc:creator>
  <cp:lastModifiedBy>Rhonda Mickelson</cp:lastModifiedBy>
  <cp:revision>251</cp:revision>
  <dcterms:created xsi:type="dcterms:W3CDTF">2016-05-25T16:12:07Z</dcterms:created>
  <dcterms:modified xsi:type="dcterms:W3CDTF">2019-02-01T04:42:20Z</dcterms:modified>
</cp:coreProperties>
</file>