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notesSlides/notesSlide4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708" r:id="rId2"/>
    <p:sldMasterId id="2147483720" r:id="rId3"/>
    <p:sldMasterId id="2147483746" r:id="rId4"/>
    <p:sldMasterId id="2147483732" r:id="rId5"/>
    <p:sldMasterId id="2147483758" r:id="rId6"/>
  </p:sldMasterIdLst>
  <p:notesMasterIdLst>
    <p:notesMasterId r:id="rId58"/>
  </p:notesMasterIdLst>
  <p:handoutMasterIdLst>
    <p:handoutMasterId r:id="rId59"/>
  </p:handoutMasterIdLst>
  <p:sldIdLst>
    <p:sldId id="256" r:id="rId7"/>
    <p:sldId id="259" r:id="rId8"/>
    <p:sldId id="258" r:id="rId9"/>
    <p:sldId id="325" r:id="rId10"/>
    <p:sldId id="307" r:id="rId11"/>
    <p:sldId id="308" r:id="rId12"/>
    <p:sldId id="260" r:id="rId13"/>
    <p:sldId id="288" r:id="rId14"/>
    <p:sldId id="262" r:id="rId15"/>
    <p:sldId id="263" r:id="rId16"/>
    <p:sldId id="264" r:id="rId17"/>
    <p:sldId id="265" r:id="rId18"/>
    <p:sldId id="266" r:id="rId19"/>
    <p:sldId id="267" r:id="rId20"/>
    <p:sldId id="268" r:id="rId21"/>
    <p:sldId id="257" r:id="rId22"/>
    <p:sldId id="269" r:id="rId23"/>
    <p:sldId id="270" r:id="rId24"/>
    <p:sldId id="311" r:id="rId25"/>
    <p:sldId id="312" r:id="rId26"/>
    <p:sldId id="313" r:id="rId27"/>
    <p:sldId id="272" r:id="rId28"/>
    <p:sldId id="309" r:id="rId29"/>
    <p:sldId id="273" r:id="rId30"/>
    <p:sldId id="301" r:id="rId31"/>
    <p:sldId id="274" r:id="rId32"/>
    <p:sldId id="302" r:id="rId33"/>
    <p:sldId id="303" r:id="rId34"/>
    <p:sldId id="295" r:id="rId35"/>
    <p:sldId id="326" r:id="rId36"/>
    <p:sldId id="314" r:id="rId37"/>
    <p:sldId id="315" r:id="rId38"/>
    <p:sldId id="316" r:id="rId39"/>
    <p:sldId id="323" r:id="rId40"/>
    <p:sldId id="321" r:id="rId41"/>
    <p:sldId id="322" r:id="rId42"/>
    <p:sldId id="317" r:id="rId43"/>
    <p:sldId id="318" r:id="rId44"/>
    <p:sldId id="319" r:id="rId45"/>
    <p:sldId id="277" r:id="rId46"/>
    <p:sldId id="279" r:id="rId47"/>
    <p:sldId id="280" r:id="rId48"/>
    <p:sldId id="281" r:id="rId49"/>
    <p:sldId id="282" r:id="rId50"/>
    <p:sldId id="286" r:id="rId51"/>
    <p:sldId id="287" r:id="rId52"/>
    <p:sldId id="305" r:id="rId53"/>
    <p:sldId id="328" r:id="rId54"/>
    <p:sldId id="324" r:id="rId55"/>
    <p:sldId id="306" r:id="rId56"/>
    <p:sldId id="310" r:id="rId57"/>
  </p:sldIdLst>
  <p:sldSz cx="9144000" cy="6858000" type="screen4x3"/>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75092" autoAdjust="0"/>
  </p:normalViewPr>
  <p:slideViewPr>
    <p:cSldViewPr>
      <p:cViewPr>
        <p:scale>
          <a:sx n="60" d="100"/>
          <a:sy n="60" d="100"/>
        </p:scale>
        <p:origin x="-1546" y="-154"/>
      </p:cViewPr>
      <p:guideLst>
        <p:guide orient="horz" pos="2160"/>
        <p:guide pos="2880"/>
      </p:guideLst>
    </p:cSldViewPr>
  </p:slideViewPr>
  <p:notesTextViewPr>
    <p:cViewPr>
      <p:scale>
        <a:sx n="75" d="100"/>
        <a:sy n="75" d="100"/>
      </p:scale>
      <p:origin x="0" y="0"/>
    </p:cViewPr>
  </p:notesTextViewPr>
  <p:sorterViewPr>
    <p:cViewPr>
      <p:scale>
        <a:sx n="100" d="100"/>
        <a:sy n="100" d="100"/>
      </p:scale>
      <p:origin x="0" y="8894"/>
    </p:cViewPr>
  </p:sorterViewPr>
  <p:notesViewPr>
    <p:cSldViewPr>
      <p:cViewPr>
        <p:scale>
          <a:sx n="90" d="100"/>
          <a:sy n="90" d="100"/>
        </p:scale>
        <p:origin x="-1963"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C3C5CA-26EA-402A-9E9F-20547608447F}" type="doc">
      <dgm:prSet loTypeId="urn:microsoft.com/office/officeart/2005/8/layout/chevron2" loCatId="process" qsTypeId="urn:microsoft.com/office/officeart/2005/8/quickstyle/3d5" qsCatId="3D" csTypeId="urn:microsoft.com/office/officeart/2005/8/colors/accent1_2" csCatId="accent1" phldr="1"/>
      <dgm:spPr/>
      <dgm:t>
        <a:bodyPr/>
        <a:lstStyle/>
        <a:p>
          <a:endParaRPr lang="en-US"/>
        </a:p>
      </dgm:t>
    </dgm:pt>
    <dgm:pt modelId="{D5FC72CC-A683-4BF4-842B-0129242B7439}">
      <dgm:prSet phldrT="[Text]"/>
      <dgm:spPr/>
      <dgm:t>
        <a:bodyPr/>
        <a:lstStyle/>
        <a:p>
          <a:r>
            <a:rPr lang="en-US" dirty="0" smtClean="0"/>
            <a:t> </a:t>
          </a:r>
          <a:r>
            <a:rPr lang="en-US" b="1" dirty="0" smtClean="0"/>
            <a:t>Commitment</a:t>
          </a:r>
          <a:endParaRPr lang="en-US" b="1" dirty="0"/>
        </a:p>
      </dgm:t>
    </dgm:pt>
    <dgm:pt modelId="{429C7B1C-56A1-4D44-AB2D-B050366155D7}" type="parTrans" cxnId="{531F7614-BC84-4580-B9FC-2E2045A623F0}">
      <dgm:prSet/>
      <dgm:spPr/>
      <dgm:t>
        <a:bodyPr/>
        <a:lstStyle/>
        <a:p>
          <a:endParaRPr lang="en-US"/>
        </a:p>
      </dgm:t>
    </dgm:pt>
    <dgm:pt modelId="{33A04EB2-E8A7-430A-9678-46F28EEEF22C}" type="sibTrans" cxnId="{531F7614-BC84-4580-B9FC-2E2045A623F0}">
      <dgm:prSet/>
      <dgm:spPr/>
      <dgm:t>
        <a:bodyPr/>
        <a:lstStyle/>
        <a:p>
          <a:endParaRPr lang="en-US"/>
        </a:p>
      </dgm:t>
    </dgm:pt>
    <dgm:pt modelId="{B03079D7-EB9A-4A64-A842-D2E204CDE107}">
      <dgm:prSet phldrT="[Text]"/>
      <dgm:spPr/>
      <dgm:t>
        <a:bodyPr/>
        <a:lstStyle/>
        <a:p>
          <a:r>
            <a:rPr lang="en-US" b="1" dirty="0" smtClean="0">
              <a:solidFill>
                <a:schemeClr val="accent5">
                  <a:lumMod val="75000"/>
                </a:schemeClr>
              </a:solidFill>
            </a:rPr>
            <a:t>Accountability</a:t>
          </a:r>
          <a:endParaRPr lang="en-US" b="1" dirty="0">
            <a:solidFill>
              <a:schemeClr val="accent5">
                <a:lumMod val="75000"/>
              </a:schemeClr>
            </a:solidFill>
          </a:endParaRPr>
        </a:p>
      </dgm:t>
    </dgm:pt>
    <dgm:pt modelId="{8CBE13A3-0817-450D-9EB7-5DA3FA2C88D9}" type="parTrans" cxnId="{3895EACF-642E-41A2-AB91-5CF608E16EEF}">
      <dgm:prSet/>
      <dgm:spPr/>
      <dgm:t>
        <a:bodyPr/>
        <a:lstStyle/>
        <a:p>
          <a:endParaRPr lang="en-US"/>
        </a:p>
      </dgm:t>
    </dgm:pt>
    <dgm:pt modelId="{EDCF069D-D219-4401-9DDD-043D064CF9E6}" type="sibTrans" cxnId="{3895EACF-642E-41A2-AB91-5CF608E16EEF}">
      <dgm:prSet/>
      <dgm:spPr/>
      <dgm:t>
        <a:bodyPr/>
        <a:lstStyle/>
        <a:p>
          <a:endParaRPr lang="en-US"/>
        </a:p>
      </dgm:t>
    </dgm:pt>
    <dgm:pt modelId="{025AB8ED-C217-4CEC-9356-D1C99599E0E5}">
      <dgm:prSet phldrT="[Text]"/>
      <dgm:spPr/>
      <dgm:t>
        <a:bodyPr/>
        <a:lstStyle/>
        <a:p>
          <a:r>
            <a:rPr lang="en-US" b="1" dirty="0" smtClean="0">
              <a:solidFill>
                <a:srgbClr val="00B050"/>
              </a:solidFill>
            </a:rPr>
            <a:t>Credibility</a:t>
          </a:r>
          <a:endParaRPr lang="en-US" b="1" dirty="0">
            <a:solidFill>
              <a:srgbClr val="00B050"/>
            </a:solidFill>
          </a:endParaRPr>
        </a:p>
      </dgm:t>
    </dgm:pt>
    <dgm:pt modelId="{6D922E78-95D1-4542-BD62-A2D04B76A0F1}" type="parTrans" cxnId="{823EF2F5-BAF6-4400-805F-9301E8103E3F}">
      <dgm:prSet/>
      <dgm:spPr/>
      <dgm:t>
        <a:bodyPr/>
        <a:lstStyle/>
        <a:p>
          <a:endParaRPr lang="en-US"/>
        </a:p>
      </dgm:t>
    </dgm:pt>
    <dgm:pt modelId="{BFCD4060-EF47-4580-85A0-7344AF9BC921}" type="sibTrans" cxnId="{823EF2F5-BAF6-4400-805F-9301E8103E3F}">
      <dgm:prSet/>
      <dgm:spPr/>
      <dgm:t>
        <a:bodyPr/>
        <a:lstStyle/>
        <a:p>
          <a:endParaRPr lang="en-US"/>
        </a:p>
      </dgm:t>
    </dgm:pt>
    <dgm:pt modelId="{28E19C54-3FE0-4A1D-8B17-62415E0C6FB4}">
      <dgm:prSet phldrT="[Text]"/>
      <dgm:spPr/>
      <dgm:t>
        <a:bodyPr/>
        <a:lstStyle/>
        <a:p>
          <a:endParaRPr lang="en-US" dirty="0"/>
        </a:p>
      </dgm:t>
    </dgm:pt>
    <dgm:pt modelId="{3E457D80-0CAB-4569-9B04-36D9C84ABC1D}" type="parTrans" cxnId="{FCF5C303-3994-40B3-B0B0-CB1B987C7DE5}">
      <dgm:prSet/>
      <dgm:spPr/>
      <dgm:t>
        <a:bodyPr/>
        <a:lstStyle/>
        <a:p>
          <a:endParaRPr lang="en-US"/>
        </a:p>
      </dgm:t>
    </dgm:pt>
    <dgm:pt modelId="{9EE7C7BD-D170-496D-A389-E48BEDAAD0F1}" type="sibTrans" cxnId="{FCF5C303-3994-40B3-B0B0-CB1B987C7DE5}">
      <dgm:prSet/>
      <dgm:spPr/>
      <dgm:t>
        <a:bodyPr/>
        <a:lstStyle/>
        <a:p>
          <a:endParaRPr lang="en-US"/>
        </a:p>
      </dgm:t>
    </dgm:pt>
    <dgm:pt modelId="{662C8DAC-9BC6-45C0-8C42-0F371B095176}">
      <dgm:prSet phldrT="[Text]"/>
      <dgm:spPr/>
      <dgm:t>
        <a:bodyPr/>
        <a:lstStyle/>
        <a:p>
          <a:endParaRPr lang="en-US" dirty="0"/>
        </a:p>
      </dgm:t>
    </dgm:pt>
    <dgm:pt modelId="{E7DBF4ED-BF66-4D3D-9862-5AD4620F56F3}" type="parTrans" cxnId="{B01FB52E-2968-435A-8BA5-33030FAFCA95}">
      <dgm:prSet/>
      <dgm:spPr/>
      <dgm:t>
        <a:bodyPr/>
        <a:lstStyle/>
        <a:p>
          <a:endParaRPr lang="en-US"/>
        </a:p>
      </dgm:t>
    </dgm:pt>
    <dgm:pt modelId="{E6B596E3-0E5E-4D5B-A4F9-B4ED4C689150}" type="sibTrans" cxnId="{B01FB52E-2968-435A-8BA5-33030FAFCA95}">
      <dgm:prSet/>
      <dgm:spPr/>
      <dgm:t>
        <a:bodyPr/>
        <a:lstStyle/>
        <a:p>
          <a:endParaRPr lang="en-US"/>
        </a:p>
      </dgm:t>
    </dgm:pt>
    <dgm:pt modelId="{576EE362-521F-43DB-B941-E1BA37A1F2B6}">
      <dgm:prSet phldrT="[Text]"/>
      <dgm:spPr>
        <a:solidFill>
          <a:schemeClr val="accent2">
            <a:lumMod val="75000"/>
          </a:schemeClr>
        </a:solidFill>
        <a:ln>
          <a:solidFill>
            <a:srgbClr val="00B050"/>
          </a:solidFill>
        </a:ln>
      </dgm:spPr>
      <dgm:t>
        <a:bodyPr/>
        <a:lstStyle/>
        <a:p>
          <a:r>
            <a:rPr lang="en-US" dirty="0" smtClean="0"/>
            <a:t>Solid Proof of Your</a:t>
          </a:r>
          <a:endParaRPr lang="en-US" dirty="0"/>
        </a:p>
      </dgm:t>
    </dgm:pt>
    <dgm:pt modelId="{D67BFBED-0AC7-4322-BE86-07FF3657DF5B}" type="sibTrans" cxnId="{36E22ED9-56A6-4AE2-82A8-01F2F433F12F}">
      <dgm:prSet/>
      <dgm:spPr/>
      <dgm:t>
        <a:bodyPr/>
        <a:lstStyle/>
        <a:p>
          <a:endParaRPr lang="en-US"/>
        </a:p>
      </dgm:t>
    </dgm:pt>
    <dgm:pt modelId="{E557D576-E9AE-4FAB-BB19-0BFB322A84C2}" type="parTrans" cxnId="{36E22ED9-56A6-4AE2-82A8-01F2F433F12F}">
      <dgm:prSet/>
      <dgm:spPr/>
      <dgm:t>
        <a:bodyPr/>
        <a:lstStyle/>
        <a:p>
          <a:endParaRPr lang="en-US"/>
        </a:p>
      </dgm:t>
    </dgm:pt>
    <dgm:pt modelId="{34C9EFD1-EEAF-45E7-A84F-ECF24526BFAE}" type="pres">
      <dgm:prSet presAssocID="{12C3C5CA-26EA-402A-9E9F-20547608447F}" presName="linearFlow" presStyleCnt="0">
        <dgm:presLayoutVars>
          <dgm:dir/>
          <dgm:animLvl val="lvl"/>
          <dgm:resizeHandles val="exact"/>
        </dgm:presLayoutVars>
      </dgm:prSet>
      <dgm:spPr/>
      <dgm:t>
        <a:bodyPr/>
        <a:lstStyle/>
        <a:p>
          <a:endParaRPr lang="en-US"/>
        </a:p>
      </dgm:t>
    </dgm:pt>
    <dgm:pt modelId="{4C1CE7B1-8D76-431E-A76C-B070A4790E56}" type="pres">
      <dgm:prSet presAssocID="{576EE362-521F-43DB-B941-E1BA37A1F2B6}" presName="composite" presStyleCnt="0"/>
      <dgm:spPr/>
    </dgm:pt>
    <dgm:pt modelId="{30761B9E-C3B8-422D-9C72-9022C42931B1}" type="pres">
      <dgm:prSet presAssocID="{576EE362-521F-43DB-B941-E1BA37A1F2B6}" presName="parentText" presStyleLbl="alignNode1" presStyleIdx="0" presStyleCnt="1" custLinFactNeighborX="-4629" custLinFactNeighborY="9752">
        <dgm:presLayoutVars>
          <dgm:chMax val="1"/>
          <dgm:bulletEnabled val="1"/>
        </dgm:presLayoutVars>
      </dgm:prSet>
      <dgm:spPr/>
      <dgm:t>
        <a:bodyPr/>
        <a:lstStyle/>
        <a:p>
          <a:endParaRPr lang="en-US"/>
        </a:p>
      </dgm:t>
    </dgm:pt>
    <dgm:pt modelId="{3F019179-8C2B-4F25-BD74-7CD1AB636A2C}" type="pres">
      <dgm:prSet presAssocID="{576EE362-521F-43DB-B941-E1BA37A1F2B6}" presName="descendantText" presStyleLbl="alignAcc1" presStyleIdx="0" presStyleCnt="1">
        <dgm:presLayoutVars>
          <dgm:bulletEnabled val="1"/>
        </dgm:presLayoutVars>
      </dgm:prSet>
      <dgm:spPr/>
      <dgm:t>
        <a:bodyPr/>
        <a:lstStyle/>
        <a:p>
          <a:endParaRPr lang="en-US"/>
        </a:p>
      </dgm:t>
    </dgm:pt>
  </dgm:ptLst>
  <dgm:cxnLst>
    <dgm:cxn modelId="{0F8E1451-75A5-4A80-9E2A-33A8BCDCE6EE}" type="presOf" srcId="{576EE362-521F-43DB-B941-E1BA37A1F2B6}" destId="{30761B9E-C3B8-422D-9C72-9022C42931B1}" srcOrd="0" destOrd="0" presId="urn:microsoft.com/office/officeart/2005/8/layout/chevron2"/>
    <dgm:cxn modelId="{531F7614-BC84-4580-B9FC-2E2045A623F0}" srcId="{576EE362-521F-43DB-B941-E1BA37A1F2B6}" destId="{D5FC72CC-A683-4BF4-842B-0129242B7439}" srcOrd="0" destOrd="0" parTransId="{429C7B1C-56A1-4D44-AB2D-B050366155D7}" sibTransId="{33A04EB2-E8A7-430A-9678-46F28EEEF22C}"/>
    <dgm:cxn modelId="{A78AB976-153A-400C-9926-79C0EAFC4E0F}" type="presOf" srcId="{B03079D7-EB9A-4A64-A842-D2E204CDE107}" destId="{3F019179-8C2B-4F25-BD74-7CD1AB636A2C}" srcOrd="0" destOrd="1" presId="urn:microsoft.com/office/officeart/2005/8/layout/chevron2"/>
    <dgm:cxn modelId="{C8323306-0A13-4605-B40E-52EAD33BA7B9}" type="presOf" srcId="{025AB8ED-C217-4CEC-9356-D1C99599E0E5}" destId="{3F019179-8C2B-4F25-BD74-7CD1AB636A2C}" srcOrd="0" destOrd="2" presId="urn:microsoft.com/office/officeart/2005/8/layout/chevron2"/>
    <dgm:cxn modelId="{B01FB52E-2968-435A-8BA5-33030FAFCA95}" srcId="{D5FC72CC-A683-4BF4-842B-0129242B7439}" destId="{662C8DAC-9BC6-45C0-8C42-0F371B095176}" srcOrd="2" destOrd="0" parTransId="{E7DBF4ED-BF66-4D3D-9862-5AD4620F56F3}" sibTransId="{E6B596E3-0E5E-4D5B-A4F9-B4ED4C689150}"/>
    <dgm:cxn modelId="{FCF5C303-3994-40B3-B0B0-CB1B987C7DE5}" srcId="{D5FC72CC-A683-4BF4-842B-0129242B7439}" destId="{28E19C54-3FE0-4A1D-8B17-62415E0C6FB4}" srcOrd="1" destOrd="0" parTransId="{3E457D80-0CAB-4569-9B04-36D9C84ABC1D}" sibTransId="{9EE7C7BD-D170-496D-A389-E48BEDAAD0F1}"/>
    <dgm:cxn modelId="{F886F832-7FBC-40EA-9213-E6DF6C895997}" type="presOf" srcId="{28E19C54-3FE0-4A1D-8B17-62415E0C6FB4}" destId="{3F019179-8C2B-4F25-BD74-7CD1AB636A2C}" srcOrd="0" destOrd="3" presId="urn:microsoft.com/office/officeart/2005/8/layout/chevron2"/>
    <dgm:cxn modelId="{B3088814-6546-4F0A-92CC-F813BE991E35}" type="presOf" srcId="{D5FC72CC-A683-4BF4-842B-0129242B7439}" destId="{3F019179-8C2B-4F25-BD74-7CD1AB636A2C}" srcOrd="0" destOrd="0" presId="urn:microsoft.com/office/officeart/2005/8/layout/chevron2"/>
    <dgm:cxn modelId="{3BECF08D-2132-40B9-81E5-AC0F8531426E}" type="presOf" srcId="{662C8DAC-9BC6-45C0-8C42-0F371B095176}" destId="{3F019179-8C2B-4F25-BD74-7CD1AB636A2C}" srcOrd="0" destOrd="4" presId="urn:microsoft.com/office/officeart/2005/8/layout/chevron2"/>
    <dgm:cxn modelId="{36E22ED9-56A6-4AE2-82A8-01F2F433F12F}" srcId="{12C3C5CA-26EA-402A-9E9F-20547608447F}" destId="{576EE362-521F-43DB-B941-E1BA37A1F2B6}" srcOrd="0" destOrd="0" parTransId="{E557D576-E9AE-4FAB-BB19-0BFB322A84C2}" sibTransId="{D67BFBED-0AC7-4322-BE86-07FF3657DF5B}"/>
    <dgm:cxn modelId="{58A72A63-46B2-4960-8541-FE16F5B72D43}" type="presOf" srcId="{12C3C5CA-26EA-402A-9E9F-20547608447F}" destId="{34C9EFD1-EEAF-45E7-A84F-ECF24526BFAE}" srcOrd="0" destOrd="0" presId="urn:microsoft.com/office/officeart/2005/8/layout/chevron2"/>
    <dgm:cxn modelId="{823EF2F5-BAF6-4400-805F-9301E8103E3F}" srcId="{B03079D7-EB9A-4A64-A842-D2E204CDE107}" destId="{025AB8ED-C217-4CEC-9356-D1C99599E0E5}" srcOrd="0" destOrd="0" parTransId="{6D922E78-95D1-4542-BD62-A2D04B76A0F1}" sibTransId="{BFCD4060-EF47-4580-85A0-7344AF9BC921}"/>
    <dgm:cxn modelId="{3895EACF-642E-41A2-AB91-5CF608E16EEF}" srcId="{D5FC72CC-A683-4BF4-842B-0129242B7439}" destId="{B03079D7-EB9A-4A64-A842-D2E204CDE107}" srcOrd="0" destOrd="0" parTransId="{8CBE13A3-0817-450D-9EB7-5DA3FA2C88D9}" sibTransId="{EDCF069D-D219-4401-9DDD-043D064CF9E6}"/>
    <dgm:cxn modelId="{2F8FE13A-B300-4874-9560-CB5B117258EA}" type="presParOf" srcId="{34C9EFD1-EEAF-45E7-A84F-ECF24526BFAE}" destId="{4C1CE7B1-8D76-431E-A76C-B070A4790E56}" srcOrd="0" destOrd="0" presId="urn:microsoft.com/office/officeart/2005/8/layout/chevron2"/>
    <dgm:cxn modelId="{1EC0A9B2-A2A4-4BD3-955F-B014E3AA67A3}" type="presParOf" srcId="{4C1CE7B1-8D76-431E-A76C-B070A4790E56}" destId="{30761B9E-C3B8-422D-9C72-9022C42931B1}" srcOrd="0" destOrd="0" presId="urn:microsoft.com/office/officeart/2005/8/layout/chevron2"/>
    <dgm:cxn modelId="{56BF8E21-CB9C-406D-BAED-230B6A75EF69}" type="presParOf" srcId="{4C1CE7B1-8D76-431E-A76C-B070A4790E56}" destId="{3F019179-8C2B-4F25-BD74-7CD1AB636A2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FD89DB-DFFD-4928-B449-026D8A7C896E}" type="doc">
      <dgm:prSet loTypeId="urn:microsoft.com/office/officeart/2005/8/layout/matrix1" loCatId="matrix" qsTypeId="urn:microsoft.com/office/officeart/2005/8/quickstyle/3d2" qsCatId="3D" csTypeId="urn:microsoft.com/office/officeart/2005/8/colors/colorful2" csCatId="colorful" phldr="1"/>
      <dgm:spPr/>
      <dgm:t>
        <a:bodyPr/>
        <a:lstStyle/>
        <a:p>
          <a:endParaRPr lang="en-US"/>
        </a:p>
      </dgm:t>
    </dgm:pt>
    <dgm:pt modelId="{48AD46CE-0604-456F-A33F-74D7A62F624C}">
      <dgm:prSet phldrT="[Text]" custT="1"/>
      <dgm:spPr/>
      <dgm:t>
        <a:bodyPr/>
        <a:lstStyle/>
        <a:p>
          <a:r>
            <a:rPr lang="en-US" sz="4400" b="1" dirty="0" smtClean="0"/>
            <a:t>ICA</a:t>
          </a:r>
          <a:endParaRPr lang="en-US" sz="4400" b="1" dirty="0"/>
        </a:p>
      </dgm:t>
    </dgm:pt>
    <dgm:pt modelId="{8AEF7382-FA71-4973-A4C3-34FD5807DDBA}" type="parTrans" cxnId="{D2C074FF-E4F3-4728-A552-167316C82E50}">
      <dgm:prSet/>
      <dgm:spPr/>
      <dgm:t>
        <a:bodyPr/>
        <a:lstStyle/>
        <a:p>
          <a:endParaRPr lang="en-US"/>
        </a:p>
      </dgm:t>
    </dgm:pt>
    <dgm:pt modelId="{AE494468-174E-4C3B-82A7-363EAB0ADB25}" type="sibTrans" cxnId="{D2C074FF-E4F3-4728-A552-167316C82E50}">
      <dgm:prSet/>
      <dgm:spPr/>
      <dgm:t>
        <a:bodyPr/>
        <a:lstStyle/>
        <a:p>
          <a:endParaRPr lang="en-US"/>
        </a:p>
      </dgm:t>
    </dgm:pt>
    <dgm:pt modelId="{EA7E890A-8823-4207-85E9-C56A8CFD7DE0}">
      <dgm:prSet phldrT="[Text]" custT="1"/>
      <dgm:spPr/>
      <dgm:t>
        <a:bodyPr/>
        <a:lstStyle/>
        <a:p>
          <a:pPr algn="l"/>
          <a:r>
            <a:rPr lang="en-US" sz="2400" b="1" dirty="0" smtClean="0"/>
            <a:t>ICA MUST be taken for </a:t>
          </a:r>
          <a:br>
            <a:rPr lang="en-US" sz="2400" b="1" dirty="0" smtClean="0"/>
          </a:br>
          <a:r>
            <a:rPr lang="en-US" sz="2400" b="1" dirty="0" smtClean="0"/>
            <a:t>any and all missed </a:t>
          </a:r>
          <a:br>
            <a:rPr lang="en-US" sz="2400" b="1" dirty="0" smtClean="0"/>
          </a:br>
          <a:r>
            <a:rPr lang="en-US" sz="2400" b="1" dirty="0" smtClean="0"/>
            <a:t>mandatory standards.</a:t>
          </a:r>
          <a:endParaRPr lang="en-US" sz="2400" b="1" dirty="0"/>
        </a:p>
      </dgm:t>
    </dgm:pt>
    <dgm:pt modelId="{B9774EA3-8DDA-4C96-B972-30D3112015B5}" type="parTrans" cxnId="{6C7F3B6A-A2A2-43F0-8EEA-6C60EDE19935}">
      <dgm:prSet/>
      <dgm:spPr/>
      <dgm:t>
        <a:bodyPr/>
        <a:lstStyle/>
        <a:p>
          <a:endParaRPr lang="en-US"/>
        </a:p>
      </dgm:t>
    </dgm:pt>
    <dgm:pt modelId="{DA592A7E-503C-4970-A27A-62E36293789E}" type="sibTrans" cxnId="{6C7F3B6A-A2A2-43F0-8EEA-6C60EDE19935}">
      <dgm:prSet/>
      <dgm:spPr/>
      <dgm:t>
        <a:bodyPr/>
        <a:lstStyle/>
        <a:p>
          <a:endParaRPr lang="en-US"/>
        </a:p>
      </dgm:t>
    </dgm:pt>
    <dgm:pt modelId="{B8C74625-B55E-4B6F-9649-550834A45EE7}">
      <dgm:prSet phldrT="[Text]" custT="1"/>
      <dgm:spPr/>
      <dgm:t>
        <a:bodyPr/>
        <a:lstStyle/>
        <a:p>
          <a:pPr algn="l"/>
          <a:r>
            <a:rPr lang="en-US" sz="2200" b="1" dirty="0" smtClean="0"/>
            <a:t>Activity must be stopped </a:t>
          </a:r>
          <a:br>
            <a:rPr lang="en-US" sz="2200" b="1" dirty="0" smtClean="0"/>
          </a:br>
          <a:r>
            <a:rPr lang="en-US" sz="2200" b="1" dirty="0" smtClean="0"/>
            <a:t>until camp is in compliance with standard. </a:t>
          </a:r>
        </a:p>
        <a:p>
          <a:pPr algn="l"/>
          <a:r>
            <a:rPr lang="en-US" sz="2200" b="1" dirty="0" smtClean="0"/>
            <a:t>Visitors will determine compliance and inform director of required correction(s).</a:t>
          </a:r>
          <a:endParaRPr lang="en-US" sz="2200" b="1" dirty="0"/>
        </a:p>
      </dgm:t>
    </dgm:pt>
    <dgm:pt modelId="{148F78F1-FA00-4A98-8A23-D625810F162B}" type="parTrans" cxnId="{A9A97ACB-7BE7-419B-A1F0-C08E10261CC7}">
      <dgm:prSet/>
      <dgm:spPr/>
      <dgm:t>
        <a:bodyPr/>
        <a:lstStyle/>
        <a:p>
          <a:endParaRPr lang="en-US"/>
        </a:p>
      </dgm:t>
    </dgm:pt>
    <dgm:pt modelId="{4AE2A828-9F39-45A0-AB83-F67F60DE2D8D}" type="sibTrans" cxnId="{A9A97ACB-7BE7-419B-A1F0-C08E10261CC7}">
      <dgm:prSet/>
      <dgm:spPr/>
      <dgm:t>
        <a:bodyPr/>
        <a:lstStyle/>
        <a:p>
          <a:endParaRPr lang="en-US"/>
        </a:p>
      </dgm:t>
    </dgm:pt>
    <dgm:pt modelId="{47422B6B-9726-46AD-93FC-6801289959E0}">
      <dgm:prSet phldrT="[Text]" custT="1"/>
      <dgm:spPr/>
      <dgm:t>
        <a:bodyPr/>
        <a:lstStyle/>
        <a:p>
          <a:pPr algn="l"/>
          <a:r>
            <a:rPr lang="en-US" sz="2400" b="1" dirty="0" smtClean="0"/>
            <a:t>Camp has ten days to </a:t>
          </a:r>
          <a:br>
            <a:rPr lang="en-US" sz="2400" b="1" dirty="0" smtClean="0"/>
          </a:br>
          <a:r>
            <a:rPr lang="en-US" sz="2400" b="1" dirty="0" smtClean="0"/>
            <a:t>submit proof of immediate compliance with the standard.</a:t>
          </a:r>
        </a:p>
        <a:p>
          <a:pPr algn="l"/>
          <a:endParaRPr lang="en-US" sz="2000" b="1" dirty="0"/>
        </a:p>
      </dgm:t>
    </dgm:pt>
    <dgm:pt modelId="{04E44A99-261A-4FEF-9E88-73C53CC89663}" type="parTrans" cxnId="{0F31D8D3-CCC5-4C4E-ACFC-87434531B01D}">
      <dgm:prSet/>
      <dgm:spPr/>
      <dgm:t>
        <a:bodyPr/>
        <a:lstStyle/>
        <a:p>
          <a:endParaRPr lang="en-US"/>
        </a:p>
      </dgm:t>
    </dgm:pt>
    <dgm:pt modelId="{C513D9B4-4167-42BB-A34A-7DA764B85EFA}" type="sibTrans" cxnId="{0F31D8D3-CCC5-4C4E-ACFC-87434531B01D}">
      <dgm:prSet/>
      <dgm:spPr/>
      <dgm:t>
        <a:bodyPr/>
        <a:lstStyle/>
        <a:p>
          <a:endParaRPr lang="en-US"/>
        </a:p>
      </dgm:t>
    </dgm:pt>
    <dgm:pt modelId="{683D6FF7-B5B8-42A2-9EB8-5204E37B72AC}">
      <dgm:prSet phldrT="[Text]" custT="1"/>
      <dgm:spPr/>
      <dgm:t>
        <a:bodyPr/>
        <a:lstStyle/>
        <a:p>
          <a:endParaRPr lang="en-US" dirty="0"/>
        </a:p>
      </dgm:t>
    </dgm:pt>
    <dgm:pt modelId="{7D94BA5A-8AB0-40DE-8F42-9BAA07BD758A}" type="parTrans" cxnId="{F9575438-C05E-400D-BF11-3D5B7B9A403D}">
      <dgm:prSet/>
      <dgm:spPr/>
      <dgm:t>
        <a:bodyPr/>
        <a:lstStyle/>
        <a:p>
          <a:endParaRPr lang="en-US"/>
        </a:p>
      </dgm:t>
    </dgm:pt>
    <dgm:pt modelId="{7B427B79-A624-45DE-8830-ED998230411B}" type="sibTrans" cxnId="{F9575438-C05E-400D-BF11-3D5B7B9A403D}">
      <dgm:prSet/>
      <dgm:spPr/>
      <dgm:t>
        <a:bodyPr/>
        <a:lstStyle/>
        <a:p>
          <a:endParaRPr lang="en-US"/>
        </a:p>
      </dgm:t>
    </dgm:pt>
    <dgm:pt modelId="{24C5A00A-9A75-4AA0-9216-C6661062D10D}">
      <dgm:prSet phldrT="[Text]" custT="1"/>
      <dgm:spPr/>
      <dgm:t>
        <a:bodyPr/>
        <a:lstStyle/>
        <a:p>
          <a:pPr algn="ctr"/>
          <a:r>
            <a:rPr lang="en-US" sz="2800" b="1" dirty="0" smtClean="0">
              <a:latin typeface="+mn-lt"/>
              <a:ea typeface="+mn-ea"/>
              <a:cs typeface="+mn-cs"/>
            </a:rPr>
            <a:t>ALL documentation </a:t>
          </a:r>
          <a:br>
            <a:rPr lang="en-US" sz="2800" b="1" dirty="0" smtClean="0">
              <a:latin typeface="+mn-lt"/>
              <a:ea typeface="+mn-ea"/>
              <a:cs typeface="+mn-cs"/>
            </a:rPr>
          </a:br>
          <a:r>
            <a:rPr lang="en-US" sz="2800" b="1" dirty="0" smtClean="0">
              <a:latin typeface="+mn-lt"/>
              <a:ea typeface="+mn-ea"/>
              <a:cs typeface="+mn-cs"/>
            </a:rPr>
            <a:t>is sent to ACA, Inc.</a:t>
          </a:r>
          <a:endParaRPr lang="en-US" sz="2800" b="1" dirty="0"/>
        </a:p>
      </dgm:t>
    </dgm:pt>
    <dgm:pt modelId="{8974A868-03DA-4EC4-A2F3-F51A5C1AE5DF}" type="parTrans" cxnId="{407B5E3E-4969-4752-A2CD-86A7BF738157}">
      <dgm:prSet/>
      <dgm:spPr/>
      <dgm:t>
        <a:bodyPr/>
        <a:lstStyle/>
        <a:p>
          <a:endParaRPr lang="en-US"/>
        </a:p>
      </dgm:t>
    </dgm:pt>
    <dgm:pt modelId="{8654C786-DAE9-46A0-80F1-1CD1D9DFC834}" type="sibTrans" cxnId="{407B5E3E-4969-4752-A2CD-86A7BF738157}">
      <dgm:prSet/>
      <dgm:spPr/>
      <dgm:t>
        <a:bodyPr/>
        <a:lstStyle/>
        <a:p>
          <a:endParaRPr lang="en-US"/>
        </a:p>
      </dgm:t>
    </dgm:pt>
    <dgm:pt modelId="{BC114D26-BAA2-40CA-BB13-3AB16FC84265}" type="pres">
      <dgm:prSet presAssocID="{21FD89DB-DFFD-4928-B449-026D8A7C896E}" presName="diagram" presStyleCnt="0">
        <dgm:presLayoutVars>
          <dgm:chMax val="1"/>
          <dgm:dir/>
          <dgm:animLvl val="ctr"/>
          <dgm:resizeHandles val="exact"/>
        </dgm:presLayoutVars>
      </dgm:prSet>
      <dgm:spPr/>
      <dgm:t>
        <a:bodyPr/>
        <a:lstStyle/>
        <a:p>
          <a:endParaRPr lang="en-US"/>
        </a:p>
      </dgm:t>
    </dgm:pt>
    <dgm:pt modelId="{98A8E3E8-654C-445A-84E5-A14FE587C64D}" type="pres">
      <dgm:prSet presAssocID="{21FD89DB-DFFD-4928-B449-026D8A7C896E}" presName="matrix" presStyleCnt="0"/>
      <dgm:spPr/>
      <dgm:t>
        <a:bodyPr/>
        <a:lstStyle/>
        <a:p>
          <a:endParaRPr lang="en-US"/>
        </a:p>
      </dgm:t>
    </dgm:pt>
    <dgm:pt modelId="{99E16A92-D66B-4929-97BD-6E60BBF5FA29}" type="pres">
      <dgm:prSet presAssocID="{21FD89DB-DFFD-4928-B449-026D8A7C896E}" presName="tile1" presStyleLbl="node1" presStyleIdx="0" presStyleCnt="4"/>
      <dgm:spPr/>
      <dgm:t>
        <a:bodyPr/>
        <a:lstStyle/>
        <a:p>
          <a:endParaRPr lang="en-US"/>
        </a:p>
      </dgm:t>
    </dgm:pt>
    <dgm:pt modelId="{410A82B5-2CE2-42E7-AEA6-97414CA438DC}" type="pres">
      <dgm:prSet presAssocID="{21FD89DB-DFFD-4928-B449-026D8A7C896E}" presName="tile1text" presStyleLbl="node1" presStyleIdx="0" presStyleCnt="4">
        <dgm:presLayoutVars>
          <dgm:chMax val="0"/>
          <dgm:chPref val="0"/>
          <dgm:bulletEnabled val="1"/>
        </dgm:presLayoutVars>
      </dgm:prSet>
      <dgm:spPr/>
      <dgm:t>
        <a:bodyPr/>
        <a:lstStyle/>
        <a:p>
          <a:endParaRPr lang="en-US"/>
        </a:p>
      </dgm:t>
    </dgm:pt>
    <dgm:pt modelId="{C048A226-8001-40D0-A8CE-27F80841634C}" type="pres">
      <dgm:prSet presAssocID="{21FD89DB-DFFD-4928-B449-026D8A7C896E}" presName="tile2" presStyleLbl="node1" presStyleIdx="1" presStyleCnt="4" custLinFactNeighborX="1420"/>
      <dgm:spPr/>
      <dgm:t>
        <a:bodyPr/>
        <a:lstStyle/>
        <a:p>
          <a:endParaRPr lang="en-US"/>
        </a:p>
      </dgm:t>
    </dgm:pt>
    <dgm:pt modelId="{586C773D-E192-4FC0-97E1-9097BF690B86}" type="pres">
      <dgm:prSet presAssocID="{21FD89DB-DFFD-4928-B449-026D8A7C896E}" presName="tile2text" presStyleLbl="node1" presStyleIdx="1" presStyleCnt="4">
        <dgm:presLayoutVars>
          <dgm:chMax val="0"/>
          <dgm:chPref val="0"/>
          <dgm:bulletEnabled val="1"/>
        </dgm:presLayoutVars>
      </dgm:prSet>
      <dgm:spPr/>
      <dgm:t>
        <a:bodyPr/>
        <a:lstStyle/>
        <a:p>
          <a:endParaRPr lang="en-US"/>
        </a:p>
      </dgm:t>
    </dgm:pt>
    <dgm:pt modelId="{50C76598-EC91-4662-9675-0AACFADD1A79}" type="pres">
      <dgm:prSet presAssocID="{21FD89DB-DFFD-4928-B449-026D8A7C896E}" presName="tile3" presStyleLbl="node1" presStyleIdx="2" presStyleCnt="4"/>
      <dgm:spPr/>
      <dgm:t>
        <a:bodyPr/>
        <a:lstStyle/>
        <a:p>
          <a:endParaRPr lang="en-US"/>
        </a:p>
      </dgm:t>
    </dgm:pt>
    <dgm:pt modelId="{3D9BE13E-2F5F-4A58-A226-3D05085B5391}" type="pres">
      <dgm:prSet presAssocID="{21FD89DB-DFFD-4928-B449-026D8A7C896E}" presName="tile3text" presStyleLbl="node1" presStyleIdx="2" presStyleCnt="4">
        <dgm:presLayoutVars>
          <dgm:chMax val="0"/>
          <dgm:chPref val="0"/>
          <dgm:bulletEnabled val="1"/>
        </dgm:presLayoutVars>
      </dgm:prSet>
      <dgm:spPr/>
      <dgm:t>
        <a:bodyPr/>
        <a:lstStyle/>
        <a:p>
          <a:endParaRPr lang="en-US"/>
        </a:p>
      </dgm:t>
    </dgm:pt>
    <dgm:pt modelId="{20D89D57-EEF7-4042-8C82-DB29D156EFF1}" type="pres">
      <dgm:prSet presAssocID="{21FD89DB-DFFD-4928-B449-026D8A7C896E}" presName="tile4" presStyleLbl="node1" presStyleIdx="3" presStyleCnt="4"/>
      <dgm:spPr/>
      <dgm:t>
        <a:bodyPr/>
        <a:lstStyle/>
        <a:p>
          <a:endParaRPr lang="en-US"/>
        </a:p>
      </dgm:t>
    </dgm:pt>
    <dgm:pt modelId="{3CB43AC0-3679-436B-8A63-B46B01D7E3D8}" type="pres">
      <dgm:prSet presAssocID="{21FD89DB-DFFD-4928-B449-026D8A7C896E}" presName="tile4text" presStyleLbl="node1" presStyleIdx="3" presStyleCnt="4">
        <dgm:presLayoutVars>
          <dgm:chMax val="0"/>
          <dgm:chPref val="0"/>
          <dgm:bulletEnabled val="1"/>
        </dgm:presLayoutVars>
      </dgm:prSet>
      <dgm:spPr/>
      <dgm:t>
        <a:bodyPr/>
        <a:lstStyle/>
        <a:p>
          <a:endParaRPr lang="en-US"/>
        </a:p>
      </dgm:t>
    </dgm:pt>
    <dgm:pt modelId="{91EC5506-CEBB-461F-81DF-50482886362C}" type="pres">
      <dgm:prSet presAssocID="{21FD89DB-DFFD-4928-B449-026D8A7C896E}" presName="centerTile" presStyleLbl="fgShp" presStyleIdx="0" presStyleCnt="1" custLinFactNeighborX="1063" custLinFactNeighborY="3333">
        <dgm:presLayoutVars>
          <dgm:chMax val="0"/>
          <dgm:chPref val="0"/>
        </dgm:presLayoutVars>
      </dgm:prSet>
      <dgm:spPr/>
      <dgm:t>
        <a:bodyPr/>
        <a:lstStyle/>
        <a:p>
          <a:endParaRPr lang="en-US"/>
        </a:p>
      </dgm:t>
    </dgm:pt>
  </dgm:ptLst>
  <dgm:cxnLst>
    <dgm:cxn modelId="{E6CCD0C3-5106-4856-AFDA-ACEC15B23996}" type="presOf" srcId="{47422B6B-9726-46AD-93FC-6801289959E0}" destId="{20D89D57-EEF7-4042-8C82-DB29D156EFF1}" srcOrd="0" destOrd="0" presId="urn:microsoft.com/office/officeart/2005/8/layout/matrix1"/>
    <dgm:cxn modelId="{29E5F6FC-DBDC-4C0E-B92E-9E78F5A4862E}" type="presOf" srcId="{24C5A00A-9A75-4AA0-9216-C6661062D10D}" destId="{3D9BE13E-2F5F-4A58-A226-3D05085B5391}" srcOrd="1" destOrd="0" presId="urn:microsoft.com/office/officeart/2005/8/layout/matrix1"/>
    <dgm:cxn modelId="{B0826A9F-4090-43FC-BCEA-B3AA204280B7}" type="presOf" srcId="{21FD89DB-DFFD-4928-B449-026D8A7C896E}" destId="{BC114D26-BAA2-40CA-BB13-3AB16FC84265}" srcOrd="0" destOrd="0" presId="urn:microsoft.com/office/officeart/2005/8/layout/matrix1"/>
    <dgm:cxn modelId="{F9575438-C05E-400D-BF11-3D5B7B9A403D}" srcId="{48AD46CE-0604-456F-A33F-74D7A62F624C}" destId="{683D6FF7-B5B8-42A2-9EB8-5204E37B72AC}" srcOrd="4" destOrd="0" parTransId="{7D94BA5A-8AB0-40DE-8F42-9BAA07BD758A}" sibTransId="{7B427B79-A624-45DE-8830-ED998230411B}"/>
    <dgm:cxn modelId="{46D5ED95-F2EB-4F02-89EE-412757FC5D7B}" type="presOf" srcId="{24C5A00A-9A75-4AA0-9216-C6661062D10D}" destId="{50C76598-EC91-4662-9675-0AACFADD1A79}" srcOrd="0" destOrd="0" presId="urn:microsoft.com/office/officeart/2005/8/layout/matrix1"/>
    <dgm:cxn modelId="{D2C074FF-E4F3-4728-A552-167316C82E50}" srcId="{21FD89DB-DFFD-4928-B449-026D8A7C896E}" destId="{48AD46CE-0604-456F-A33F-74D7A62F624C}" srcOrd="0" destOrd="0" parTransId="{8AEF7382-FA71-4973-A4C3-34FD5807DDBA}" sibTransId="{AE494468-174E-4C3B-82A7-363EAB0ADB25}"/>
    <dgm:cxn modelId="{545B655E-2170-43F3-9994-618FBEEE1F93}" type="presOf" srcId="{B8C74625-B55E-4B6F-9649-550834A45EE7}" destId="{586C773D-E192-4FC0-97E1-9097BF690B86}" srcOrd="1" destOrd="0" presId="urn:microsoft.com/office/officeart/2005/8/layout/matrix1"/>
    <dgm:cxn modelId="{A9A97ACB-7BE7-419B-A1F0-C08E10261CC7}" srcId="{48AD46CE-0604-456F-A33F-74D7A62F624C}" destId="{B8C74625-B55E-4B6F-9649-550834A45EE7}" srcOrd="1" destOrd="0" parTransId="{148F78F1-FA00-4A98-8A23-D625810F162B}" sibTransId="{4AE2A828-9F39-45A0-AB83-F67F60DE2D8D}"/>
    <dgm:cxn modelId="{48AEBF14-973B-4D4E-AB8C-15C545B041DB}" type="presOf" srcId="{48AD46CE-0604-456F-A33F-74D7A62F624C}" destId="{91EC5506-CEBB-461F-81DF-50482886362C}" srcOrd="0" destOrd="0" presId="urn:microsoft.com/office/officeart/2005/8/layout/matrix1"/>
    <dgm:cxn modelId="{6C7F3B6A-A2A2-43F0-8EEA-6C60EDE19935}" srcId="{48AD46CE-0604-456F-A33F-74D7A62F624C}" destId="{EA7E890A-8823-4207-85E9-C56A8CFD7DE0}" srcOrd="0" destOrd="0" parTransId="{B9774EA3-8DDA-4C96-B972-30D3112015B5}" sibTransId="{DA592A7E-503C-4970-A27A-62E36293789E}"/>
    <dgm:cxn modelId="{CC2C2938-9634-472E-BE91-57B0C72D9D35}" type="presOf" srcId="{EA7E890A-8823-4207-85E9-C56A8CFD7DE0}" destId="{410A82B5-2CE2-42E7-AEA6-97414CA438DC}" srcOrd="1" destOrd="0" presId="urn:microsoft.com/office/officeart/2005/8/layout/matrix1"/>
    <dgm:cxn modelId="{407B5E3E-4969-4752-A2CD-86A7BF738157}" srcId="{48AD46CE-0604-456F-A33F-74D7A62F624C}" destId="{24C5A00A-9A75-4AA0-9216-C6661062D10D}" srcOrd="2" destOrd="0" parTransId="{8974A868-03DA-4EC4-A2F3-F51A5C1AE5DF}" sibTransId="{8654C786-DAE9-46A0-80F1-1CD1D9DFC834}"/>
    <dgm:cxn modelId="{0F31D8D3-CCC5-4C4E-ACFC-87434531B01D}" srcId="{48AD46CE-0604-456F-A33F-74D7A62F624C}" destId="{47422B6B-9726-46AD-93FC-6801289959E0}" srcOrd="3" destOrd="0" parTransId="{04E44A99-261A-4FEF-9E88-73C53CC89663}" sibTransId="{C513D9B4-4167-42BB-A34A-7DA764B85EFA}"/>
    <dgm:cxn modelId="{FFE43692-2F62-476E-8BF7-0AD0544496A1}" type="presOf" srcId="{47422B6B-9726-46AD-93FC-6801289959E0}" destId="{3CB43AC0-3679-436B-8A63-B46B01D7E3D8}" srcOrd="1" destOrd="0" presId="urn:microsoft.com/office/officeart/2005/8/layout/matrix1"/>
    <dgm:cxn modelId="{FC90262C-1337-45D5-87C7-2C6071262FFD}" type="presOf" srcId="{B8C74625-B55E-4B6F-9649-550834A45EE7}" destId="{C048A226-8001-40D0-A8CE-27F80841634C}" srcOrd="0" destOrd="0" presId="urn:microsoft.com/office/officeart/2005/8/layout/matrix1"/>
    <dgm:cxn modelId="{FFF772F0-822C-444E-AFFA-31C250FBD58A}" type="presOf" srcId="{EA7E890A-8823-4207-85E9-C56A8CFD7DE0}" destId="{99E16A92-D66B-4929-97BD-6E60BBF5FA29}" srcOrd="0" destOrd="0" presId="urn:microsoft.com/office/officeart/2005/8/layout/matrix1"/>
    <dgm:cxn modelId="{27B8DFBA-2C31-426A-B84B-F8A75E6A8301}" type="presParOf" srcId="{BC114D26-BAA2-40CA-BB13-3AB16FC84265}" destId="{98A8E3E8-654C-445A-84E5-A14FE587C64D}" srcOrd="0" destOrd="0" presId="urn:microsoft.com/office/officeart/2005/8/layout/matrix1"/>
    <dgm:cxn modelId="{CA69A7E2-7473-4EE3-97C2-642A7C1FE07B}" type="presParOf" srcId="{98A8E3E8-654C-445A-84E5-A14FE587C64D}" destId="{99E16A92-D66B-4929-97BD-6E60BBF5FA29}" srcOrd="0" destOrd="0" presId="urn:microsoft.com/office/officeart/2005/8/layout/matrix1"/>
    <dgm:cxn modelId="{86AAA510-D269-4ABE-872C-8B3906E152FE}" type="presParOf" srcId="{98A8E3E8-654C-445A-84E5-A14FE587C64D}" destId="{410A82B5-2CE2-42E7-AEA6-97414CA438DC}" srcOrd="1" destOrd="0" presId="urn:microsoft.com/office/officeart/2005/8/layout/matrix1"/>
    <dgm:cxn modelId="{C5FB53E6-18E2-4DC7-A4E4-A2C84C6399A8}" type="presParOf" srcId="{98A8E3E8-654C-445A-84E5-A14FE587C64D}" destId="{C048A226-8001-40D0-A8CE-27F80841634C}" srcOrd="2" destOrd="0" presId="urn:microsoft.com/office/officeart/2005/8/layout/matrix1"/>
    <dgm:cxn modelId="{B48267C2-635D-4658-87F1-EA7908635ACC}" type="presParOf" srcId="{98A8E3E8-654C-445A-84E5-A14FE587C64D}" destId="{586C773D-E192-4FC0-97E1-9097BF690B86}" srcOrd="3" destOrd="0" presId="urn:microsoft.com/office/officeart/2005/8/layout/matrix1"/>
    <dgm:cxn modelId="{37297941-6EE4-4846-8016-EDD2E6FE323D}" type="presParOf" srcId="{98A8E3E8-654C-445A-84E5-A14FE587C64D}" destId="{50C76598-EC91-4662-9675-0AACFADD1A79}" srcOrd="4" destOrd="0" presId="urn:microsoft.com/office/officeart/2005/8/layout/matrix1"/>
    <dgm:cxn modelId="{C66E998B-A65F-46DA-9475-6C799DECBFC8}" type="presParOf" srcId="{98A8E3E8-654C-445A-84E5-A14FE587C64D}" destId="{3D9BE13E-2F5F-4A58-A226-3D05085B5391}" srcOrd="5" destOrd="0" presId="urn:microsoft.com/office/officeart/2005/8/layout/matrix1"/>
    <dgm:cxn modelId="{5B30FC4A-05E1-40FF-BEE3-5D07620470C8}" type="presParOf" srcId="{98A8E3E8-654C-445A-84E5-A14FE587C64D}" destId="{20D89D57-EEF7-4042-8C82-DB29D156EFF1}" srcOrd="6" destOrd="0" presId="urn:microsoft.com/office/officeart/2005/8/layout/matrix1"/>
    <dgm:cxn modelId="{2153DBD8-7A6E-432E-A603-96E4DB87FB15}" type="presParOf" srcId="{98A8E3E8-654C-445A-84E5-A14FE587C64D}" destId="{3CB43AC0-3679-436B-8A63-B46B01D7E3D8}" srcOrd="7" destOrd="0" presId="urn:microsoft.com/office/officeart/2005/8/layout/matrix1"/>
    <dgm:cxn modelId="{D56829B1-E11B-4071-AC70-E57EDFA750C3}" type="presParOf" srcId="{BC114D26-BAA2-40CA-BB13-3AB16FC84265}" destId="{91EC5506-CEBB-461F-81DF-50482886362C}" srcOrd="1" destOrd="0" presId="urn:microsoft.com/office/officeart/2005/8/layout/matrix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D4FAED-6F85-4B0A-BFF2-AE306998BD8C}" type="doc">
      <dgm:prSet loTypeId="urn:microsoft.com/office/officeart/2005/8/layout/matrix1" loCatId="matrix" qsTypeId="urn:microsoft.com/office/officeart/2005/8/quickstyle/3d1" qsCatId="3D" csTypeId="urn:microsoft.com/office/officeart/2005/8/colors/colorful2" csCatId="colorful" phldr="1"/>
      <dgm:spPr/>
      <dgm:t>
        <a:bodyPr/>
        <a:lstStyle/>
        <a:p>
          <a:endParaRPr lang="en-US"/>
        </a:p>
      </dgm:t>
    </dgm:pt>
    <dgm:pt modelId="{795449C9-CE78-4862-9BB9-3E21137E6592}">
      <dgm:prSet phldrT="[Text]" custT="1"/>
      <dgm:spPr/>
      <dgm:t>
        <a:bodyPr/>
        <a:lstStyle/>
        <a:p>
          <a:r>
            <a:rPr lang="en-US" sz="2800" b="1" dirty="0" smtClean="0"/>
            <a:t>72-Hour Rule</a:t>
          </a:r>
          <a:endParaRPr lang="en-US" sz="2800" b="1" dirty="0"/>
        </a:p>
      </dgm:t>
    </dgm:pt>
    <dgm:pt modelId="{2AC0BAAB-C5D3-48DF-9A9F-4D989013A033}" type="parTrans" cxnId="{9CB37420-AAA4-4EAA-A9EA-199474B525EF}">
      <dgm:prSet/>
      <dgm:spPr/>
      <dgm:t>
        <a:bodyPr/>
        <a:lstStyle/>
        <a:p>
          <a:endParaRPr lang="en-US"/>
        </a:p>
      </dgm:t>
    </dgm:pt>
    <dgm:pt modelId="{B62DAF7B-7AE4-4556-8F3B-828749EDEF21}" type="sibTrans" cxnId="{9CB37420-AAA4-4EAA-A9EA-199474B525EF}">
      <dgm:prSet/>
      <dgm:spPr/>
      <dgm:t>
        <a:bodyPr/>
        <a:lstStyle/>
        <a:p>
          <a:endParaRPr lang="en-US"/>
        </a:p>
      </dgm:t>
    </dgm:pt>
    <dgm:pt modelId="{1E4C8399-A96A-4E65-801C-FB74EB110643}">
      <dgm:prSet phldrT="[Text]" custT="1"/>
      <dgm:spPr/>
      <dgm:t>
        <a:bodyPr/>
        <a:lstStyle/>
        <a:p>
          <a:endParaRPr lang="en-US" sz="2800" b="1" dirty="0" smtClean="0"/>
        </a:p>
        <a:p>
          <a:r>
            <a:rPr lang="en-US" sz="2800" b="1" dirty="0" smtClean="0"/>
            <a:t>Very different from the </a:t>
          </a:r>
          <a:br>
            <a:rPr lang="en-US" sz="2800" b="1" dirty="0" smtClean="0"/>
          </a:br>
          <a:r>
            <a:rPr lang="en-US" sz="2800" b="1" dirty="0" smtClean="0"/>
            <a:t>ICA process.</a:t>
          </a:r>
          <a:endParaRPr lang="en-US" sz="2800" b="1" dirty="0"/>
        </a:p>
      </dgm:t>
    </dgm:pt>
    <dgm:pt modelId="{74E300B1-51BC-49E4-8228-76A4D98C788D}" type="parTrans" cxnId="{E7CF055A-DC85-47C8-8637-A569C8B09097}">
      <dgm:prSet/>
      <dgm:spPr/>
      <dgm:t>
        <a:bodyPr/>
        <a:lstStyle/>
        <a:p>
          <a:endParaRPr lang="en-US"/>
        </a:p>
      </dgm:t>
    </dgm:pt>
    <dgm:pt modelId="{7545B700-595C-469F-8148-22C001584E06}" type="sibTrans" cxnId="{E7CF055A-DC85-47C8-8637-A569C8B09097}">
      <dgm:prSet/>
      <dgm:spPr/>
      <dgm:t>
        <a:bodyPr/>
        <a:lstStyle/>
        <a:p>
          <a:endParaRPr lang="en-US"/>
        </a:p>
      </dgm:t>
    </dgm:pt>
    <dgm:pt modelId="{BC7BECE3-EB2E-483F-9944-8F17E7A0A22C}">
      <dgm:prSet phldrT="[Text]" custT="1"/>
      <dgm:spPr/>
      <dgm:t>
        <a:bodyPr anchor="b"/>
        <a:lstStyle/>
        <a:p>
          <a:pPr algn="ctr"/>
          <a:r>
            <a:rPr lang="en-US" sz="2200" b="1" dirty="0" smtClean="0"/>
            <a:t>May ONLY be used for standards that require written documentation that can be verified to already be in existence.</a:t>
          </a:r>
        </a:p>
        <a:p>
          <a:pPr algn="l"/>
          <a:r>
            <a:rPr lang="en-US" sz="2000" b="1" dirty="0" smtClean="0"/>
            <a:t> </a:t>
          </a:r>
          <a:endParaRPr lang="en-US" sz="2000" b="1" dirty="0"/>
        </a:p>
      </dgm:t>
    </dgm:pt>
    <dgm:pt modelId="{3B17A07C-173F-4FF5-8D91-147B36100933}" type="parTrans" cxnId="{B846D840-8287-46EA-8E2C-5D9652B9CD71}">
      <dgm:prSet/>
      <dgm:spPr/>
      <dgm:t>
        <a:bodyPr/>
        <a:lstStyle/>
        <a:p>
          <a:endParaRPr lang="en-US"/>
        </a:p>
      </dgm:t>
    </dgm:pt>
    <dgm:pt modelId="{677FF61B-374A-48FE-AAF2-307BC58EAE67}" type="sibTrans" cxnId="{B846D840-8287-46EA-8E2C-5D9652B9CD71}">
      <dgm:prSet/>
      <dgm:spPr/>
      <dgm:t>
        <a:bodyPr/>
        <a:lstStyle/>
        <a:p>
          <a:endParaRPr lang="en-US"/>
        </a:p>
      </dgm:t>
    </dgm:pt>
    <dgm:pt modelId="{703185DF-E8CF-46A4-A355-85D244C55C4A}">
      <dgm:prSet phldrT="[Text]" custT="1"/>
      <dgm:spPr/>
      <dgm:t>
        <a:bodyPr anchor="b"/>
        <a:lstStyle/>
        <a:p>
          <a:pPr marL="0" indent="0" algn="ctr">
            <a:tabLst/>
          </a:pPr>
          <a:endParaRPr lang="en-US" sz="2400" b="1" dirty="0" smtClean="0"/>
        </a:p>
        <a:p>
          <a:pPr marL="0" indent="0" algn="ctr">
            <a:tabLst/>
          </a:pPr>
          <a:endParaRPr lang="en-US" sz="2400" b="1" dirty="0" smtClean="0"/>
        </a:p>
        <a:p>
          <a:pPr marL="0" indent="0" algn="ctr">
            <a:tabLst/>
          </a:pPr>
          <a:endParaRPr lang="en-US" sz="2400" b="1" dirty="0" smtClean="0"/>
        </a:p>
        <a:p>
          <a:pPr marL="0" indent="0" algn="ctr">
            <a:tabLst/>
          </a:pPr>
          <a:endParaRPr lang="en-US" sz="2400" b="1" dirty="0" smtClean="0"/>
        </a:p>
        <a:p>
          <a:pPr marL="0" indent="0" algn="ctr">
            <a:tabLst/>
          </a:pPr>
          <a:r>
            <a:rPr lang="en-US" sz="2400" b="1" dirty="0" smtClean="0"/>
            <a:t>        </a:t>
          </a:r>
          <a:br>
            <a:rPr lang="en-US" sz="2400" b="1" dirty="0" smtClean="0"/>
          </a:br>
          <a:endParaRPr lang="en-US" sz="2400" b="1" dirty="0" smtClean="0"/>
        </a:p>
        <a:p>
          <a:pPr marL="0" indent="0" algn="ctr">
            <a:tabLst/>
          </a:pPr>
          <a:endParaRPr lang="en-US" sz="2400" b="1" dirty="0" smtClean="0"/>
        </a:p>
        <a:p>
          <a:pPr marL="0" indent="0" algn="ctr">
            <a:tabLst/>
          </a:pPr>
          <a:endParaRPr lang="en-US" sz="2400" b="1" dirty="0" smtClean="0"/>
        </a:p>
        <a:p>
          <a:pPr marL="0" indent="0" algn="ctr">
            <a:tabLst/>
          </a:pPr>
          <a:endParaRPr lang="en-US" sz="2400" b="1" dirty="0" smtClean="0"/>
        </a:p>
        <a:p>
          <a:pPr marL="0" indent="0" algn="ctr">
            <a:tabLst/>
          </a:pPr>
          <a:endParaRPr lang="en-US" sz="2400" b="1" dirty="0" smtClean="0"/>
        </a:p>
        <a:p>
          <a:pPr marL="0" indent="0" algn="ctr">
            <a:tabLst/>
          </a:pPr>
          <a:endParaRPr lang="en-US" sz="2400" b="1" dirty="0" smtClean="0"/>
        </a:p>
        <a:p>
          <a:pPr marL="0" indent="0" algn="ctr">
            <a:tabLst/>
          </a:pPr>
          <a:endParaRPr lang="en-US" sz="2400" b="1" dirty="0" smtClean="0"/>
        </a:p>
        <a:p>
          <a:pPr marL="0" indent="0" algn="l">
            <a:tabLst/>
          </a:pPr>
          <a:r>
            <a:rPr lang="en-US" sz="2400" b="1" dirty="0" smtClean="0"/>
            <a:t>               </a:t>
          </a:r>
        </a:p>
        <a:p>
          <a:pPr marL="0" indent="0" algn="l">
            <a:tabLst/>
          </a:pPr>
          <a:endParaRPr lang="en-US" sz="2400" b="1" dirty="0" smtClean="0"/>
        </a:p>
        <a:p>
          <a:pPr marL="0" indent="0" algn="l">
            <a:tabLst/>
          </a:pPr>
          <a:endParaRPr lang="en-US" sz="2400" b="1" dirty="0" smtClean="0"/>
        </a:p>
        <a:p>
          <a:pPr marL="0" indent="0" algn="l">
            <a:tabLst/>
          </a:pPr>
          <a:endParaRPr lang="en-US" sz="2400" b="1" dirty="0" smtClean="0"/>
        </a:p>
        <a:p>
          <a:pPr marL="0" indent="0" algn="l">
            <a:tabLst/>
          </a:pPr>
          <a:endParaRPr lang="en-US" sz="2400" b="1" dirty="0" smtClean="0"/>
        </a:p>
        <a:p>
          <a:pPr marL="0" indent="0" algn="l">
            <a:tabLst/>
          </a:pPr>
          <a:endParaRPr lang="en-US" sz="2400" b="1" dirty="0" smtClean="0"/>
        </a:p>
        <a:p>
          <a:pPr marL="0" indent="0" algn="l">
            <a:tabLst/>
          </a:pPr>
          <a:endParaRPr lang="en-US" sz="2400" b="1" dirty="0" smtClean="0"/>
        </a:p>
        <a:p>
          <a:pPr marL="0" indent="0" algn="l">
            <a:tabLst/>
          </a:pPr>
          <a:endParaRPr lang="en-US" sz="2400" b="1" dirty="0" smtClean="0"/>
        </a:p>
        <a:p>
          <a:pPr marL="0" indent="0" algn="l">
            <a:tabLst/>
          </a:pPr>
          <a:r>
            <a:rPr lang="en-US" sz="2400" b="1" dirty="0" smtClean="0"/>
            <a:t>For some reason the documents are not present at the time of the visit.</a:t>
          </a:r>
        </a:p>
        <a:p>
          <a:pPr marL="0" indent="0" algn="l">
            <a:tabLst/>
          </a:pPr>
          <a:endParaRPr lang="en-US" sz="2000" b="1" dirty="0"/>
        </a:p>
      </dgm:t>
    </dgm:pt>
    <dgm:pt modelId="{6C6CDB0D-9CB0-4524-9C17-5B65D7D842A7}" type="parTrans" cxnId="{7DE1C882-E9F9-45BA-BE9D-A5CDC948E495}">
      <dgm:prSet/>
      <dgm:spPr/>
      <dgm:t>
        <a:bodyPr/>
        <a:lstStyle/>
        <a:p>
          <a:endParaRPr lang="en-US"/>
        </a:p>
      </dgm:t>
    </dgm:pt>
    <dgm:pt modelId="{F6B6C737-892A-4055-9AA3-334EF4357F54}" type="sibTrans" cxnId="{7DE1C882-E9F9-45BA-BE9D-A5CDC948E495}">
      <dgm:prSet/>
      <dgm:spPr/>
      <dgm:t>
        <a:bodyPr/>
        <a:lstStyle/>
        <a:p>
          <a:endParaRPr lang="en-US"/>
        </a:p>
      </dgm:t>
    </dgm:pt>
    <dgm:pt modelId="{A2509892-9F3B-4CAA-80B4-536A908A50F5}">
      <dgm:prSet custT="1"/>
      <dgm:spPr/>
      <dgm:t>
        <a:bodyPr/>
        <a:lstStyle/>
        <a:p>
          <a:endParaRPr lang="en-US" sz="2800" b="1" dirty="0" smtClean="0"/>
        </a:p>
        <a:p>
          <a:r>
            <a:rPr lang="en-US" sz="2800" b="1" dirty="0" smtClean="0"/>
            <a:t>A courtesy that may be extended at the VISITOR’S discretion.</a:t>
          </a:r>
          <a:endParaRPr lang="en-US" sz="2800" b="1" dirty="0"/>
        </a:p>
      </dgm:t>
    </dgm:pt>
    <dgm:pt modelId="{62F11138-5080-4289-9060-3349F2D1C9A4}" type="parTrans" cxnId="{8C384DC0-CD65-4319-8317-03EC803346D7}">
      <dgm:prSet/>
      <dgm:spPr/>
      <dgm:t>
        <a:bodyPr/>
        <a:lstStyle/>
        <a:p>
          <a:endParaRPr lang="en-US"/>
        </a:p>
      </dgm:t>
    </dgm:pt>
    <dgm:pt modelId="{EBB9CBC7-1205-4182-8CA3-CDDEC64FEC68}" type="sibTrans" cxnId="{8C384DC0-CD65-4319-8317-03EC803346D7}">
      <dgm:prSet/>
      <dgm:spPr/>
      <dgm:t>
        <a:bodyPr/>
        <a:lstStyle/>
        <a:p>
          <a:endParaRPr lang="en-US"/>
        </a:p>
      </dgm:t>
    </dgm:pt>
    <dgm:pt modelId="{494D28E2-FFC7-4A3B-8A30-333F83BD07E4}" type="pres">
      <dgm:prSet presAssocID="{1CD4FAED-6F85-4B0A-BFF2-AE306998BD8C}" presName="diagram" presStyleCnt="0">
        <dgm:presLayoutVars>
          <dgm:chMax val="1"/>
          <dgm:dir/>
          <dgm:animLvl val="ctr"/>
          <dgm:resizeHandles val="exact"/>
        </dgm:presLayoutVars>
      </dgm:prSet>
      <dgm:spPr/>
      <dgm:t>
        <a:bodyPr/>
        <a:lstStyle/>
        <a:p>
          <a:endParaRPr lang="en-US"/>
        </a:p>
      </dgm:t>
    </dgm:pt>
    <dgm:pt modelId="{060EBA9D-F596-4957-AB6D-C725C044A7F9}" type="pres">
      <dgm:prSet presAssocID="{1CD4FAED-6F85-4B0A-BFF2-AE306998BD8C}" presName="matrix" presStyleCnt="0"/>
      <dgm:spPr/>
      <dgm:t>
        <a:bodyPr/>
        <a:lstStyle/>
        <a:p>
          <a:endParaRPr lang="en-US"/>
        </a:p>
      </dgm:t>
    </dgm:pt>
    <dgm:pt modelId="{29B1EABC-90DC-4E81-90C4-889DF248503A}" type="pres">
      <dgm:prSet presAssocID="{1CD4FAED-6F85-4B0A-BFF2-AE306998BD8C}" presName="tile1" presStyleLbl="node1" presStyleIdx="0" presStyleCnt="4"/>
      <dgm:spPr/>
      <dgm:t>
        <a:bodyPr/>
        <a:lstStyle/>
        <a:p>
          <a:endParaRPr lang="en-US"/>
        </a:p>
      </dgm:t>
    </dgm:pt>
    <dgm:pt modelId="{B397E0FD-AE0F-4229-A050-5BE8A8C29EF4}" type="pres">
      <dgm:prSet presAssocID="{1CD4FAED-6F85-4B0A-BFF2-AE306998BD8C}" presName="tile1text" presStyleLbl="node1" presStyleIdx="0" presStyleCnt="4">
        <dgm:presLayoutVars>
          <dgm:chMax val="0"/>
          <dgm:chPref val="0"/>
          <dgm:bulletEnabled val="1"/>
        </dgm:presLayoutVars>
      </dgm:prSet>
      <dgm:spPr/>
      <dgm:t>
        <a:bodyPr/>
        <a:lstStyle/>
        <a:p>
          <a:endParaRPr lang="en-US"/>
        </a:p>
      </dgm:t>
    </dgm:pt>
    <dgm:pt modelId="{A8FED283-1485-40F4-B317-386EB59045A0}" type="pres">
      <dgm:prSet presAssocID="{1CD4FAED-6F85-4B0A-BFF2-AE306998BD8C}" presName="tile2" presStyleLbl="node1" presStyleIdx="1" presStyleCnt="4"/>
      <dgm:spPr/>
      <dgm:t>
        <a:bodyPr/>
        <a:lstStyle/>
        <a:p>
          <a:endParaRPr lang="en-US"/>
        </a:p>
      </dgm:t>
    </dgm:pt>
    <dgm:pt modelId="{31ECED5A-212F-43DC-8052-0E9AA6E232C2}" type="pres">
      <dgm:prSet presAssocID="{1CD4FAED-6F85-4B0A-BFF2-AE306998BD8C}" presName="tile2text" presStyleLbl="node1" presStyleIdx="1" presStyleCnt="4">
        <dgm:presLayoutVars>
          <dgm:chMax val="0"/>
          <dgm:chPref val="0"/>
          <dgm:bulletEnabled val="1"/>
        </dgm:presLayoutVars>
      </dgm:prSet>
      <dgm:spPr/>
      <dgm:t>
        <a:bodyPr/>
        <a:lstStyle/>
        <a:p>
          <a:endParaRPr lang="en-US"/>
        </a:p>
      </dgm:t>
    </dgm:pt>
    <dgm:pt modelId="{9FDBDAF4-DCCE-428D-B456-05B3F1B19F1C}" type="pres">
      <dgm:prSet presAssocID="{1CD4FAED-6F85-4B0A-BFF2-AE306998BD8C}" presName="tile3" presStyleLbl="node1" presStyleIdx="2" presStyleCnt="4"/>
      <dgm:spPr/>
      <dgm:t>
        <a:bodyPr/>
        <a:lstStyle/>
        <a:p>
          <a:endParaRPr lang="en-US"/>
        </a:p>
      </dgm:t>
    </dgm:pt>
    <dgm:pt modelId="{D91942F1-F790-4A6F-8E08-B7EDDAA20120}" type="pres">
      <dgm:prSet presAssocID="{1CD4FAED-6F85-4B0A-BFF2-AE306998BD8C}" presName="tile3text" presStyleLbl="node1" presStyleIdx="2" presStyleCnt="4">
        <dgm:presLayoutVars>
          <dgm:chMax val="0"/>
          <dgm:chPref val="0"/>
          <dgm:bulletEnabled val="1"/>
        </dgm:presLayoutVars>
      </dgm:prSet>
      <dgm:spPr/>
      <dgm:t>
        <a:bodyPr/>
        <a:lstStyle/>
        <a:p>
          <a:endParaRPr lang="en-US"/>
        </a:p>
      </dgm:t>
    </dgm:pt>
    <dgm:pt modelId="{28A3BC31-17D9-42F4-8D95-9282B60CAF2C}" type="pres">
      <dgm:prSet presAssocID="{1CD4FAED-6F85-4B0A-BFF2-AE306998BD8C}" presName="tile4" presStyleLbl="node1" presStyleIdx="3" presStyleCnt="4" custLinFactNeighborX="1852" custLinFactNeighborY="3125"/>
      <dgm:spPr/>
      <dgm:t>
        <a:bodyPr/>
        <a:lstStyle/>
        <a:p>
          <a:endParaRPr lang="en-US"/>
        </a:p>
      </dgm:t>
    </dgm:pt>
    <dgm:pt modelId="{61813285-B049-4077-B3C6-DD2A79D95DCC}" type="pres">
      <dgm:prSet presAssocID="{1CD4FAED-6F85-4B0A-BFF2-AE306998BD8C}" presName="tile4text" presStyleLbl="node1" presStyleIdx="3" presStyleCnt="4">
        <dgm:presLayoutVars>
          <dgm:chMax val="0"/>
          <dgm:chPref val="0"/>
          <dgm:bulletEnabled val="1"/>
        </dgm:presLayoutVars>
      </dgm:prSet>
      <dgm:spPr/>
      <dgm:t>
        <a:bodyPr/>
        <a:lstStyle/>
        <a:p>
          <a:endParaRPr lang="en-US"/>
        </a:p>
      </dgm:t>
    </dgm:pt>
    <dgm:pt modelId="{3C50A98B-B6A2-4D98-8CFA-A520E7A96514}" type="pres">
      <dgm:prSet presAssocID="{1CD4FAED-6F85-4B0A-BFF2-AE306998BD8C}" presName="centerTile" presStyleLbl="fgShp" presStyleIdx="0" presStyleCnt="1" custScaleX="98117" custScaleY="90272">
        <dgm:presLayoutVars>
          <dgm:chMax val="0"/>
          <dgm:chPref val="0"/>
        </dgm:presLayoutVars>
      </dgm:prSet>
      <dgm:spPr/>
      <dgm:t>
        <a:bodyPr/>
        <a:lstStyle/>
        <a:p>
          <a:endParaRPr lang="en-US"/>
        </a:p>
      </dgm:t>
    </dgm:pt>
  </dgm:ptLst>
  <dgm:cxnLst>
    <dgm:cxn modelId="{8C384DC0-CD65-4319-8317-03EC803346D7}" srcId="{795449C9-CE78-4862-9BB9-3E21137E6592}" destId="{A2509892-9F3B-4CAA-80B4-536A908A50F5}" srcOrd="1" destOrd="0" parTransId="{62F11138-5080-4289-9060-3349F2D1C9A4}" sibTransId="{EBB9CBC7-1205-4182-8CA3-CDDEC64FEC68}"/>
    <dgm:cxn modelId="{E7CF055A-DC85-47C8-8637-A569C8B09097}" srcId="{795449C9-CE78-4862-9BB9-3E21137E6592}" destId="{1E4C8399-A96A-4E65-801C-FB74EB110643}" srcOrd="0" destOrd="0" parTransId="{74E300B1-51BC-49E4-8228-76A4D98C788D}" sibTransId="{7545B700-595C-469F-8148-22C001584E06}"/>
    <dgm:cxn modelId="{AD954751-2854-4D71-A078-0C59E7FAE0B4}" type="presOf" srcId="{1E4C8399-A96A-4E65-801C-FB74EB110643}" destId="{29B1EABC-90DC-4E81-90C4-889DF248503A}" srcOrd="0" destOrd="0" presId="urn:microsoft.com/office/officeart/2005/8/layout/matrix1"/>
    <dgm:cxn modelId="{22B70857-5539-44A9-BF3C-018EE3832832}" type="presOf" srcId="{A2509892-9F3B-4CAA-80B4-536A908A50F5}" destId="{A8FED283-1485-40F4-B317-386EB59045A0}" srcOrd="0" destOrd="0" presId="urn:microsoft.com/office/officeart/2005/8/layout/matrix1"/>
    <dgm:cxn modelId="{7DE1C882-E9F9-45BA-BE9D-A5CDC948E495}" srcId="{795449C9-CE78-4862-9BB9-3E21137E6592}" destId="{703185DF-E8CF-46A4-A355-85D244C55C4A}" srcOrd="3" destOrd="0" parTransId="{6C6CDB0D-9CB0-4524-9C17-5B65D7D842A7}" sibTransId="{F6B6C737-892A-4055-9AA3-334EF4357F54}"/>
    <dgm:cxn modelId="{1D8A0DA0-A075-4EF2-9AB7-CFE3FCBCA501}" type="presOf" srcId="{1E4C8399-A96A-4E65-801C-FB74EB110643}" destId="{B397E0FD-AE0F-4229-A050-5BE8A8C29EF4}" srcOrd="1" destOrd="0" presId="urn:microsoft.com/office/officeart/2005/8/layout/matrix1"/>
    <dgm:cxn modelId="{62E6D996-5A87-4417-A673-E968FA255D9A}" type="presOf" srcId="{BC7BECE3-EB2E-483F-9944-8F17E7A0A22C}" destId="{9FDBDAF4-DCCE-428D-B456-05B3F1B19F1C}" srcOrd="0" destOrd="0" presId="urn:microsoft.com/office/officeart/2005/8/layout/matrix1"/>
    <dgm:cxn modelId="{00B1E11B-8A43-4E7A-95E4-02A60C43BB30}" type="presOf" srcId="{1CD4FAED-6F85-4B0A-BFF2-AE306998BD8C}" destId="{494D28E2-FFC7-4A3B-8A30-333F83BD07E4}" srcOrd="0" destOrd="0" presId="urn:microsoft.com/office/officeart/2005/8/layout/matrix1"/>
    <dgm:cxn modelId="{3A5B7134-A804-44E0-9177-BDEAEE1CE3C2}" type="presOf" srcId="{BC7BECE3-EB2E-483F-9944-8F17E7A0A22C}" destId="{D91942F1-F790-4A6F-8E08-B7EDDAA20120}" srcOrd="1" destOrd="0" presId="urn:microsoft.com/office/officeart/2005/8/layout/matrix1"/>
    <dgm:cxn modelId="{40C0959E-93CD-44EA-A0F5-1BD4A5396805}" type="presOf" srcId="{703185DF-E8CF-46A4-A355-85D244C55C4A}" destId="{28A3BC31-17D9-42F4-8D95-9282B60CAF2C}" srcOrd="0" destOrd="0" presId="urn:microsoft.com/office/officeart/2005/8/layout/matrix1"/>
    <dgm:cxn modelId="{B846D840-8287-46EA-8E2C-5D9652B9CD71}" srcId="{795449C9-CE78-4862-9BB9-3E21137E6592}" destId="{BC7BECE3-EB2E-483F-9944-8F17E7A0A22C}" srcOrd="2" destOrd="0" parTransId="{3B17A07C-173F-4FF5-8D91-147B36100933}" sibTransId="{677FF61B-374A-48FE-AAF2-307BC58EAE67}"/>
    <dgm:cxn modelId="{FA064BE1-83C4-498B-99E6-AF27F2B063F7}" type="presOf" srcId="{A2509892-9F3B-4CAA-80B4-536A908A50F5}" destId="{31ECED5A-212F-43DC-8052-0E9AA6E232C2}" srcOrd="1" destOrd="0" presId="urn:microsoft.com/office/officeart/2005/8/layout/matrix1"/>
    <dgm:cxn modelId="{E87AD23C-28C3-41E7-B993-13F82EA2F55D}" type="presOf" srcId="{703185DF-E8CF-46A4-A355-85D244C55C4A}" destId="{61813285-B049-4077-B3C6-DD2A79D95DCC}" srcOrd="1" destOrd="0" presId="urn:microsoft.com/office/officeart/2005/8/layout/matrix1"/>
    <dgm:cxn modelId="{736F1803-266C-47AD-8E90-16E92EADFEC9}" type="presOf" srcId="{795449C9-CE78-4862-9BB9-3E21137E6592}" destId="{3C50A98B-B6A2-4D98-8CFA-A520E7A96514}" srcOrd="0" destOrd="0" presId="urn:microsoft.com/office/officeart/2005/8/layout/matrix1"/>
    <dgm:cxn modelId="{9CB37420-AAA4-4EAA-A9EA-199474B525EF}" srcId="{1CD4FAED-6F85-4B0A-BFF2-AE306998BD8C}" destId="{795449C9-CE78-4862-9BB9-3E21137E6592}" srcOrd="0" destOrd="0" parTransId="{2AC0BAAB-C5D3-48DF-9A9F-4D989013A033}" sibTransId="{B62DAF7B-7AE4-4556-8F3B-828749EDEF21}"/>
    <dgm:cxn modelId="{FBCA902C-0E47-443E-B53B-4F346F354ECD}" type="presParOf" srcId="{494D28E2-FFC7-4A3B-8A30-333F83BD07E4}" destId="{060EBA9D-F596-4957-AB6D-C725C044A7F9}" srcOrd="0" destOrd="0" presId="urn:microsoft.com/office/officeart/2005/8/layout/matrix1"/>
    <dgm:cxn modelId="{E7EF065C-60FE-4C96-AAC3-4F45B84F5DB2}" type="presParOf" srcId="{060EBA9D-F596-4957-AB6D-C725C044A7F9}" destId="{29B1EABC-90DC-4E81-90C4-889DF248503A}" srcOrd="0" destOrd="0" presId="urn:microsoft.com/office/officeart/2005/8/layout/matrix1"/>
    <dgm:cxn modelId="{FA70F4AD-976F-4CC1-8D79-ECA50FC143A2}" type="presParOf" srcId="{060EBA9D-F596-4957-AB6D-C725C044A7F9}" destId="{B397E0FD-AE0F-4229-A050-5BE8A8C29EF4}" srcOrd="1" destOrd="0" presId="urn:microsoft.com/office/officeart/2005/8/layout/matrix1"/>
    <dgm:cxn modelId="{070C91EC-B507-472B-B912-9C08CDD4E703}" type="presParOf" srcId="{060EBA9D-F596-4957-AB6D-C725C044A7F9}" destId="{A8FED283-1485-40F4-B317-386EB59045A0}" srcOrd="2" destOrd="0" presId="urn:microsoft.com/office/officeart/2005/8/layout/matrix1"/>
    <dgm:cxn modelId="{45D93EFB-B045-4F7F-88E2-88F50211422A}" type="presParOf" srcId="{060EBA9D-F596-4957-AB6D-C725C044A7F9}" destId="{31ECED5A-212F-43DC-8052-0E9AA6E232C2}" srcOrd="3" destOrd="0" presId="urn:microsoft.com/office/officeart/2005/8/layout/matrix1"/>
    <dgm:cxn modelId="{FC489503-1E24-4C1C-A931-4699CDF25DF3}" type="presParOf" srcId="{060EBA9D-F596-4957-AB6D-C725C044A7F9}" destId="{9FDBDAF4-DCCE-428D-B456-05B3F1B19F1C}" srcOrd="4" destOrd="0" presId="urn:microsoft.com/office/officeart/2005/8/layout/matrix1"/>
    <dgm:cxn modelId="{70A241CB-6DDD-4A29-9F0D-5966B652E7F0}" type="presParOf" srcId="{060EBA9D-F596-4957-AB6D-C725C044A7F9}" destId="{D91942F1-F790-4A6F-8E08-B7EDDAA20120}" srcOrd="5" destOrd="0" presId="urn:microsoft.com/office/officeart/2005/8/layout/matrix1"/>
    <dgm:cxn modelId="{D126EC90-00A6-4DA8-8BD1-776F7EBCAB29}" type="presParOf" srcId="{060EBA9D-F596-4957-AB6D-C725C044A7F9}" destId="{28A3BC31-17D9-42F4-8D95-9282B60CAF2C}" srcOrd="6" destOrd="0" presId="urn:microsoft.com/office/officeart/2005/8/layout/matrix1"/>
    <dgm:cxn modelId="{80DC1769-692F-4F0D-9797-383B1EB7DA09}" type="presParOf" srcId="{060EBA9D-F596-4957-AB6D-C725C044A7F9}" destId="{61813285-B049-4077-B3C6-DD2A79D95DCC}" srcOrd="7" destOrd="0" presId="urn:microsoft.com/office/officeart/2005/8/layout/matrix1"/>
    <dgm:cxn modelId="{252CEC86-59FD-4623-BA7A-2D3AA3713070}" type="presParOf" srcId="{494D28E2-FFC7-4A3B-8A30-333F83BD07E4}" destId="{3C50A98B-B6A2-4D98-8CFA-A520E7A96514}" srcOrd="1" destOrd="0" presId="urn:microsoft.com/office/officeart/2005/8/layout/matrix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5DBC4A-9AB2-4738-9A4F-479949E72030}" type="doc">
      <dgm:prSet loTypeId="urn:microsoft.com/office/officeart/2005/8/layout/process5" loCatId="process" qsTypeId="urn:microsoft.com/office/officeart/2005/8/quickstyle/simple5" qsCatId="simple" csTypeId="urn:microsoft.com/office/officeart/2005/8/colors/colorful3" csCatId="colorful" phldr="1"/>
      <dgm:spPr/>
      <dgm:t>
        <a:bodyPr/>
        <a:lstStyle/>
        <a:p>
          <a:endParaRPr lang="en-US"/>
        </a:p>
      </dgm:t>
    </dgm:pt>
    <dgm:pt modelId="{686C956D-080F-4192-BB6B-348AAB346D09}">
      <dgm:prSet phldrT="[Text]"/>
      <dgm:spPr/>
      <dgm:t>
        <a:bodyPr/>
        <a:lstStyle/>
        <a:p>
          <a:r>
            <a:rPr lang="en-US" b="1" dirty="0" smtClean="0"/>
            <a:t>Train new visitors</a:t>
          </a:r>
          <a:endParaRPr lang="en-US" b="1" dirty="0"/>
        </a:p>
      </dgm:t>
    </dgm:pt>
    <dgm:pt modelId="{A53DB1A5-062B-474B-8855-BA14A9143D90}" type="parTrans" cxnId="{1F7CDB31-5B88-4B54-BE1D-FC7AB6BE5061}">
      <dgm:prSet/>
      <dgm:spPr/>
      <dgm:t>
        <a:bodyPr/>
        <a:lstStyle/>
        <a:p>
          <a:endParaRPr lang="en-US"/>
        </a:p>
      </dgm:t>
    </dgm:pt>
    <dgm:pt modelId="{A5456968-E706-43A9-90EC-719405BD6366}" type="sibTrans" cxnId="{1F7CDB31-5B88-4B54-BE1D-FC7AB6BE5061}">
      <dgm:prSet/>
      <dgm:spPr/>
      <dgm:t>
        <a:bodyPr/>
        <a:lstStyle/>
        <a:p>
          <a:endParaRPr lang="en-US"/>
        </a:p>
      </dgm:t>
    </dgm:pt>
    <dgm:pt modelId="{E4274E8C-FE74-40EF-AF55-1B5EDD80DF53}">
      <dgm:prSet phldrT="[Text]"/>
      <dgm:spPr/>
      <dgm:t>
        <a:bodyPr/>
        <a:lstStyle/>
        <a:p>
          <a:r>
            <a:rPr lang="en-US" b="1" dirty="0" smtClean="0"/>
            <a:t>Standards Courses for Directors</a:t>
          </a:r>
          <a:endParaRPr lang="en-US" b="1" dirty="0"/>
        </a:p>
      </dgm:t>
    </dgm:pt>
    <dgm:pt modelId="{B882A52F-388A-4340-B319-C93AA07EA844}" type="parTrans" cxnId="{97BAE424-F12C-4126-8A64-3CBF5F0FE5EE}">
      <dgm:prSet/>
      <dgm:spPr/>
      <dgm:t>
        <a:bodyPr/>
        <a:lstStyle/>
        <a:p>
          <a:endParaRPr lang="en-US"/>
        </a:p>
      </dgm:t>
    </dgm:pt>
    <dgm:pt modelId="{B6CF5829-AEC0-4B27-A6C9-17244C8F5AA5}" type="sibTrans" cxnId="{97BAE424-F12C-4126-8A64-3CBF5F0FE5EE}">
      <dgm:prSet/>
      <dgm:spPr/>
      <dgm:t>
        <a:bodyPr/>
        <a:lstStyle/>
        <a:p>
          <a:endParaRPr lang="en-US"/>
        </a:p>
      </dgm:t>
    </dgm:pt>
    <dgm:pt modelId="{9CF860D9-DC7E-47F2-802C-3B58A073E050}">
      <dgm:prSet phldrT="[Text]"/>
      <dgm:spPr/>
      <dgm:t>
        <a:bodyPr/>
        <a:lstStyle/>
        <a:p>
          <a:r>
            <a:rPr lang="en-US" b="1" dirty="0" smtClean="0"/>
            <a:t>Camp visit assignments</a:t>
          </a:r>
          <a:endParaRPr lang="en-US" b="1" dirty="0"/>
        </a:p>
      </dgm:t>
    </dgm:pt>
    <dgm:pt modelId="{79BB422F-0253-4DA1-BEF6-EFA13CFAE2B3}" type="parTrans" cxnId="{E1C97B79-07BF-407B-A81C-420F21603387}">
      <dgm:prSet/>
      <dgm:spPr/>
      <dgm:t>
        <a:bodyPr/>
        <a:lstStyle/>
        <a:p>
          <a:endParaRPr lang="en-US"/>
        </a:p>
      </dgm:t>
    </dgm:pt>
    <dgm:pt modelId="{1A1EF9D4-3FCA-4F0D-89E4-ADD77EDBB6B9}" type="sibTrans" cxnId="{E1C97B79-07BF-407B-A81C-420F21603387}">
      <dgm:prSet/>
      <dgm:spPr/>
      <dgm:t>
        <a:bodyPr/>
        <a:lstStyle/>
        <a:p>
          <a:endParaRPr lang="en-US"/>
        </a:p>
      </dgm:t>
    </dgm:pt>
    <dgm:pt modelId="{090BF10A-425C-4C95-B99F-77783C226863}">
      <dgm:prSet phldrT="[Text]"/>
      <dgm:spPr/>
      <dgm:t>
        <a:bodyPr/>
        <a:lstStyle/>
        <a:p>
          <a:r>
            <a:rPr lang="en-US" b="1" dirty="0" smtClean="0"/>
            <a:t>Self-assessments and visits scheduled</a:t>
          </a:r>
          <a:endParaRPr lang="en-US" b="1" dirty="0"/>
        </a:p>
      </dgm:t>
    </dgm:pt>
    <dgm:pt modelId="{6323FDEC-C3F7-463D-B46A-94855B3A2EF8}" type="parTrans" cxnId="{0D2DE2C1-7C1E-46BD-9454-BCDA8E002623}">
      <dgm:prSet/>
      <dgm:spPr/>
      <dgm:t>
        <a:bodyPr/>
        <a:lstStyle/>
        <a:p>
          <a:endParaRPr lang="en-US"/>
        </a:p>
      </dgm:t>
    </dgm:pt>
    <dgm:pt modelId="{8D9AC248-E848-4CAF-AE42-58E872217D05}" type="sibTrans" cxnId="{0D2DE2C1-7C1E-46BD-9454-BCDA8E002623}">
      <dgm:prSet/>
      <dgm:spPr/>
      <dgm:t>
        <a:bodyPr/>
        <a:lstStyle/>
        <a:p>
          <a:endParaRPr lang="en-US"/>
        </a:p>
      </dgm:t>
    </dgm:pt>
    <dgm:pt modelId="{B24AA2D0-14C8-4906-9252-8C6EB6C95458}">
      <dgm:prSet phldrT="[Text]"/>
      <dgm:spPr/>
      <dgm:t>
        <a:bodyPr/>
        <a:lstStyle/>
        <a:p>
          <a:r>
            <a:rPr lang="en-US" b="1" dirty="0" smtClean="0"/>
            <a:t>Self-Assessment takes place (before camp opens)</a:t>
          </a:r>
          <a:endParaRPr lang="en-US" b="1" dirty="0"/>
        </a:p>
      </dgm:t>
    </dgm:pt>
    <dgm:pt modelId="{68BAA891-9A6F-4FA3-BF53-5679F0FF1F6C}" type="parTrans" cxnId="{B7E22895-9DE6-4B27-88C5-80BA583F41CF}">
      <dgm:prSet/>
      <dgm:spPr/>
      <dgm:t>
        <a:bodyPr/>
        <a:lstStyle/>
        <a:p>
          <a:endParaRPr lang="en-US"/>
        </a:p>
      </dgm:t>
    </dgm:pt>
    <dgm:pt modelId="{849F4FC4-43BF-44C5-B568-6B86454165F7}" type="sibTrans" cxnId="{B7E22895-9DE6-4B27-88C5-80BA583F41CF}">
      <dgm:prSet/>
      <dgm:spPr/>
      <dgm:t>
        <a:bodyPr/>
        <a:lstStyle/>
        <a:p>
          <a:endParaRPr lang="en-US"/>
        </a:p>
      </dgm:t>
    </dgm:pt>
    <dgm:pt modelId="{EA7C04F2-3E77-474A-B51C-9BF9F88BFD86}">
      <dgm:prSet phldrT="[Text]"/>
      <dgm:spPr/>
      <dgm:t>
        <a:bodyPr/>
        <a:lstStyle/>
        <a:p>
          <a:r>
            <a:rPr lang="en-US" b="1" dirty="0" smtClean="0"/>
            <a:t>Score Forms sent to ACA, Inc.</a:t>
          </a:r>
          <a:endParaRPr lang="en-US" b="1" dirty="0"/>
        </a:p>
      </dgm:t>
    </dgm:pt>
    <dgm:pt modelId="{1142AFA1-704F-46EE-9D1F-E581C01CF26A}" type="parTrans" cxnId="{BD85B493-7AAE-4362-B043-092F484615E9}">
      <dgm:prSet/>
      <dgm:spPr/>
      <dgm:t>
        <a:bodyPr/>
        <a:lstStyle/>
        <a:p>
          <a:endParaRPr lang="en-US"/>
        </a:p>
      </dgm:t>
    </dgm:pt>
    <dgm:pt modelId="{15897E46-0EC5-4A85-BA8E-3E9FE090DA38}" type="sibTrans" cxnId="{BD85B493-7AAE-4362-B043-092F484615E9}">
      <dgm:prSet/>
      <dgm:spPr/>
      <dgm:t>
        <a:bodyPr/>
        <a:lstStyle/>
        <a:p>
          <a:endParaRPr lang="en-US"/>
        </a:p>
      </dgm:t>
    </dgm:pt>
    <dgm:pt modelId="{522D982B-B7C6-4057-BC8B-766330DEF2E6}">
      <dgm:prSet phldrT="[Text]"/>
      <dgm:spPr/>
      <dgm:t>
        <a:bodyPr/>
        <a:lstStyle/>
        <a:p>
          <a:r>
            <a:rPr lang="en-US" b="1" dirty="0" smtClean="0"/>
            <a:t>Camp requests Review</a:t>
          </a:r>
          <a:endParaRPr lang="en-US" b="1" dirty="0"/>
        </a:p>
      </dgm:t>
    </dgm:pt>
    <dgm:pt modelId="{CB27B695-698A-49A2-A4DF-A4DFC78CFF4A}" type="parTrans" cxnId="{3BB700EC-B5AD-4778-83FF-504513F39D81}">
      <dgm:prSet/>
      <dgm:spPr/>
      <dgm:t>
        <a:bodyPr/>
        <a:lstStyle/>
        <a:p>
          <a:endParaRPr lang="en-US"/>
        </a:p>
      </dgm:t>
    </dgm:pt>
    <dgm:pt modelId="{890B6778-B862-4C5D-92F0-117DBA6B7B1F}" type="sibTrans" cxnId="{3BB700EC-B5AD-4778-83FF-504513F39D81}">
      <dgm:prSet/>
      <dgm:spPr/>
      <dgm:t>
        <a:bodyPr/>
        <a:lstStyle/>
        <a:p>
          <a:endParaRPr lang="en-US"/>
        </a:p>
      </dgm:t>
    </dgm:pt>
    <dgm:pt modelId="{5FFD54FD-BE31-4B18-943C-96A5CF632249}">
      <dgm:prSet phldrT="[Text]"/>
      <dgm:spPr/>
      <dgm:t>
        <a:bodyPr/>
        <a:lstStyle/>
        <a:p>
          <a:r>
            <a:rPr lang="en-US" b="1" dirty="0" smtClean="0"/>
            <a:t>Visit Occurs</a:t>
          </a:r>
          <a:endParaRPr lang="en-US" b="1" dirty="0"/>
        </a:p>
      </dgm:t>
    </dgm:pt>
    <dgm:pt modelId="{22CDB410-707A-4654-AA90-3A259D0BCD07}" type="parTrans" cxnId="{64F790D0-484B-426C-9BEC-73FC4C5E8B86}">
      <dgm:prSet/>
      <dgm:spPr/>
      <dgm:t>
        <a:bodyPr/>
        <a:lstStyle/>
        <a:p>
          <a:endParaRPr lang="en-US"/>
        </a:p>
      </dgm:t>
    </dgm:pt>
    <dgm:pt modelId="{DAFE6307-278F-4827-889D-16691A8AE72B}" type="sibTrans" cxnId="{64F790D0-484B-426C-9BEC-73FC4C5E8B86}">
      <dgm:prSet/>
      <dgm:spPr/>
      <dgm:t>
        <a:bodyPr/>
        <a:lstStyle/>
        <a:p>
          <a:endParaRPr lang="en-US"/>
        </a:p>
      </dgm:t>
    </dgm:pt>
    <dgm:pt modelId="{0E3A573C-80BC-402D-BC95-A47D8D45442B}">
      <dgm:prSet phldrT="[Text]"/>
      <dgm:spPr/>
      <dgm:t>
        <a:bodyPr/>
        <a:lstStyle/>
        <a:p>
          <a:r>
            <a:rPr lang="en-US" b="1" dirty="0" smtClean="0"/>
            <a:t>Camps are notified of scores below 80%</a:t>
          </a:r>
          <a:endParaRPr lang="en-US" b="1" dirty="0"/>
        </a:p>
      </dgm:t>
    </dgm:pt>
    <dgm:pt modelId="{2B3FA65D-84FA-435A-B126-2B03707E3C04}" type="parTrans" cxnId="{296939F4-8C15-481A-8A43-4D0C4A0FB9F6}">
      <dgm:prSet/>
      <dgm:spPr/>
      <dgm:t>
        <a:bodyPr/>
        <a:lstStyle/>
        <a:p>
          <a:endParaRPr lang="en-US"/>
        </a:p>
      </dgm:t>
    </dgm:pt>
    <dgm:pt modelId="{2435F3CA-6DA9-4EA5-8709-2C81B784E315}" type="sibTrans" cxnId="{296939F4-8C15-481A-8A43-4D0C4A0FB9F6}">
      <dgm:prSet/>
      <dgm:spPr/>
      <dgm:t>
        <a:bodyPr/>
        <a:lstStyle/>
        <a:p>
          <a:endParaRPr lang="en-US"/>
        </a:p>
      </dgm:t>
    </dgm:pt>
    <dgm:pt modelId="{02AF3490-42F1-45E1-831B-85E00C6BDEF9}">
      <dgm:prSet phldrT="[Text]"/>
      <dgm:spPr/>
      <dgm:t>
        <a:bodyPr/>
        <a:lstStyle/>
        <a:p>
          <a:r>
            <a:rPr lang="en-US" b="1" dirty="0" smtClean="0"/>
            <a:t>Review process occurs</a:t>
          </a:r>
          <a:endParaRPr lang="en-US" b="1" dirty="0"/>
        </a:p>
      </dgm:t>
    </dgm:pt>
    <dgm:pt modelId="{4E31700D-59F9-4140-A5C8-C2930360FE61}" type="parTrans" cxnId="{903EA6B9-2AC5-4C46-B3E1-D0977FAD4973}">
      <dgm:prSet/>
      <dgm:spPr/>
      <dgm:t>
        <a:bodyPr/>
        <a:lstStyle/>
        <a:p>
          <a:endParaRPr lang="en-US"/>
        </a:p>
      </dgm:t>
    </dgm:pt>
    <dgm:pt modelId="{3BCD9E93-CDF1-4D43-90E0-F74AD2D55674}" type="sibTrans" cxnId="{903EA6B9-2AC5-4C46-B3E1-D0977FAD4973}">
      <dgm:prSet/>
      <dgm:spPr/>
      <dgm:t>
        <a:bodyPr/>
        <a:lstStyle/>
        <a:p>
          <a:endParaRPr lang="en-US"/>
        </a:p>
      </dgm:t>
    </dgm:pt>
    <dgm:pt modelId="{F47C0755-2BCC-4AE5-88B6-30A276EF5CA8}">
      <dgm:prSet phldrT="[Text]"/>
      <dgm:spPr/>
      <dgm:t>
        <a:bodyPr/>
        <a:lstStyle/>
        <a:p>
          <a:r>
            <a:rPr lang="en-US" b="1" dirty="0" smtClean="0"/>
            <a:t>Local leadership votes to approve camps</a:t>
          </a:r>
          <a:endParaRPr lang="en-US" b="1" dirty="0"/>
        </a:p>
      </dgm:t>
    </dgm:pt>
    <dgm:pt modelId="{E4AAA928-EA26-4204-B165-2522F94D2021}" type="parTrans" cxnId="{0DFE7AF2-8EB6-45CE-9DE5-A9E6CBA47184}">
      <dgm:prSet/>
      <dgm:spPr/>
      <dgm:t>
        <a:bodyPr/>
        <a:lstStyle/>
        <a:p>
          <a:endParaRPr lang="en-US"/>
        </a:p>
      </dgm:t>
    </dgm:pt>
    <dgm:pt modelId="{009A96D1-E4F1-440E-9947-6CDADEAC2329}" type="sibTrans" cxnId="{0DFE7AF2-8EB6-45CE-9DE5-A9E6CBA47184}">
      <dgm:prSet/>
      <dgm:spPr/>
      <dgm:t>
        <a:bodyPr/>
        <a:lstStyle/>
        <a:p>
          <a:endParaRPr lang="en-US"/>
        </a:p>
      </dgm:t>
    </dgm:pt>
    <dgm:pt modelId="{81BD9918-70F0-4EBB-A445-428B0715BF6E}">
      <dgm:prSet phldrT="[Text]"/>
      <dgm:spPr/>
      <dgm:t>
        <a:bodyPr/>
        <a:lstStyle/>
        <a:p>
          <a:r>
            <a:rPr lang="en-US" b="1" dirty="0" smtClean="0"/>
            <a:t>Camps notified of scores</a:t>
          </a:r>
          <a:endParaRPr lang="en-US" b="1" dirty="0"/>
        </a:p>
      </dgm:t>
    </dgm:pt>
    <dgm:pt modelId="{B65F5A0E-733D-40C0-99DA-FAE871AA2421}" type="parTrans" cxnId="{B02AFA7A-B902-426D-ABA3-876D4771264C}">
      <dgm:prSet/>
      <dgm:spPr/>
      <dgm:t>
        <a:bodyPr/>
        <a:lstStyle/>
        <a:p>
          <a:endParaRPr lang="en-US"/>
        </a:p>
      </dgm:t>
    </dgm:pt>
    <dgm:pt modelId="{A8929A1A-7B2E-4658-B4D1-C5C4BF4E4A3F}" type="sibTrans" cxnId="{B02AFA7A-B902-426D-ABA3-876D4771264C}">
      <dgm:prSet/>
      <dgm:spPr/>
      <dgm:t>
        <a:bodyPr/>
        <a:lstStyle/>
        <a:p>
          <a:endParaRPr lang="en-US"/>
        </a:p>
      </dgm:t>
    </dgm:pt>
    <dgm:pt modelId="{08B49158-3F80-40E6-809A-57D110721CB5}" type="pres">
      <dgm:prSet presAssocID="{5F5DBC4A-9AB2-4738-9A4F-479949E72030}" presName="diagram" presStyleCnt="0">
        <dgm:presLayoutVars>
          <dgm:dir/>
          <dgm:resizeHandles val="exact"/>
        </dgm:presLayoutVars>
      </dgm:prSet>
      <dgm:spPr/>
      <dgm:t>
        <a:bodyPr/>
        <a:lstStyle/>
        <a:p>
          <a:endParaRPr lang="en-US"/>
        </a:p>
      </dgm:t>
    </dgm:pt>
    <dgm:pt modelId="{F5554EDB-9237-4EC5-A9F4-3E9B39A47540}" type="pres">
      <dgm:prSet presAssocID="{686C956D-080F-4192-BB6B-348AAB346D09}" presName="node" presStyleLbl="node1" presStyleIdx="0" presStyleCnt="12">
        <dgm:presLayoutVars>
          <dgm:bulletEnabled val="1"/>
        </dgm:presLayoutVars>
      </dgm:prSet>
      <dgm:spPr/>
      <dgm:t>
        <a:bodyPr/>
        <a:lstStyle/>
        <a:p>
          <a:endParaRPr lang="en-US"/>
        </a:p>
      </dgm:t>
    </dgm:pt>
    <dgm:pt modelId="{021591CB-8A8C-4599-956E-149D35EFB0A2}" type="pres">
      <dgm:prSet presAssocID="{A5456968-E706-43A9-90EC-719405BD6366}" presName="sibTrans" presStyleLbl="sibTrans2D1" presStyleIdx="0" presStyleCnt="11"/>
      <dgm:spPr/>
      <dgm:t>
        <a:bodyPr/>
        <a:lstStyle/>
        <a:p>
          <a:endParaRPr lang="en-US"/>
        </a:p>
      </dgm:t>
    </dgm:pt>
    <dgm:pt modelId="{035AED23-9EAB-45DC-8870-FA533F1D9A79}" type="pres">
      <dgm:prSet presAssocID="{A5456968-E706-43A9-90EC-719405BD6366}" presName="connectorText" presStyleLbl="sibTrans2D1" presStyleIdx="0" presStyleCnt="11"/>
      <dgm:spPr/>
      <dgm:t>
        <a:bodyPr/>
        <a:lstStyle/>
        <a:p>
          <a:endParaRPr lang="en-US"/>
        </a:p>
      </dgm:t>
    </dgm:pt>
    <dgm:pt modelId="{D10D48E2-5780-4A15-B442-6F990B4FF100}" type="pres">
      <dgm:prSet presAssocID="{E4274E8C-FE74-40EF-AF55-1B5EDD80DF53}" presName="node" presStyleLbl="node1" presStyleIdx="1" presStyleCnt="12">
        <dgm:presLayoutVars>
          <dgm:bulletEnabled val="1"/>
        </dgm:presLayoutVars>
      </dgm:prSet>
      <dgm:spPr/>
      <dgm:t>
        <a:bodyPr/>
        <a:lstStyle/>
        <a:p>
          <a:endParaRPr lang="en-US"/>
        </a:p>
      </dgm:t>
    </dgm:pt>
    <dgm:pt modelId="{E29B1695-C42E-4735-8F4C-169CB5F856E2}" type="pres">
      <dgm:prSet presAssocID="{B6CF5829-AEC0-4B27-A6C9-17244C8F5AA5}" presName="sibTrans" presStyleLbl="sibTrans2D1" presStyleIdx="1" presStyleCnt="11"/>
      <dgm:spPr/>
      <dgm:t>
        <a:bodyPr/>
        <a:lstStyle/>
        <a:p>
          <a:endParaRPr lang="en-US"/>
        </a:p>
      </dgm:t>
    </dgm:pt>
    <dgm:pt modelId="{7D5FE811-1DD1-4765-8FF0-01175CDF569C}" type="pres">
      <dgm:prSet presAssocID="{B6CF5829-AEC0-4B27-A6C9-17244C8F5AA5}" presName="connectorText" presStyleLbl="sibTrans2D1" presStyleIdx="1" presStyleCnt="11"/>
      <dgm:spPr/>
      <dgm:t>
        <a:bodyPr/>
        <a:lstStyle/>
        <a:p>
          <a:endParaRPr lang="en-US"/>
        </a:p>
      </dgm:t>
    </dgm:pt>
    <dgm:pt modelId="{B6063631-5CBC-44E3-8083-2492D2F87E0A}" type="pres">
      <dgm:prSet presAssocID="{9CF860D9-DC7E-47F2-802C-3B58A073E050}" presName="node" presStyleLbl="node1" presStyleIdx="2" presStyleCnt="12">
        <dgm:presLayoutVars>
          <dgm:bulletEnabled val="1"/>
        </dgm:presLayoutVars>
      </dgm:prSet>
      <dgm:spPr/>
      <dgm:t>
        <a:bodyPr/>
        <a:lstStyle/>
        <a:p>
          <a:endParaRPr lang="en-US"/>
        </a:p>
      </dgm:t>
    </dgm:pt>
    <dgm:pt modelId="{6112AB42-4DC1-4CCA-A875-2BEB518AB226}" type="pres">
      <dgm:prSet presAssocID="{1A1EF9D4-3FCA-4F0D-89E4-ADD77EDBB6B9}" presName="sibTrans" presStyleLbl="sibTrans2D1" presStyleIdx="2" presStyleCnt="11"/>
      <dgm:spPr/>
      <dgm:t>
        <a:bodyPr/>
        <a:lstStyle/>
        <a:p>
          <a:endParaRPr lang="en-US"/>
        </a:p>
      </dgm:t>
    </dgm:pt>
    <dgm:pt modelId="{A5DAB0B2-8651-448A-89D3-25DBF1B4EA1D}" type="pres">
      <dgm:prSet presAssocID="{1A1EF9D4-3FCA-4F0D-89E4-ADD77EDBB6B9}" presName="connectorText" presStyleLbl="sibTrans2D1" presStyleIdx="2" presStyleCnt="11"/>
      <dgm:spPr/>
      <dgm:t>
        <a:bodyPr/>
        <a:lstStyle/>
        <a:p>
          <a:endParaRPr lang="en-US"/>
        </a:p>
      </dgm:t>
    </dgm:pt>
    <dgm:pt modelId="{7E6B7254-A57B-4AD5-B2D2-2272CB36896C}" type="pres">
      <dgm:prSet presAssocID="{090BF10A-425C-4C95-B99F-77783C226863}" presName="node" presStyleLbl="node1" presStyleIdx="3" presStyleCnt="12">
        <dgm:presLayoutVars>
          <dgm:bulletEnabled val="1"/>
        </dgm:presLayoutVars>
      </dgm:prSet>
      <dgm:spPr/>
      <dgm:t>
        <a:bodyPr/>
        <a:lstStyle/>
        <a:p>
          <a:endParaRPr lang="en-US"/>
        </a:p>
      </dgm:t>
    </dgm:pt>
    <dgm:pt modelId="{33AFEFDA-CEFF-4905-9E0F-0DAF4CAF1979}" type="pres">
      <dgm:prSet presAssocID="{8D9AC248-E848-4CAF-AE42-58E872217D05}" presName="sibTrans" presStyleLbl="sibTrans2D1" presStyleIdx="3" presStyleCnt="11"/>
      <dgm:spPr/>
      <dgm:t>
        <a:bodyPr/>
        <a:lstStyle/>
        <a:p>
          <a:endParaRPr lang="en-US"/>
        </a:p>
      </dgm:t>
    </dgm:pt>
    <dgm:pt modelId="{207E0384-10EC-4FDC-BC37-A240A5BE23BC}" type="pres">
      <dgm:prSet presAssocID="{8D9AC248-E848-4CAF-AE42-58E872217D05}" presName="connectorText" presStyleLbl="sibTrans2D1" presStyleIdx="3" presStyleCnt="11"/>
      <dgm:spPr/>
      <dgm:t>
        <a:bodyPr/>
        <a:lstStyle/>
        <a:p>
          <a:endParaRPr lang="en-US"/>
        </a:p>
      </dgm:t>
    </dgm:pt>
    <dgm:pt modelId="{F6B2C8C8-3D4F-4970-A1B5-AAF47B22BA35}" type="pres">
      <dgm:prSet presAssocID="{B24AA2D0-14C8-4906-9252-8C6EB6C95458}" presName="node" presStyleLbl="node1" presStyleIdx="4" presStyleCnt="12">
        <dgm:presLayoutVars>
          <dgm:bulletEnabled val="1"/>
        </dgm:presLayoutVars>
      </dgm:prSet>
      <dgm:spPr/>
      <dgm:t>
        <a:bodyPr/>
        <a:lstStyle/>
        <a:p>
          <a:endParaRPr lang="en-US"/>
        </a:p>
      </dgm:t>
    </dgm:pt>
    <dgm:pt modelId="{605304A4-4DFB-41B8-A64C-0854FABF863D}" type="pres">
      <dgm:prSet presAssocID="{849F4FC4-43BF-44C5-B568-6B86454165F7}" presName="sibTrans" presStyleLbl="sibTrans2D1" presStyleIdx="4" presStyleCnt="11"/>
      <dgm:spPr/>
      <dgm:t>
        <a:bodyPr/>
        <a:lstStyle/>
        <a:p>
          <a:endParaRPr lang="en-US"/>
        </a:p>
      </dgm:t>
    </dgm:pt>
    <dgm:pt modelId="{9BFB6993-FD83-4D64-B35E-EFA54C45698E}" type="pres">
      <dgm:prSet presAssocID="{849F4FC4-43BF-44C5-B568-6B86454165F7}" presName="connectorText" presStyleLbl="sibTrans2D1" presStyleIdx="4" presStyleCnt="11"/>
      <dgm:spPr/>
      <dgm:t>
        <a:bodyPr/>
        <a:lstStyle/>
        <a:p>
          <a:endParaRPr lang="en-US"/>
        </a:p>
      </dgm:t>
    </dgm:pt>
    <dgm:pt modelId="{81005511-5BA7-45E8-AEB5-EEAF26BD53C4}" type="pres">
      <dgm:prSet presAssocID="{5FFD54FD-BE31-4B18-943C-96A5CF632249}" presName="node" presStyleLbl="node1" presStyleIdx="5" presStyleCnt="12">
        <dgm:presLayoutVars>
          <dgm:bulletEnabled val="1"/>
        </dgm:presLayoutVars>
      </dgm:prSet>
      <dgm:spPr/>
      <dgm:t>
        <a:bodyPr/>
        <a:lstStyle/>
        <a:p>
          <a:endParaRPr lang="en-US"/>
        </a:p>
      </dgm:t>
    </dgm:pt>
    <dgm:pt modelId="{40B84FC2-8A37-44FF-9419-6CBB34556907}" type="pres">
      <dgm:prSet presAssocID="{DAFE6307-278F-4827-889D-16691A8AE72B}" presName="sibTrans" presStyleLbl="sibTrans2D1" presStyleIdx="5" presStyleCnt="11"/>
      <dgm:spPr/>
      <dgm:t>
        <a:bodyPr/>
        <a:lstStyle/>
        <a:p>
          <a:endParaRPr lang="en-US"/>
        </a:p>
      </dgm:t>
    </dgm:pt>
    <dgm:pt modelId="{462E2466-21C7-45B8-B3DD-69E31240D0C9}" type="pres">
      <dgm:prSet presAssocID="{DAFE6307-278F-4827-889D-16691A8AE72B}" presName="connectorText" presStyleLbl="sibTrans2D1" presStyleIdx="5" presStyleCnt="11"/>
      <dgm:spPr/>
      <dgm:t>
        <a:bodyPr/>
        <a:lstStyle/>
        <a:p>
          <a:endParaRPr lang="en-US"/>
        </a:p>
      </dgm:t>
    </dgm:pt>
    <dgm:pt modelId="{E8FC75D6-FD58-48B0-BB28-FAD9BBE3BF98}" type="pres">
      <dgm:prSet presAssocID="{EA7C04F2-3E77-474A-B51C-9BF9F88BFD86}" presName="node" presStyleLbl="node1" presStyleIdx="6" presStyleCnt="12">
        <dgm:presLayoutVars>
          <dgm:bulletEnabled val="1"/>
        </dgm:presLayoutVars>
      </dgm:prSet>
      <dgm:spPr/>
      <dgm:t>
        <a:bodyPr/>
        <a:lstStyle/>
        <a:p>
          <a:endParaRPr lang="en-US"/>
        </a:p>
      </dgm:t>
    </dgm:pt>
    <dgm:pt modelId="{F34C4820-E5B6-4196-B88C-9E355A2B5416}" type="pres">
      <dgm:prSet presAssocID="{15897E46-0EC5-4A85-BA8E-3E9FE090DA38}" presName="sibTrans" presStyleLbl="sibTrans2D1" presStyleIdx="6" presStyleCnt="11"/>
      <dgm:spPr/>
      <dgm:t>
        <a:bodyPr/>
        <a:lstStyle/>
        <a:p>
          <a:endParaRPr lang="en-US"/>
        </a:p>
      </dgm:t>
    </dgm:pt>
    <dgm:pt modelId="{7FE99458-1CA3-41C9-8427-3708C9201936}" type="pres">
      <dgm:prSet presAssocID="{15897E46-0EC5-4A85-BA8E-3E9FE090DA38}" presName="connectorText" presStyleLbl="sibTrans2D1" presStyleIdx="6" presStyleCnt="11"/>
      <dgm:spPr/>
      <dgm:t>
        <a:bodyPr/>
        <a:lstStyle/>
        <a:p>
          <a:endParaRPr lang="en-US"/>
        </a:p>
      </dgm:t>
    </dgm:pt>
    <dgm:pt modelId="{FAB16D81-C395-423F-9265-5B27DA54FA96}" type="pres">
      <dgm:prSet presAssocID="{0E3A573C-80BC-402D-BC95-A47D8D45442B}" presName="node" presStyleLbl="node1" presStyleIdx="7" presStyleCnt="12">
        <dgm:presLayoutVars>
          <dgm:bulletEnabled val="1"/>
        </dgm:presLayoutVars>
      </dgm:prSet>
      <dgm:spPr/>
      <dgm:t>
        <a:bodyPr/>
        <a:lstStyle/>
        <a:p>
          <a:endParaRPr lang="en-US"/>
        </a:p>
      </dgm:t>
    </dgm:pt>
    <dgm:pt modelId="{34BB8648-7187-46FD-9CA3-B0F36BFB5EDA}" type="pres">
      <dgm:prSet presAssocID="{2435F3CA-6DA9-4EA5-8709-2C81B784E315}" presName="sibTrans" presStyleLbl="sibTrans2D1" presStyleIdx="7" presStyleCnt="11"/>
      <dgm:spPr/>
      <dgm:t>
        <a:bodyPr/>
        <a:lstStyle/>
        <a:p>
          <a:endParaRPr lang="en-US"/>
        </a:p>
      </dgm:t>
    </dgm:pt>
    <dgm:pt modelId="{AE80D94F-A86C-48E8-9A78-7BFFB31CAD35}" type="pres">
      <dgm:prSet presAssocID="{2435F3CA-6DA9-4EA5-8709-2C81B784E315}" presName="connectorText" presStyleLbl="sibTrans2D1" presStyleIdx="7" presStyleCnt="11"/>
      <dgm:spPr/>
      <dgm:t>
        <a:bodyPr/>
        <a:lstStyle/>
        <a:p>
          <a:endParaRPr lang="en-US"/>
        </a:p>
      </dgm:t>
    </dgm:pt>
    <dgm:pt modelId="{591B7553-12DC-41A1-B4EA-8CFEE815C9E3}" type="pres">
      <dgm:prSet presAssocID="{522D982B-B7C6-4057-BC8B-766330DEF2E6}" presName="node" presStyleLbl="node1" presStyleIdx="8" presStyleCnt="12">
        <dgm:presLayoutVars>
          <dgm:bulletEnabled val="1"/>
        </dgm:presLayoutVars>
      </dgm:prSet>
      <dgm:spPr/>
      <dgm:t>
        <a:bodyPr/>
        <a:lstStyle/>
        <a:p>
          <a:endParaRPr lang="en-US"/>
        </a:p>
      </dgm:t>
    </dgm:pt>
    <dgm:pt modelId="{0125C70A-CA94-43D3-B95A-6FC03989445A}" type="pres">
      <dgm:prSet presAssocID="{890B6778-B862-4C5D-92F0-117DBA6B7B1F}" presName="sibTrans" presStyleLbl="sibTrans2D1" presStyleIdx="8" presStyleCnt="11"/>
      <dgm:spPr/>
      <dgm:t>
        <a:bodyPr/>
        <a:lstStyle/>
        <a:p>
          <a:endParaRPr lang="en-US"/>
        </a:p>
      </dgm:t>
    </dgm:pt>
    <dgm:pt modelId="{D1A60C9E-D4BB-4494-A792-E9C7AC572750}" type="pres">
      <dgm:prSet presAssocID="{890B6778-B862-4C5D-92F0-117DBA6B7B1F}" presName="connectorText" presStyleLbl="sibTrans2D1" presStyleIdx="8" presStyleCnt="11"/>
      <dgm:spPr/>
      <dgm:t>
        <a:bodyPr/>
        <a:lstStyle/>
        <a:p>
          <a:endParaRPr lang="en-US"/>
        </a:p>
      </dgm:t>
    </dgm:pt>
    <dgm:pt modelId="{6834B443-053C-44B2-BE6C-FFDE923F7413}" type="pres">
      <dgm:prSet presAssocID="{02AF3490-42F1-45E1-831B-85E00C6BDEF9}" presName="node" presStyleLbl="node1" presStyleIdx="9" presStyleCnt="12">
        <dgm:presLayoutVars>
          <dgm:bulletEnabled val="1"/>
        </dgm:presLayoutVars>
      </dgm:prSet>
      <dgm:spPr/>
      <dgm:t>
        <a:bodyPr/>
        <a:lstStyle/>
        <a:p>
          <a:endParaRPr lang="en-US"/>
        </a:p>
      </dgm:t>
    </dgm:pt>
    <dgm:pt modelId="{DF6DBE63-4A4F-4124-B229-FB627F387CBB}" type="pres">
      <dgm:prSet presAssocID="{3BCD9E93-CDF1-4D43-90E0-F74AD2D55674}" presName="sibTrans" presStyleLbl="sibTrans2D1" presStyleIdx="9" presStyleCnt="11"/>
      <dgm:spPr/>
      <dgm:t>
        <a:bodyPr/>
        <a:lstStyle/>
        <a:p>
          <a:endParaRPr lang="en-US"/>
        </a:p>
      </dgm:t>
    </dgm:pt>
    <dgm:pt modelId="{56D854F0-76C5-456F-AFCB-55A53E4D2FE9}" type="pres">
      <dgm:prSet presAssocID="{3BCD9E93-CDF1-4D43-90E0-F74AD2D55674}" presName="connectorText" presStyleLbl="sibTrans2D1" presStyleIdx="9" presStyleCnt="11"/>
      <dgm:spPr/>
      <dgm:t>
        <a:bodyPr/>
        <a:lstStyle/>
        <a:p>
          <a:endParaRPr lang="en-US"/>
        </a:p>
      </dgm:t>
    </dgm:pt>
    <dgm:pt modelId="{BEA98539-12B8-4220-B776-1093040ED467}" type="pres">
      <dgm:prSet presAssocID="{F47C0755-2BCC-4AE5-88B6-30A276EF5CA8}" presName="node" presStyleLbl="node1" presStyleIdx="10" presStyleCnt="12">
        <dgm:presLayoutVars>
          <dgm:bulletEnabled val="1"/>
        </dgm:presLayoutVars>
      </dgm:prSet>
      <dgm:spPr/>
      <dgm:t>
        <a:bodyPr/>
        <a:lstStyle/>
        <a:p>
          <a:endParaRPr lang="en-US"/>
        </a:p>
      </dgm:t>
    </dgm:pt>
    <dgm:pt modelId="{E954745B-2230-4089-BAB1-2F0C27ABCE14}" type="pres">
      <dgm:prSet presAssocID="{009A96D1-E4F1-440E-9947-6CDADEAC2329}" presName="sibTrans" presStyleLbl="sibTrans2D1" presStyleIdx="10" presStyleCnt="11"/>
      <dgm:spPr/>
      <dgm:t>
        <a:bodyPr/>
        <a:lstStyle/>
        <a:p>
          <a:endParaRPr lang="en-US"/>
        </a:p>
      </dgm:t>
    </dgm:pt>
    <dgm:pt modelId="{AE200522-5DBD-4B44-9492-4A9D06A8768F}" type="pres">
      <dgm:prSet presAssocID="{009A96D1-E4F1-440E-9947-6CDADEAC2329}" presName="connectorText" presStyleLbl="sibTrans2D1" presStyleIdx="10" presStyleCnt="11"/>
      <dgm:spPr/>
      <dgm:t>
        <a:bodyPr/>
        <a:lstStyle/>
        <a:p>
          <a:endParaRPr lang="en-US"/>
        </a:p>
      </dgm:t>
    </dgm:pt>
    <dgm:pt modelId="{F7C9A148-1644-4108-9DAA-EF2F47C2DDA0}" type="pres">
      <dgm:prSet presAssocID="{81BD9918-70F0-4EBB-A445-428B0715BF6E}" presName="node" presStyleLbl="node1" presStyleIdx="11" presStyleCnt="12">
        <dgm:presLayoutVars>
          <dgm:bulletEnabled val="1"/>
        </dgm:presLayoutVars>
      </dgm:prSet>
      <dgm:spPr/>
      <dgm:t>
        <a:bodyPr/>
        <a:lstStyle/>
        <a:p>
          <a:endParaRPr lang="en-US"/>
        </a:p>
      </dgm:t>
    </dgm:pt>
  </dgm:ptLst>
  <dgm:cxnLst>
    <dgm:cxn modelId="{BE791200-6C8F-41CF-85CA-23E84DF2DE1B}" type="presOf" srcId="{2435F3CA-6DA9-4EA5-8709-2C81B784E315}" destId="{34BB8648-7187-46FD-9CA3-B0F36BFB5EDA}" srcOrd="0" destOrd="0" presId="urn:microsoft.com/office/officeart/2005/8/layout/process5"/>
    <dgm:cxn modelId="{4E57DE36-10E4-4609-B808-6DBD9D971E98}" type="presOf" srcId="{8D9AC248-E848-4CAF-AE42-58E872217D05}" destId="{33AFEFDA-CEFF-4905-9E0F-0DAF4CAF1979}" srcOrd="0" destOrd="0" presId="urn:microsoft.com/office/officeart/2005/8/layout/process5"/>
    <dgm:cxn modelId="{ABBE291F-F371-458D-9DEA-A0EE98DE9F7A}" type="presOf" srcId="{686C956D-080F-4192-BB6B-348AAB346D09}" destId="{F5554EDB-9237-4EC5-A9F4-3E9B39A47540}" srcOrd="0" destOrd="0" presId="urn:microsoft.com/office/officeart/2005/8/layout/process5"/>
    <dgm:cxn modelId="{D1732F52-5293-4FA2-8A6F-384A5245415D}" type="presOf" srcId="{DAFE6307-278F-4827-889D-16691A8AE72B}" destId="{462E2466-21C7-45B8-B3DD-69E31240D0C9}" srcOrd="1" destOrd="0" presId="urn:microsoft.com/office/officeart/2005/8/layout/process5"/>
    <dgm:cxn modelId="{AFEF4CE1-CDA2-4FB6-AEB5-EA5B3917A124}" type="presOf" srcId="{15897E46-0EC5-4A85-BA8E-3E9FE090DA38}" destId="{F34C4820-E5B6-4196-B88C-9E355A2B5416}" srcOrd="0" destOrd="0" presId="urn:microsoft.com/office/officeart/2005/8/layout/process5"/>
    <dgm:cxn modelId="{B02AFA7A-B902-426D-ABA3-876D4771264C}" srcId="{5F5DBC4A-9AB2-4738-9A4F-479949E72030}" destId="{81BD9918-70F0-4EBB-A445-428B0715BF6E}" srcOrd="11" destOrd="0" parTransId="{B65F5A0E-733D-40C0-99DA-FAE871AA2421}" sibTransId="{A8929A1A-7B2E-4658-B4D1-C5C4BF4E4A3F}"/>
    <dgm:cxn modelId="{4CACBAED-B3A0-44B6-8AAE-3DC831805D97}" type="presOf" srcId="{A5456968-E706-43A9-90EC-719405BD6366}" destId="{035AED23-9EAB-45DC-8870-FA533F1D9A79}" srcOrd="1" destOrd="0" presId="urn:microsoft.com/office/officeart/2005/8/layout/process5"/>
    <dgm:cxn modelId="{42940BB5-D536-4504-9380-108E54BC24EE}" type="presOf" srcId="{2435F3CA-6DA9-4EA5-8709-2C81B784E315}" destId="{AE80D94F-A86C-48E8-9A78-7BFFB31CAD35}" srcOrd="1" destOrd="0" presId="urn:microsoft.com/office/officeart/2005/8/layout/process5"/>
    <dgm:cxn modelId="{3AFF4EBB-DD54-4AE5-AEA6-EBBBA170B6EA}" type="presOf" srcId="{02AF3490-42F1-45E1-831B-85E00C6BDEF9}" destId="{6834B443-053C-44B2-BE6C-FFDE923F7413}" srcOrd="0" destOrd="0" presId="urn:microsoft.com/office/officeart/2005/8/layout/process5"/>
    <dgm:cxn modelId="{E34693E0-BBD6-4AC5-AD43-918FFB110CC8}" type="presOf" srcId="{1A1EF9D4-3FCA-4F0D-89E4-ADD77EDBB6B9}" destId="{6112AB42-4DC1-4CCA-A875-2BEB518AB226}" srcOrd="0" destOrd="0" presId="urn:microsoft.com/office/officeart/2005/8/layout/process5"/>
    <dgm:cxn modelId="{1B4B5586-0FE0-4AA7-BF1C-0C520FA86F94}" type="presOf" srcId="{DAFE6307-278F-4827-889D-16691A8AE72B}" destId="{40B84FC2-8A37-44FF-9419-6CBB34556907}" srcOrd="0" destOrd="0" presId="urn:microsoft.com/office/officeart/2005/8/layout/process5"/>
    <dgm:cxn modelId="{749D990D-7FA3-4D43-A2C8-D3C20CE1921A}" type="presOf" srcId="{849F4FC4-43BF-44C5-B568-6B86454165F7}" destId="{605304A4-4DFB-41B8-A64C-0854FABF863D}" srcOrd="0" destOrd="0" presId="urn:microsoft.com/office/officeart/2005/8/layout/process5"/>
    <dgm:cxn modelId="{B7E22895-9DE6-4B27-88C5-80BA583F41CF}" srcId="{5F5DBC4A-9AB2-4738-9A4F-479949E72030}" destId="{B24AA2D0-14C8-4906-9252-8C6EB6C95458}" srcOrd="4" destOrd="0" parTransId="{68BAA891-9A6F-4FA3-BF53-5679F0FF1F6C}" sibTransId="{849F4FC4-43BF-44C5-B568-6B86454165F7}"/>
    <dgm:cxn modelId="{10F0EB50-108A-459D-B32B-CB67161E0BCD}" type="presOf" srcId="{E4274E8C-FE74-40EF-AF55-1B5EDD80DF53}" destId="{D10D48E2-5780-4A15-B442-6F990B4FF100}" srcOrd="0" destOrd="0" presId="urn:microsoft.com/office/officeart/2005/8/layout/process5"/>
    <dgm:cxn modelId="{903EA6B9-2AC5-4C46-B3E1-D0977FAD4973}" srcId="{5F5DBC4A-9AB2-4738-9A4F-479949E72030}" destId="{02AF3490-42F1-45E1-831B-85E00C6BDEF9}" srcOrd="9" destOrd="0" parTransId="{4E31700D-59F9-4140-A5C8-C2930360FE61}" sibTransId="{3BCD9E93-CDF1-4D43-90E0-F74AD2D55674}"/>
    <dgm:cxn modelId="{16EB45CE-1597-4E5B-879B-C80D9B8A01E5}" type="presOf" srcId="{090BF10A-425C-4C95-B99F-77783C226863}" destId="{7E6B7254-A57B-4AD5-B2D2-2272CB36896C}" srcOrd="0" destOrd="0" presId="urn:microsoft.com/office/officeart/2005/8/layout/process5"/>
    <dgm:cxn modelId="{FB5EA682-BB2F-455A-A3B9-9B324E81EE63}" type="presOf" srcId="{3BCD9E93-CDF1-4D43-90E0-F74AD2D55674}" destId="{DF6DBE63-4A4F-4124-B229-FB627F387CBB}" srcOrd="0" destOrd="0" presId="urn:microsoft.com/office/officeart/2005/8/layout/process5"/>
    <dgm:cxn modelId="{247DA714-E197-48AC-A213-FE5CCD652C8D}" type="presOf" srcId="{F47C0755-2BCC-4AE5-88B6-30A276EF5CA8}" destId="{BEA98539-12B8-4220-B776-1093040ED467}" srcOrd="0" destOrd="0" presId="urn:microsoft.com/office/officeart/2005/8/layout/process5"/>
    <dgm:cxn modelId="{DE444ACC-DADC-4DB5-ABD4-8895857D6763}" type="presOf" srcId="{009A96D1-E4F1-440E-9947-6CDADEAC2329}" destId="{AE200522-5DBD-4B44-9492-4A9D06A8768F}" srcOrd="1" destOrd="0" presId="urn:microsoft.com/office/officeart/2005/8/layout/process5"/>
    <dgm:cxn modelId="{16597937-253D-452A-ABA0-3DC0EB624494}" type="presOf" srcId="{0E3A573C-80BC-402D-BC95-A47D8D45442B}" destId="{FAB16D81-C395-423F-9265-5B27DA54FA96}" srcOrd="0" destOrd="0" presId="urn:microsoft.com/office/officeart/2005/8/layout/process5"/>
    <dgm:cxn modelId="{97BAE424-F12C-4126-8A64-3CBF5F0FE5EE}" srcId="{5F5DBC4A-9AB2-4738-9A4F-479949E72030}" destId="{E4274E8C-FE74-40EF-AF55-1B5EDD80DF53}" srcOrd="1" destOrd="0" parTransId="{B882A52F-388A-4340-B319-C93AA07EA844}" sibTransId="{B6CF5829-AEC0-4B27-A6C9-17244C8F5AA5}"/>
    <dgm:cxn modelId="{45CAC098-8ACD-4577-B228-C0A3A7CC5DF4}" type="presOf" srcId="{849F4FC4-43BF-44C5-B568-6B86454165F7}" destId="{9BFB6993-FD83-4D64-B35E-EFA54C45698E}" srcOrd="1" destOrd="0" presId="urn:microsoft.com/office/officeart/2005/8/layout/process5"/>
    <dgm:cxn modelId="{F6F8C668-A785-48CC-A932-A9845E5C5329}" type="presOf" srcId="{B6CF5829-AEC0-4B27-A6C9-17244C8F5AA5}" destId="{E29B1695-C42E-4735-8F4C-169CB5F856E2}" srcOrd="0" destOrd="0" presId="urn:microsoft.com/office/officeart/2005/8/layout/process5"/>
    <dgm:cxn modelId="{BD85B493-7AAE-4362-B043-092F484615E9}" srcId="{5F5DBC4A-9AB2-4738-9A4F-479949E72030}" destId="{EA7C04F2-3E77-474A-B51C-9BF9F88BFD86}" srcOrd="6" destOrd="0" parTransId="{1142AFA1-704F-46EE-9D1F-E581C01CF26A}" sibTransId="{15897E46-0EC5-4A85-BA8E-3E9FE090DA38}"/>
    <dgm:cxn modelId="{3BB700EC-B5AD-4778-83FF-504513F39D81}" srcId="{5F5DBC4A-9AB2-4738-9A4F-479949E72030}" destId="{522D982B-B7C6-4057-BC8B-766330DEF2E6}" srcOrd="8" destOrd="0" parTransId="{CB27B695-698A-49A2-A4DF-A4DFC78CFF4A}" sibTransId="{890B6778-B862-4C5D-92F0-117DBA6B7B1F}"/>
    <dgm:cxn modelId="{1F7CDB31-5B88-4B54-BE1D-FC7AB6BE5061}" srcId="{5F5DBC4A-9AB2-4738-9A4F-479949E72030}" destId="{686C956D-080F-4192-BB6B-348AAB346D09}" srcOrd="0" destOrd="0" parTransId="{A53DB1A5-062B-474B-8855-BA14A9143D90}" sibTransId="{A5456968-E706-43A9-90EC-719405BD6366}"/>
    <dgm:cxn modelId="{BB49D81E-A2C4-4F47-AC0A-EC683858AAC5}" type="presOf" srcId="{B6CF5829-AEC0-4B27-A6C9-17244C8F5AA5}" destId="{7D5FE811-1DD1-4765-8FF0-01175CDF569C}" srcOrd="1" destOrd="0" presId="urn:microsoft.com/office/officeart/2005/8/layout/process5"/>
    <dgm:cxn modelId="{51C645C9-1418-43C8-ACE7-EA871FDB90CD}" type="presOf" srcId="{EA7C04F2-3E77-474A-B51C-9BF9F88BFD86}" destId="{E8FC75D6-FD58-48B0-BB28-FAD9BBE3BF98}" srcOrd="0" destOrd="0" presId="urn:microsoft.com/office/officeart/2005/8/layout/process5"/>
    <dgm:cxn modelId="{296939F4-8C15-481A-8A43-4D0C4A0FB9F6}" srcId="{5F5DBC4A-9AB2-4738-9A4F-479949E72030}" destId="{0E3A573C-80BC-402D-BC95-A47D8D45442B}" srcOrd="7" destOrd="0" parTransId="{2B3FA65D-84FA-435A-B126-2B03707E3C04}" sibTransId="{2435F3CA-6DA9-4EA5-8709-2C81B784E315}"/>
    <dgm:cxn modelId="{23EB3E44-55BE-4D91-AA94-CE12BD23E505}" type="presOf" srcId="{1A1EF9D4-3FCA-4F0D-89E4-ADD77EDBB6B9}" destId="{A5DAB0B2-8651-448A-89D3-25DBF1B4EA1D}" srcOrd="1" destOrd="0" presId="urn:microsoft.com/office/officeart/2005/8/layout/process5"/>
    <dgm:cxn modelId="{92C26682-0BEE-431B-A6B0-88573B49AC7F}" type="presOf" srcId="{890B6778-B862-4C5D-92F0-117DBA6B7B1F}" destId="{0125C70A-CA94-43D3-B95A-6FC03989445A}" srcOrd="0" destOrd="0" presId="urn:microsoft.com/office/officeart/2005/8/layout/process5"/>
    <dgm:cxn modelId="{46D9F795-0DE5-4921-9775-680460B6EB61}" type="presOf" srcId="{5F5DBC4A-9AB2-4738-9A4F-479949E72030}" destId="{08B49158-3F80-40E6-809A-57D110721CB5}" srcOrd="0" destOrd="0" presId="urn:microsoft.com/office/officeart/2005/8/layout/process5"/>
    <dgm:cxn modelId="{E1C97B79-07BF-407B-A81C-420F21603387}" srcId="{5F5DBC4A-9AB2-4738-9A4F-479949E72030}" destId="{9CF860D9-DC7E-47F2-802C-3B58A073E050}" srcOrd="2" destOrd="0" parTransId="{79BB422F-0253-4DA1-BEF6-EFA13CFAE2B3}" sibTransId="{1A1EF9D4-3FCA-4F0D-89E4-ADD77EDBB6B9}"/>
    <dgm:cxn modelId="{484AE14E-11FB-4A97-AC71-978B02B97162}" type="presOf" srcId="{B24AA2D0-14C8-4906-9252-8C6EB6C95458}" destId="{F6B2C8C8-3D4F-4970-A1B5-AAF47B22BA35}" srcOrd="0" destOrd="0" presId="urn:microsoft.com/office/officeart/2005/8/layout/process5"/>
    <dgm:cxn modelId="{64F790D0-484B-426C-9BEC-73FC4C5E8B86}" srcId="{5F5DBC4A-9AB2-4738-9A4F-479949E72030}" destId="{5FFD54FD-BE31-4B18-943C-96A5CF632249}" srcOrd="5" destOrd="0" parTransId="{22CDB410-707A-4654-AA90-3A259D0BCD07}" sibTransId="{DAFE6307-278F-4827-889D-16691A8AE72B}"/>
    <dgm:cxn modelId="{CA0F6A4B-2839-4E96-AA8D-2CDF549C7449}" type="presOf" srcId="{9CF860D9-DC7E-47F2-802C-3B58A073E050}" destId="{B6063631-5CBC-44E3-8083-2492D2F87E0A}" srcOrd="0" destOrd="0" presId="urn:microsoft.com/office/officeart/2005/8/layout/process5"/>
    <dgm:cxn modelId="{0D2DE2C1-7C1E-46BD-9454-BCDA8E002623}" srcId="{5F5DBC4A-9AB2-4738-9A4F-479949E72030}" destId="{090BF10A-425C-4C95-B99F-77783C226863}" srcOrd="3" destOrd="0" parTransId="{6323FDEC-C3F7-463D-B46A-94855B3A2EF8}" sibTransId="{8D9AC248-E848-4CAF-AE42-58E872217D05}"/>
    <dgm:cxn modelId="{57121E2F-E41C-4471-9F24-FFA4355DFB00}" type="presOf" srcId="{5FFD54FD-BE31-4B18-943C-96A5CF632249}" destId="{81005511-5BA7-45E8-AEB5-EEAF26BD53C4}" srcOrd="0" destOrd="0" presId="urn:microsoft.com/office/officeart/2005/8/layout/process5"/>
    <dgm:cxn modelId="{5124B19D-81F9-4638-BB76-434B71BDC181}" type="presOf" srcId="{15897E46-0EC5-4A85-BA8E-3E9FE090DA38}" destId="{7FE99458-1CA3-41C9-8427-3708C9201936}" srcOrd="1" destOrd="0" presId="urn:microsoft.com/office/officeart/2005/8/layout/process5"/>
    <dgm:cxn modelId="{B4916397-F0F8-4949-BD06-5BF87BBF73F0}" type="presOf" srcId="{522D982B-B7C6-4057-BC8B-766330DEF2E6}" destId="{591B7553-12DC-41A1-B4EA-8CFEE815C9E3}" srcOrd="0" destOrd="0" presId="urn:microsoft.com/office/officeart/2005/8/layout/process5"/>
    <dgm:cxn modelId="{37021780-AAA1-4DB8-B4C8-9A9BF457314C}" type="presOf" srcId="{009A96D1-E4F1-440E-9947-6CDADEAC2329}" destId="{E954745B-2230-4089-BAB1-2F0C27ABCE14}" srcOrd="0" destOrd="0" presId="urn:microsoft.com/office/officeart/2005/8/layout/process5"/>
    <dgm:cxn modelId="{4FED80CF-E94D-4FD5-99C9-5E0E2844AF6F}" type="presOf" srcId="{8D9AC248-E848-4CAF-AE42-58E872217D05}" destId="{207E0384-10EC-4FDC-BC37-A240A5BE23BC}" srcOrd="1" destOrd="0" presId="urn:microsoft.com/office/officeart/2005/8/layout/process5"/>
    <dgm:cxn modelId="{83E61DC3-88DE-48A6-962E-5F2893B5A71F}" type="presOf" srcId="{3BCD9E93-CDF1-4D43-90E0-F74AD2D55674}" destId="{56D854F0-76C5-456F-AFCB-55A53E4D2FE9}" srcOrd="1" destOrd="0" presId="urn:microsoft.com/office/officeart/2005/8/layout/process5"/>
    <dgm:cxn modelId="{783D21CF-E387-40A1-8449-BC837F4440F7}" type="presOf" srcId="{A5456968-E706-43A9-90EC-719405BD6366}" destId="{021591CB-8A8C-4599-956E-149D35EFB0A2}" srcOrd="0" destOrd="0" presId="urn:microsoft.com/office/officeart/2005/8/layout/process5"/>
    <dgm:cxn modelId="{E39DC7E6-20AE-4097-B2EF-27212DEC3532}" type="presOf" srcId="{890B6778-B862-4C5D-92F0-117DBA6B7B1F}" destId="{D1A60C9E-D4BB-4494-A792-E9C7AC572750}" srcOrd="1" destOrd="0" presId="urn:microsoft.com/office/officeart/2005/8/layout/process5"/>
    <dgm:cxn modelId="{0DFE7AF2-8EB6-45CE-9DE5-A9E6CBA47184}" srcId="{5F5DBC4A-9AB2-4738-9A4F-479949E72030}" destId="{F47C0755-2BCC-4AE5-88B6-30A276EF5CA8}" srcOrd="10" destOrd="0" parTransId="{E4AAA928-EA26-4204-B165-2522F94D2021}" sibTransId="{009A96D1-E4F1-440E-9947-6CDADEAC2329}"/>
    <dgm:cxn modelId="{EB42381F-7EBD-498E-B461-622626BBA311}" type="presOf" srcId="{81BD9918-70F0-4EBB-A445-428B0715BF6E}" destId="{F7C9A148-1644-4108-9DAA-EF2F47C2DDA0}" srcOrd="0" destOrd="0" presId="urn:microsoft.com/office/officeart/2005/8/layout/process5"/>
    <dgm:cxn modelId="{D0B0A7ED-D3AA-451B-9262-059A614FC98D}" type="presParOf" srcId="{08B49158-3F80-40E6-809A-57D110721CB5}" destId="{F5554EDB-9237-4EC5-A9F4-3E9B39A47540}" srcOrd="0" destOrd="0" presId="urn:microsoft.com/office/officeart/2005/8/layout/process5"/>
    <dgm:cxn modelId="{C773788B-F2AA-4498-AB2D-7B35C6A3F9A4}" type="presParOf" srcId="{08B49158-3F80-40E6-809A-57D110721CB5}" destId="{021591CB-8A8C-4599-956E-149D35EFB0A2}" srcOrd="1" destOrd="0" presId="urn:microsoft.com/office/officeart/2005/8/layout/process5"/>
    <dgm:cxn modelId="{6AAE50E6-2FA3-40CD-A7F1-40B2AC55DD1B}" type="presParOf" srcId="{021591CB-8A8C-4599-956E-149D35EFB0A2}" destId="{035AED23-9EAB-45DC-8870-FA533F1D9A79}" srcOrd="0" destOrd="0" presId="urn:microsoft.com/office/officeart/2005/8/layout/process5"/>
    <dgm:cxn modelId="{5C352FBD-77BE-45D1-9380-E950C4EDB11F}" type="presParOf" srcId="{08B49158-3F80-40E6-809A-57D110721CB5}" destId="{D10D48E2-5780-4A15-B442-6F990B4FF100}" srcOrd="2" destOrd="0" presId="urn:microsoft.com/office/officeart/2005/8/layout/process5"/>
    <dgm:cxn modelId="{A21B525A-1963-4E24-8609-A437262E2E8A}" type="presParOf" srcId="{08B49158-3F80-40E6-809A-57D110721CB5}" destId="{E29B1695-C42E-4735-8F4C-169CB5F856E2}" srcOrd="3" destOrd="0" presId="urn:microsoft.com/office/officeart/2005/8/layout/process5"/>
    <dgm:cxn modelId="{9C84A2ED-33B2-405D-B462-73DD9689790D}" type="presParOf" srcId="{E29B1695-C42E-4735-8F4C-169CB5F856E2}" destId="{7D5FE811-1DD1-4765-8FF0-01175CDF569C}" srcOrd="0" destOrd="0" presId="urn:microsoft.com/office/officeart/2005/8/layout/process5"/>
    <dgm:cxn modelId="{DC1391B9-95AF-4A2F-84BF-BFF9975F3F85}" type="presParOf" srcId="{08B49158-3F80-40E6-809A-57D110721CB5}" destId="{B6063631-5CBC-44E3-8083-2492D2F87E0A}" srcOrd="4" destOrd="0" presId="urn:microsoft.com/office/officeart/2005/8/layout/process5"/>
    <dgm:cxn modelId="{E384A7D5-6E54-4038-926D-4F4333E87C17}" type="presParOf" srcId="{08B49158-3F80-40E6-809A-57D110721CB5}" destId="{6112AB42-4DC1-4CCA-A875-2BEB518AB226}" srcOrd="5" destOrd="0" presId="urn:microsoft.com/office/officeart/2005/8/layout/process5"/>
    <dgm:cxn modelId="{CB8C45C9-1C4E-4ABC-A429-EBFA98997919}" type="presParOf" srcId="{6112AB42-4DC1-4CCA-A875-2BEB518AB226}" destId="{A5DAB0B2-8651-448A-89D3-25DBF1B4EA1D}" srcOrd="0" destOrd="0" presId="urn:microsoft.com/office/officeart/2005/8/layout/process5"/>
    <dgm:cxn modelId="{91F5B268-D042-4A82-B1EE-E5DAB13469DD}" type="presParOf" srcId="{08B49158-3F80-40E6-809A-57D110721CB5}" destId="{7E6B7254-A57B-4AD5-B2D2-2272CB36896C}" srcOrd="6" destOrd="0" presId="urn:microsoft.com/office/officeart/2005/8/layout/process5"/>
    <dgm:cxn modelId="{A3185453-1905-4F8A-8586-71EB12FB0BEB}" type="presParOf" srcId="{08B49158-3F80-40E6-809A-57D110721CB5}" destId="{33AFEFDA-CEFF-4905-9E0F-0DAF4CAF1979}" srcOrd="7" destOrd="0" presId="urn:microsoft.com/office/officeart/2005/8/layout/process5"/>
    <dgm:cxn modelId="{BA29036E-62D4-4F92-8595-F5518835600E}" type="presParOf" srcId="{33AFEFDA-CEFF-4905-9E0F-0DAF4CAF1979}" destId="{207E0384-10EC-4FDC-BC37-A240A5BE23BC}" srcOrd="0" destOrd="0" presId="urn:microsoft.com/office/officeart/2005/8/layout/process5"/>
    <dgm:cxn modelId="{B2C9BC54-6527-43B5-833B-A19528F297B4}" type="presParOf" srcId="{08B49158-3F80-40E6-809A-57D110721CB5}" destId="{F6B2C8C8-3D4F-4970-A1B5-AAF47B22BA35}" srcOrd="8" destOrd="0" presId="urn:microsoft.com/office/officeart/2005/8/layout/process5"/>
    <dgm:cxn modelId="{76057CCA-B9B5-4894-A09E-E372B5A0347E}" type="presParOf" srcId="{08B49158-3F80-40E6-809A-57D110721CB5}" destId="{605304A4-4DFB-41B8-A64C-0854FABF863D}" srcOrd="9" destOrd="0" presId="urn:microsoft.com/office/officeart/2005/8/layout/process5"/>
    <dgm:cxn modelId="{535983FC-D96E-4A7D-B731-294D82321026}" type="presParOf" srcId="{605304A4-4DFB-41B8-A64C-0854FABF863D}" destId="{9BFB6993-FD83-4D64-B35E-EFA54C45698E}" srcOrd="0" destOrd="0" presId="urn:microsoft.com/office/officeart/2005/8/layout/process5"/>
    <dgm:cxn modelId="{1DF59D4E-B8CF-43AB-A148-7DFDE2E45A5B}" type="presParOf" srcId="{08B49158-3F80-40E6-809A-57D110721CB5}" destId="{81005511-5BA7-45E8-AEB5-EEAF26BD53C4}" srcOrd="10" destOrd="0" presId="urn:microsoft.com/office/officeart/2005/8/layout/process5"/>
    <dgm:cxn modelId="{CB51D467-D357-4D82-B317-597824B43BB2}" type="presParOf" srcId="{08B49158-3F80-40E6-809A-57D110721CB5}" destId="{40B84FC2-8A37-44FF-9419-6CBB34556907}" srcOrd="11" destOrd="0" presId="urn:microsoft.com/office/officeart/2005/8/layout/process5"/>
    <dgm:cxn modelId="{FE742AC4-34C9-44CB-994D-2DDCF416DC82}" type="presParOf" srcId="{40B84FC2-8A37-44FF-9419-6CBB34556907}" destId="{462E2466-21C7-45B8-B3DD-69E31240D0C9}" srcOrd="0" destOrd="0" presId="urn:microsoft.com/office/officeart/2005/8/layout/process5"/>
    <dgm:cxn modelId="{37B4121B-7945-433F-AF08-91E6842127C9}" type="presParOf" srcId="{08B49158-3F80-40E6-809A-57D110721CB5}" destId="{E8FC75D6-FD58-48B0-BB28-FAD9BBE3BF98}" srcOrd="12" destOrd="0" presId="urn:microsoft.com/office/officeart/2005/8/layout/process5"/>
    <dgm:cxn modelId="{6DFB1934-B8DB-455E-B9E4-41D977900A1E}" type="presParOf" srcId="{08B49158-3F80-40E6-809A-57D110721CB5}" destId="{F34C4820-E5B6-4196-B88C-9E355A2B5416}" srcOrd="13" destOrd="0" presId="urn:microsoft.com/office/officeart/2005/8/layout/process5"/>
    <dgm:cxn modelId="{81A276CB-4E5D-46D0-9486-BB368994A690}" type="presParOf" srcId="{F34C4820-E5B6-4196-B88C-9E355A2B5416}" destId="{7FE99458-1CA3-41C9-8427-3708C9201936}" srcOrd="0" destOrd="0" presId="urn:microsoft.com/office/officeart/2005/8/layout/process5"/>
    <dgm:cxn modelId="{51AA2D0E-42F0-4444-BB8D-0B7B30481617}" type="presParOf" srcId="{08B49158-3F80-40E6-809A-57D110721CB5}" destId="{FAB16D81-C395-423F-9265-5B27DA54FA96}" srcOrd="14" destOrd="0" presId="urn:microsoft.com/office/officeart/2005/8/layout/process5"/>
    <dgm:cxn modelId="{3A4FA0DB-24E0-4529-971B-62CC4019EACA}" type="presParOf" srcId="{08B49158-3F80-40E6-809A-57D110721CB5}" destId="{34BB8648-7187-46FD-9CA3-B0F36BFB5EDA}" srcOrd="15" destOrd="0" presId="urn:microsoft.com/office/officeart/2005/8/layout/process5"/>
    <dgm:cxn modelId="{352D0A2E-FADB-45E2-8554-20AA0BF4CFD0}" type="presParOf" srcId="{34BB8648-7187-46FD-9CA3-B0F36BFB5EDA}" destId="{AE80D94F-A86C-48E8-9A78-7BFFB31CAD35}" srcOrd="0" destOrd="0" presId="urn:microsoft.com/office/officeart/2005/8/layout/process5"/>
    <dgm:cxn modelId="{3E8B821F-E9E7-4B99-BFB3-C897B189CB90}" type="presParOf" srcId="{08B49158-3F80-40E6-809A-57D110721CB5}" destId="{591B7553-12DC-41A1-B4EA-8CFEE815C9E3}" srcOrd="16" destOrd="0" presId="urn:microsoft.com/office/officeart/2005/8/layout/process5"/>
    <dgm:cxn modelId="{D986746F-D377-4D26-97EF-200C2BBEFFFA}" type="presParOf" srcId="{08B49158-3F80-40E6-809A-57D110721CB5}" destId="{0125C70A-CA94-43D3-B95A-6FC03989445A}" srcOrd="17" destOrd="0" presId="urn:microsoft.com/office/officeart/2005/8/layout/process5"/>
    <dgm:cxn modelId="{F23DBD12-3228-49C1-B8E5-505C2814C459}" type="presParOf" srcId="{0125C70A-CA94-43D3-B95A-6FC03989445A}" destId="{D1A60C9E-D4BB-4494-A792-E9C7AC572750}" srcOrd="0" destOrd="0" presId="urn:microsoft.com/office/officeart/2005/8/layout/process5"/>
    <dgm:cxn modelId="{921E807A-397F-4D5F-9CDF-76BD040F54A3}" type="presParOf" srcId="{08B49158-3F80-40E6-809A-57D110721CB5}" destId="{6834B443-053C-44B2-BE6C-FFDE923F7413}" srcOrd="18" destOrd="0" presId="urn:microsoft.com/office/officeart/2005/8/layout/process5"/>
    <dgm:cxn modelId="{13C22E86-39C2-4092-8CBD-419B594CCA1C}" type="presParOf" srcId="{08B49158-3F80-40E6-809A-57D110721CB5}" destId="{DF6DBE63-4A4F-4124-B229-FB627F387CBB}" srcOrd="19" destOrd="0" presId="urn:microsoft.com/office/officeart/2005/8/layout/process5"/>
    <dgm:cxn modelId="{A1D9861D-E88A-4602-A6DE-F994F4EFF35F}" type="presParOf" srcId="{DF6DBE63-4A4F-4124-B229-FB627F387CBB}" destId="{56D854F0-76C5-456F-AFCB-55A53E4D2FE9}" srcOrd="0" destOrd="0" presId="urn:microsoft.com/office/officeart/2005/8/layout/process5"/>
    <dgm:cxn modelId="{CB0216A9-6609-441B-B970-29CA78C36245}" type="presParOf" srcId="{08B49158-3F80-40E6-809A-57D110721CB5}" destId="{BEA98539-12B8-4220-B776-1093040ED467}" srcOrd="20" destOrd="0" presId="urn:microsoft.com/office/officeart/2005/8/layout/process5"/>
    <dgm:cxn modelId="{B24999DF-85B6-4C45-989D-6930C00E3054}" type="presParOf" srcId="{08B49158-3F80-40E6-809A-57D110721CB5}" destId="{E954745B-2230-4089-BAB1-2F0C27ABCE14}" srcOrd="21" destOrd="0" presId="urn:microsoft.com/office/officeart/2005/8/layout/process5"/>
    <dgm:cxn modelId="{F4D285C6-4593-40FC-9F53-7E576E309448}" type="presParOf" srcId="{E954745B-2230-4089-BAB1-2F0C27ABCE14}" destId="{AE200522-5DBD-4B44-9492-4A9D06A8768F}" srcOrd="0" destOrd="0" presId="urn:microsoft.com/office/officeart/2005/8/layout/process5"/>
    <dgm:cxn modelId="{718092CC-C930-43B8-B045-7C50E3BCDA57}" type="presParOf" srcId="{08B49158-3F80-40E6-809A-57D110721CB5}" destId="{F7C9A148-1644-4108-9DAA-EF2F47C2DDA0}" srcOrd="22" destOrd="0" presId="urn:microsoft.com/office/officeart/2005/8/layout/process5"/>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61B9E-C3B8-422D-9C72-9022C42931B1}">
      <dsp:nvSpPr>
        <dsp:cNvPr id="0" name=""/>
        <dsp:cNvSpPr/>
      </dsp:nvSpPr>
      <dsp:spPr>
        <a:xfrm rot="5400000">
          <a:off x="-765947" y="765947"/>
          <a:ext cx="4914539" cy="3382644"/>
        </a:xfrm>
        <a:prstGeom prst="chevron">
          <a:avLst/>
        </a:prstGeom>
        <a:solidFill>
          <a:schemeClr val="accent2">
            <a:lumMod val="75000"/>
          </a:schemeClr>
        </a:solidFill>
        <a:ln w="9525" cap="flat" cmpd="sng" algn="ctr">
          <a:solidFill>
            <a:srgbClr val="00B050"/>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2311400">
            <a:lnSpc>
              <a:spcPct val="90000"/>
            </a:lnSpc>
            <a:spcBef>
              <a:spcPct val="0"/>
            </a:spcBef>
            <a:spcAft>
              <a:spcPct val="35000"/>
            </a:spcAft>
          </a:pPr>
          <a:r>
            <a:rPr lang="en-US" sz="5200" kern="1200" dirty="0" smtClean="0"/>
            <a:t>Solid Proof of Your</a:t>
          </a:r>
          <a:endParaRPr lang="en-US" sz="5200" kern="1200" dirty="0"/>
        </a:p>
      </dsp:txBody>
      <dsp:txXfrm rot="-5400000">
        <a:off x="1" y="1691321"/>
        <a:ext cx="3382644" cy="1531895"/>
      </dsp:txXfrm>
    </dsp:sp>
    <dsp:sp modelId="{3F019179-8C2B-4F25-BD74-7CD1AB636A2C}">
      <dsp:nvSpPr>
        <dsp:cNvPr id="0" name=""/>
        <dsp:cNvSpPr/>
      </dsp:nvSpPr>
      <dsp:spPr>
        <a:xfrm rot="5400000">
          <a:off x="4308019" y="-925374"/>
          <a:ext cx="3223217" cy="507396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t> </a:t>
          </a:r>
          <a:r>
            <a:rPr lang="en-US" sz="3600" b="1" kern="1200" dirty="0" smtClean="0"/>
            <a:t>Commitment</a:t>
          </a:r>
          <a:endParaRPr lang="en-US" sz="3600" b="1" kern="1200" dirty="0"/>
        </a:p>
        <a:p>
          <a:pPr marL="571500" lvl="2" indent="-285750" algn="l" defTabSz="1600200">
            <a:lnSpc>
              <a:spcPct val="90000"/>
            </a:lnSpc>
            <a:spcBef>
              <a:spcPct val="0"/>
            </a:spcBef>
            <a:spcAft>
              <a:spcPct val="15000"/>
            </a:spcAft>
            <a:buChar char="••"/>
          </a:pPr>
          <a:r>
            <a:rPr lang="en-US" sz="3600" b="1" kern="1200" dirty="0" smtClean="0">
              <a:solidFill>
                <a:schemeClr val="accent5">
                  <a:lumMod val="75000"/>
                </a:schemeClr>
              </a:solidFill>
            </a:rPr>
            <a:t>Accountability</a:t>
          </a:r>
          <a:endParaRPr lang="en-US" sz="3600" b="1" kern="1200" dirty="0">
            <a:solidFill>
              <a:schemeClr val="accent5">
                <a:lumMod val="75000"/>
              </a:schemeClr>
            </a:solidFill>
          </a:endParaRPr>
        </a:p>
        <a:p>
          <a:pPr marL="857250" lvl="3" indent="-285750" algn="l" defTabSz="1600200">
            <a:lnSpc>
              <a:spcPct val="90000"/>
            </a:lnSpc>
            <a:spcBef>
              <a:spcPct val="0"/>
            </a:spcBef>
            <a:spcAft>
              <a:spcPct val="15000"/>
            </a:spcAft>
            <a:buChar char="••"/>
          </a:pPr>
          <a:r>
            <a:rPr lang="en-US" sz="3600" b="1" kern="1200" dirty="0" smtClean="0">
              <a:solidFill>
                <a:srgbClr val="00B050"/>
              </a:solidFill>
            </a:rPr>
            <a:t>Credibility</a:t>
          </a:r>
          <a:endParaRPr lang="en-US" sz="3600" b="1" kern="1200" dirty="0">
            <a:solidFill>
              <a:srgbClr val="00B050"/>
            </a:solidFill>
          </a:endParaRPr>
        </a:p>
        <a:p>
          <a:pPr marL="571500" lvl="2" indent="-285750" algn="l" defTabSz="1600200">
            <a:lnSpc>
              <a:spcPct val="90000"/>
            </a:lnSpc>
            <a:spcBef>
              <a:spcPct val="0"/>
            </a:spcBef>
            <a:spcAft>
              <a:spcPct val="15000"/>
            </a:spcAft>
            <a:buChar char="••"/>
          </a:pPr>
          <a:endParaRPr lang="en-US" sz="3600" kern="1200" dirty="0"/>
        </a:p>
        <a:p>
          <a:pPr marL="571500" lvl="2" indent="-285750" algn="l" defTabSz="1600200">
            <a:lnSpc>
              <a:spcPct val="90000"/>
            </a:lnSpc>
            <a:spcBef>
              <a:spcPct val="0"/>
            </a:spcBef>
            <a:spcAft>
              <a:spcPct val="15000"/>
            </a:spcAft>
            <a:buChar char="••"/>
          </a:pPr>
          <a:endParaRPr lang="en-US" sz="3600" kern="1200" dirty="0"/>
        </a:p>
      </dsp:txBody>
      <dsp:txXfrm rot="-5400000">
        <a:off x="3382644" y="157345"/>
        <a:ext cx="4916623" cy="2908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16A92-D66B-4929-97BD-6E60BBF5FA29}">
      <dsp:nvSpPr>
        <dsp:cNvPr id="0" name=""/>
        <dsp:cNvSpPr/>
      </dsp:nvSpPr>
      <dsp:spPr>
        <a:xfrm rot="16200000">
          <a:off x="762000" y="-762000"/>
          <a:ext cx="2819400" cy="4343400"/>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b="1" kern="1200" dirty="0" smtClean="0"/>
            <a:t>ICA MUST be taken for </a:t>
          </a:r>
          <a:br>
            <a:rPr lang="en-US" sz="2400" b="1" kern="1200" dirty="0" smtClean="0"/>
          </a:br>
          <a:r>
            <a:rPr lang="en-US" sz="2400" b="1" kern="1200" dirty="0" smtClean="0"/>
            <a:t>any and all missed </a:t>
          </a:r>
          <a:br>
            <a:rPr lang="en-US" sz="2400" b="1" kern="1200" dirty="0" smtClean="0"/>
          </a:br>
          <a:r>
            <a:rPr lang="en-US" sz="2400" b="1" kern="1200" dirty="0" smtClean="0"/>
            <a:t>mandatory standards.</a:t>
          </a:r>
          <a:endParaRPr lang="en-US" sz="2400" b="1" kern="1200" dirty="0"/>
        </a:p>
      </dsp:txBody>
      <dsp:txXfrm rot="5400000">
        <a:off x="0" y="0"/>
        <a:ext cx="4343400" cy="2114550"/>
      </dsp:txXfrm>
    </dsp:sp>
    <dsp:sp modelId="{C048A226-8001-40D0-A8CE-27F80841634C}">
      <dsp:nvSpPr>
        <dsp:cNvPr id="0" name=""/>
        <dsp:cNvSpPr/>
      </dsp:nvSpPr>
      <dsp:spPr>
        <a:xfrm>
          <a:off x="4343400" y="0"/>
          <a:ext cx="4343400" cy="2819400"/>
        </a:xfrm>
        <a:prstGeom prst="round1Rect">
          <a:avLst/>
        </a:prstGeom>
        <a:gradFill rotWithShape="0">
          <a:gsLst>
            <a:gs pos="0">
              <a:schemeClr val="accent2">
                <a:hueOff val="3438577"/>
                <a:satOff val="-13184"/>
                <a:lumOff val="4053"/>
                <a:alphaOff val="0"/>
                <a:shade val="51000"/>
                <a:satMod val="130000"/>
              </a:schemeClr>
            </a:gs>
            <a:gs pos="80000">
              <a:schemeClr val="accent2">
                <a:hueOff val="3438577"/>
                <a:satOff val="-13184"/>
                <a:lumOff val="4053"/>
                <a:alphaOff val="0"/>
                <a:shade val="93000"/>
                <a:satMod val="130000"/>
              </a:schemeClr>
            </a:gs>
            <a:gs pos="100000">
              <a:schemeClr val="accent2">
                <a:hueOff val="3438577"/>
                <a:satOff val="-13184"/>
                <a:lumOff val="40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l" defTabSz="977900">
            <a:lnSpc>
              <a:spcPct val="90000"/>
            </a:lnSpc>
            <a:spcBef>
              <a:spcPct val="0"/>
            </a:spcBef>
            <a:spcAft>
              <a:spcPct val="35000"/>
            </a:spcAft>
          </a:pPr>
          <a:r>
            <a:rPr lang="en-US" sz="2200" b="1" kern="1200" dirty="0" smtClean="0"/>
            <a:t>Activity must be stopped </a:t>
          </a:r>
          <a:br>
            <a:rPr lang="en-US" sz="2200" b="1" kern="1200" dirty="0" smtClean="0"/>
          </a:br>
          <a:r>
            <a:rPr lang="en-US" sz="2200" b="1" kern="1200" dirty="0" smtClean="0"/>
            <a:t>until camp is in compliance with standard. </a:t>
          </a:r>
        </a:p>
        <a:p>
          <a:pPr lvl="0" algn="l" defTabSz="977900">
            <a:lnSpc>
              <a:spcPct val="90000"/>
            </a:lnSpc>
            <a:spcBef>
              <a:spcPct val="0"/>
            </a:spcBef>
            <a:spcAft>
              <a:spcPct val="35000"/>
            </a:spcAft>
          </a:pPr>
          <a:r>
            <a:rPr lang="en-US" sz="2200" b="1" kern="1200" dirty="0" smtClean="0"/>
            <a:t>Visitors will determine compliance and inform director of required correction(s).</a:t>
          </a:r>
          <a:endParaRPr lang="en-US" sz="2200" b="1" kern="1200" dirty="0"/>
        </a:p>
      </dsp:txBody>
      <dsp:txXfrm>
        <a:off x="4343400" y="0"/>
        <a:ext cx="4343400" cy="2114550"/>
      </dsp:txXfrm>
    </dsp:sp>
    <dsp:sp modelId="{50C76598-EC91-4662-9675-0AACFADD1A79}">
      <dsp:nvSpPr>
        <dsp:cNvPr id="0" name=""/>
        <dsp:cNvSpPr/>
      </dsp:nvSpPr>
      <dsp:spPr>
        <a:xfrm rot="10800000">
          <a:off x="0" y="2819400"/>
          <a:ext cx="4343400" cy="2819400"/>
        </a:xfrm>
        <a:prstGeom prst="round1Rect">
          <a:avLst/>
        </a:prstGeom>
        <a:gradFill rotWithShape="0">
          <a:gsLst>
            <a:gs pos="0">
              <a:schemeClr val="accent2">
                <a:hueOff val="6877153"/>
                <a:satOff val="-26367"/>
                <a:lumOff val="8105"/>
                <a:alphaOff val="0"/>
                <a:shade val="51000"/>
                <a:satMod val="130000"/>
              </a:schemeClr>
            </a:gs>
            <a:gs pos="80000">
              <a:schemeClr val="accent2">
                <a:hueOff val="6877153"/>
                <a:satOff val="-26367"/>
                <a:lumOff val="8105"/>
                <a:alphaOff val="0"/>
                <a:shade val="93000"/>
                <a:satMod val="130000"/>
              </a:schemeClr>
            </a:gs>
            <a:gs pos="100000">
              <a:schemeClr val="accent2">
                <a:hueOff val="6877153"/>
                <a:satOff val="-26367"/>
                <a:lumOff val="81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latin typeface="+mn-lt"/>
              <a:ea typeface="+mn-ea"/>
              <a:cs typeface="+mn-cs"/>
            </a:rPr>
            <a:t>ALL documentation </a:t>
          </a:r>
          <a:br>
            <a:rPr lang="en-US" sz="2800" b="1" kern="1200" dirty="0" smtClean="0">
              <a:latin typeface="+mn-lt"/>
              <a:ea typeface="+mn-ea"/>
              <a:cs typeface="+mn-cs"/>
            </a:rPr>
          </a:br>
          <a:r>
            <a:rPr lang="en-US" sz="2800" b="1" kern="1200" dirty="0" smtClean="0">
              <a:latin typeface="+mn-lt"/>
              <a:ea typeface="+mn-ea"/>
              <a:cs typeface="+mn-cs"/>
            </a:rPr>
            <a:t>is sent to ACA, Inc.</a:t>
          </a:r>
          <a:endParaRPr lang="en-US" sz="2800" b="1" kern="1200" dirty="0"/>
        </a:p>
      </dsp:txBody>
      <dsp:txXfrm rot="10800000">
        <a:off x="0" y="3524249"/>
        <a:ext cx="4343400" cy="2114550"/>
      </dsp:txXfrm>
    </dsp:sp>
    <dsp:sp modelId="{20D89D57-EEF7-4042-8C82-DB29D156EFF1}">
      <dsp:nvSpPr>
        <dsp:cNvPr id="0" name=""/>
        <dsp:cNvSpPr/>
      </dsp:nvSpPr>
      <dsp:spPr>
        <a:xfrm rot="5400000">
          <a:off x="5105400" y="2057399"/>
          <a:ext cx="2819400" cy="4343400"/>
        </a:xfrm>
        <a:prstGeom prst="round1Rect">
          <a:avLst/>
        </a:prstGeom>
        <a:gradFill rotWithShape="0">
          <a:gsLst>
            <a:gs pos="0">
              <a:schemeClr val="accent2">
                <a:hueOff val="10315729"/>
                <a:satOff val="-39551"/>
                <a:lumOff val="12158"/>
                <a:alphaOff val="0"/>
                <a:shade val="51000"/>
                <a:satMod val="130000"/>
              </a:schemeClr>
            </a:gs>
            <a:gs pos="80000">
              <a:schemeClr val="accent2">
                <a:hueOff val="10315729"/>
                <a:satOff val="-39551"/>
                <a:lumOff val="12158"/>
                <a:alphaOff val="0"/>
                <a:shade val="93000"/>
                <a:satMod val="130000"/>
              </a:schemeClr>
            </a:gs>
            <a:gs pos="100000">
              <a:schemeClr val="accent2">
                <a:hueOff val="10315729"/>
                <a:satOff val="-39551"/>
                <a:lumOff val="121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b="1" kern="1200" dirty="0" smtClean="0"/>
            <a:t>Camp has ten days to </a:t>
          </a:r>
          <a:br>
            <a:rPr lang="en-US" sz="2400" b="1" kern="1200" dirty="0" smtClean="0"/>
          </a:br>
          <a:r>
            <a:rPr lang="en-US" sz="2400" b="1" kern="1200" dirty="0" smtClean="0"/>
            <a:t>submit proof of immediate compliance with the standard.</a:t>
          </a:r>
        </a:p>
        <a:p>
          <a:pPr lvl="0" algn="l" defTabSz="1066800">
            <a:lnSpc>
              <a:spcPct val="90000"/>
            </a:lnSpc>
            <a:spcBef>
              <a:spcPct val="0"/>
            </a:spcBef>
            <a:spcAft>
              <a:spcPct val="35000"/>
            </a:spcAft>
          </a:pPr>
          <a:endParaRPr lang="en-US" sz="2000" b="1" kern="1200" dirty="0"/>
        </a:p>
      </dsp:txBody>
      <dsp:txXfrm rot="-5400000">
        <a:off x="4343400" y="3524249"/>
        <a:ext cx="4343400" cy="2114550"/>
      </dsp:txXfrm>
    </dsp:sp>
    <dsp:sp modelId="{91EC5506-CEBB-461F-81DF-50482886362C}">
      <dsp:nvSpPr>
        <dsp:cNvPr id="0" name=""/>
        <dsp:cNvSpPr/>
      </dsp:nvSpPr>
      <dsp:spPr>
        <a:xfrm>
          <a:off x="3068082" y="2161535"/>
          <a:ext cx="2606040" cy="1409700"/>
        </a:xfrm>
        <a:prstGeom prst="roundRect">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1" kern="1200" dirty="0" smtClean="0"/>
            <a:t>ICA</a:t>
          </a:r>
          <a:endParaRPr lang="en-US" sz="4400" b="1" kern="1200" dirty="0"/>
        </a:p>
      </dsp:txBody>
      <dsp:txXfrm>
        <a:off x="3136898" y="2230351"/>
        <a:ext cx="2468408" cy="1272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1EABC-90DC-4E81-90C4-889DF248503A}">
      <dsp:nvSpPr>
        <dsp:cNvPr id="0" name=""/>
        <dsp:cNvSpPr/>
      </dsp:nvSpPr>
      <dsp:spPr>
        <a:xfrm rot="16200000">
          <a:off x="929713" y="-929713"/>
          <a:ext cx="2542482" cy="4401910"/>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en-US" sz="2800" b="1" kern="1200" dirty="0" smtClean="0"/>
        </a:p>
        <a:p>
          <a:pPr lvl="0" algn="ctr" defTabSz="1244600">
            <a:lnSpc>
              <a:spcPct val="90000"/>
            </a:lnSpc>
            <a:spcBef>
              <a:spcPct val="0"/>
            </a:spcBef>
            <a:spcAft>
              <a:spcPct val="35000"/>
            </a:spcAft>
          </a:pPr>
          <a:r>
            <a:rPr lang="en-US" sz="2800" b="1" kern="1200" dirty="0" smtClean="0"/>
            <a:t>Very different from the </a:t>
          </a:r>
          <a:br>
            <a:rPr lang="en-US" sz="2800" b="1" kern="1200" dirty="0" smtClean="0"/>
          </a:br>
          <a:r>
            <a:rPr lang="en-US" sz="2800" b="1" kern="1200" dirty="0" smtClean="0"/>
            <a:t>ICA process.</a:t>
          </a:r>
          <a:endParaRPr lang="en-US" sz="2800" b="1" kern="1200" dirty="0"/>
        </a:p>
      </dsp:txBody>
      <dsp:txXfrm rot="5400000">
        <a:off x="-1" y="1"/>
        <a:ext cx="4401910" cy="1906862"/>
      </dsp:txXfrm>
    </dsp:sp>
    <dsp:sp modelId="{A8FED283-1485-40F4-B317-386EB59045A0}">
      <dsp:nvSpPr>
        <dsp:cNvPr id="0" name=""/>
        <dsp:cNvSpPr/>
      </dsp:nvSpPr>
      <dsp:spPr>
        <a:xfrm>
          <a:off x="4401910" y="0"/>
          <a:ext cx="4401910" cy="2542482"/>
        </a:xfrm>
        <a:prstGeom prst="round1Rect">
          <a:avLst/>
        </a:prstGeom>
        <a:gradFill rotWithShape="0">
          <a:gsLst>
            <a:gs pos="0">
              <a:schemeClr val="accent2">
                <a:hueOff val="3438577"/>
                <a:satOff val="-13184"/>
                <a:lumOff val="4053"/>
                <a:alphaOff val="0"/>
                <a:shade val="51000"/>
                <a:satMod val="130000"/>
              </a:schemeClr>
            </a:gs>
            <a:gs pos="80000">
              <a:schemeClr val="accent2">
                <a:hueOff val="3438577"/>
                <a:satOff val="-13184"/>
                <a:lumOff val="4053"/>
                <a:alphaOff val="0"/>
                <a:shade val="93000"/>
                <a:satMod val="130000"/>
              </a:schemeClr>
            </a:gs>
            <a:gs pos="100000">
              <a:schemeClr val="accent2">
                <a:hueOff val="3438577"/>
                <a:satOff val="-13184"/>
                <a:lumOff val="40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en-US" sz="2800" b="1" kern="1200" dirty="0" smtClean="0"/>
        </a:p>
        <a:p>
          <a:pPr lvl="0" algn="ctr" defTabSz="1244600">
            <a:lnSpc>
              <a:spcPct val="90000"/>
            </a:lnSpc>
            <a:spcBef>
              <a:spcPct val="0"/>
            </a:spcBef>
            <a:spcAft>
              <a:spcPct val="35000"/>
            </a:spcAft>
          </a:pPr>
          <a:r>
            <a:rPr lang="en-US" sz="2800" b="1" kern="1200" dirty="0" smtClean="0"/>
            <a:t>A courtesy that may be extended at the VISITOR’S discretion.</a:t>
          </a:r>
          <a:endParaRPr lang="en-US" sz="2800" b="1" kern="1200" dirty="0"/>
        </a:p>
      </dsp:txBody>
      <dsp:txXfrm>
        <a:off x="4401910" y="0"/>
        <a:ext cx="4401910" cy="1906862"/>
      </dsp:txXfrm>
    </dsp:sp>
    <dsp:sp modelId="{9FDBDAF4-DCCE-428D-B456-05B3F1B19F1C}">
      <dsp:nvSpPr>
        <dsp:cNvPr id="0" name=""/>
        <dsp:cNvSpPr/>
      </dsp:nvSpPr>
      <dsp:spPr>
        <a:xfrm rot="10800000">
          <a:off x="0" y="2542482"/>
          <a:ext cx="4401910" cy="2542482"/>
        </a:xfrm>
        <a:prstGeom prst="round1Rect">
          <a:avLst/>
        </a:prstGeom>
        <a:gradFill rotWithShape="0">
          <a:gsLst>
            <a:gs pos="0">
              <a:schemeClr val="accent2">
                <a:hueOff val="6877153"/>
                <a:satOff val="-26367"/>
                <a:lumOff val="8105"/>
                <a:alphaOff val="0"/>
                <a:shade val="51000"/>
                <a:satMod val="130000"/>
              </a:schemeClr>
            </a:gs>
            <a:gs pos="80000">
              <a:schemeClr val="accent2">
                <a:hueOff val="6877153"/>
                <a:satOff val="-26367"/>
                <a:lumOff val="8105"/>
                <a:alphaOff val="0"/>
                <a:shade val="93000"/>
                <a:satMod val="130000"/>
              </a:schemeClr>
            </a:gs>
            <a:gs pos="100000">
              <a:schemeClr val="accent2">
                <a:hueOff val="6877153"/>
                <a:satOff val="-26367"/>
                <a:lumOff val="81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en-US" sz="2200" b="1" kern="1200" dirty="0" smtClean="0"/>
            <a:t>May ONLY be used for standards that require written documentation that can be verified to already be in existence.</a:t>
          </a:r>
        </a:p>
        <a:p>
          <a:pPr lvl="0" algn="l" defTabSz="977900">
            <a:lnSpc>
              <a:spcPct val="90000"/>
            </a:lnSpc>
            <a:spcBef>
              <a:spcPct val="0"/>
            </a:spcBef>
            <a:spcAft>
              <a:spcPct val="35000"/>
            </a:spcAft>
          </a:pPr>
          <a:r>
            <a:rPr lang="en-US" sz="2000" b="1" kern="1200" dirty="0" smtClean="0"/>
            <a:t> </a:t>
          </a:r>
          <a:endParaRPr lang="en-US" sz="2000" b="1" kern="1200" dirty="0"/>
        </a:p>
      </dsp:txBody>
      <dsp:txXfrm rot="10800000">
        <a:off x="0" y="3178103"/>
        <a:ext cx="4401910" cy="1906862"/>
      </dsp:txXfrm>
    </dsp:sp>
    <dsp:sp modelId="{28A3BC31-17D9-42F4-8D95-9282B60CAF2C}">
      <dsp:nvSpPr>
        <dsp:cNvPr id="0" name=""/>
        <dsp:cNvSpPr/>
      </dsp:nvSpPr>
      <dsp:spPr>
        <a:xfrm rot="5400000">
          <a:off x="5331623" y="1612769"/>
          <a:ext cx="2542482" cy="4401910"/>
        </a:xfrm>
        <a:prstGeom prst="round1Rect">
          <a:avLst/>
        </a:prstGeom>
        <a:gradFill rotWithShape="0">
          <a:gsLst>
            <a:gs pos="0">
              <a:schemeClr val="accent2">
                <a:hueOff val="10315729"/>
                <a:satOff val="-39551"/>
                <a:lumOff val="12158"/>
                <a:alphaOff val="0"/>
                <a:shade val="51000"/>
                <a:satMod val="130000"/>
              </a:schemeClr>
            </a:gs>
            <a:gs pos="80000">
              <a:schemeClr val="accent2">
                <a:hueOff val="10315729"/>
                <a:satOff val="-39551"/>
                <a:lumOff val="12158"/>
                <a:alphaOff val="0"/>
                <a:shade val="93000"/>
                <a:satMod val="130000"/>
              </a:schemeClr>
            </a:gs>
            <a:gs pos="100000">
              <a:schemeClr val="accent2">
                <a:hueOff val="10315729"/>
                <a:satOff val="-39551"/>
                <a:lumOff val="121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tabLst/>
          </a:pPr>
          <a:endParaRPr lang="en-US" sz="2400" b="1" kern="1200" dirty="0" smtClean="0"/>
        </a:p>
        <a:p>
          <a:pPr marL="0" lvl="0" indent="0" algn="ctr" defTabSz="1066800">
            <a:lnSpc>
              <a:spcPct val="90000"/>
            </a:lnSpc>
            <a:spcBef>
              <a:spcPct val="0"/>
            </a:spcBef>
            <a:spcAft>
              <a:spcPct val="35000"/>
            </a:spcAft>
            <a:tabLst/>
          </a:pPr>
          <a:endParaRPr lang="en-US" sz="2400" b="1" kern="1200" dirty="0" smtClean="0"/>
        </a:p>
        <a:p>
          <a:pPr marL="0" lvl="0" indent="0" algn="ctr" defTabSz="1066800">
            <a:lnSpc>
              <a:spcPct val="90000"/>
            </a:lnSpc>
            <a:spcBef>
              <a:spcPct val="0"/>
            </a:spcBef>
            <a:spcAft>
              <a:spcPct val="35000"/>
            </a:spcAft>
            <a:tabLst/>
          </a:pPr>
          <a:endParaRPr lang="en-US" sz="2400" b="1" kern="1200" dirty="0" smtClean="0"/>
        </a:p>
        <a:p>
          <a:pPr marL="0" lvl="0" indent="0" algn="ctr" defTabSz="1066800">
            <a:lnSpc>
              <a:spcPct val="90000"/>
            </a:lnSpc>
            <a:spcBef>
              <a:spcPct val="0"/>
            </a:spcBef>
            <a:spcAft>
              <a:spcPct val="35000"/>
            </a:spcAft>
            <a:tabLst/>
          </a:pPr>
          <a:endParaRPr lang="en-US" sz="2400" b="1" kern="1200" dirty="0" smtClean="0"/>
        </a:p>
        <a:p>
          <a:pPr marL="0" lvl="0" indent="0" algn="ctr" defTabSz="1066800">
            <a:lnSpc>
              <a:spcPct val="90000"/>
            </a:lnSpc>
            <a:spcBef>
              <a:spcPct val="0"/>
            </a:spcBef>
            <a:spcAft>
              <a:spcPct val="35000"/>
            </a:spcAft>
            <a:tabLst/>
          </a:pPr>
          <a:r>
            <a:rPr lang="en-US" sz="2400" b="1" kern="1200" dirty="0" smtClean="0"/>
            <a:t>        </a:t>
          </a:r>
          <a:br>
            <a:rPr lang="en-US" sz="2400" b="1" kern="1200" dirty="0" smtClean="0"/>
          </a:br>
          <a:endParaRPr lang="en-US" sz="2400" b="1" kern="1200" dirty="0" smtClean="0"/>
        </a:p>
        <a:p>
          <a:pPr marL="0" lvl="0" indent="0" algn="ctr" defTabSz="1066800">
            <a:lnSpc>
              <a:spcPct val="90000"/>
            </a:lnSpc>
            <a:spcBef>
              <a:spcPct val="0"/>
            </a:spcBef>
            <a:spcAft>
              <a:spcPct val="35000"/>
            </a:spcAft>
            <a:tabLst/>
          </a:pPr>
          <a:endParaRPr lang="en-US" sz="2400" b="1" kern="1200" dirty="0" smtClean="0"/>
        </a:p>
        <a:p>
          <a:pPr marL="0" lvl="0" indent="0" algn="ctr" defTabSz="1066800">
            <a:lnSpc>
              <a:spcPct val="90000"/>
            </a:lnSpc>
            <a:spcBef>
              <a:spcPct val="0"/>
            </a:spcBef>
            <a:spcAft>
              <a:spcPct val="35000"/>
            </a:spcAft>
            <a:tabLst/>
          </a:pPr>
          <a:endParaRPr lang="en-US" sz="2400" b="1" kern="1200" dirty="0" smtClean="0"/>
        </a:p>
        <a:p>
          <a:pPr marL="0" lvl="0" indent="0" algn="ctr" defTabSz="1066800">
            <a:lnSpc>
              <a:spcPct val="90000"/>
            </a:lnSpc>
            <a:spcBef>
              <a:spcPct val="0"/>
            </a:spcBef>
            <a:spcAft>
              <a:spcPct val="35000"/>
            </a:spcAft>
            <a:tabLst/>
          </a:pPr>
          <a:endParaRPr lang="en-US" sz="2400" b="1" kern="1200" dirty="0" smtClean="0"/>
        </a:p>
        <a:p>
          <a:pPr marL="0" lvl="0" indent="0" algn="ctr" defTabSz="1066800">
            <a:lnSpc>
              <a:spcPct val="90000"/>
            </a:lnSpc>
            <a:spcBef>
              <a:spcPct val="0"/>
            </a:spcBef>
            <a:spcAft>
              <a:spcPct val="35000"/>
            </a:spcAft>
            <a:tabLst/>
          </a:pPr>
          <a:endParaRPr lang="en-US" sz="2400" b="1" kern="1200" dirty="0" smtClean="0"/>
        </a:p>
        <a:p>
          <a:pPr marL="0" lvl="0" indent="0" algn="ctr" defTabSz="1066800">
            <a:lnSpc>
              <a:spcPct val="90000"/>
            </a:lnSpc>
            <a:spcBef>
              <a:spcPct val="0"/>
            </a:spcBef>
            <a:spcAft>
              <a:spcPct val="35000"/>
            </a:spcAft>
            <a:tabLst/>
          </a:pPr>
          <a:endParaRPr lang="en-US" sz="2400" b="1" kern="1200" dirty="0" smtClean="0"/>
        </a:p>
        <a:p>
          <a:pPr marL="0" lvl="0" indent="0" algn="ctr" defTabSz="1066800">
            <a:lnSpc>
              <a:spcPct val="90000"/>
            </a:lnSpc>
            <a:spcBef>
              <a:spcPct val="0"/>
            </a:spcBef>
            <a:spcAft>
              <a:spcPct val="35000"/>
            </a:spcAft>
            <a:tabLst/>
          </a:pPr>
          <a:endParaRPr lang="en-US" sz="2400" b="1" kern="1200" dirty="0" smtClean="0"/>
        </a:p>
        <a:p>
          <a:pPr marL="0" lvl="0" indent="0" algn="l" defTabSz="1066800">
            <a:lnSpc>
              <a:spcPct val="90000"/>
            </a:lnSpc>
            <a:spcBef>
              <a:spcPct val="0"/>
            </a:spcBef>
            <a:spcAft>
              <a:spcPct val="35000"/>
            </a:spcAft>
            <a:tabLst/>
          </a:pPr>
          <a:r>
            <a:rPr lang="en-US" sz="2400" b="1" kern="1200" dirty="0" smtClean="0"/>
            <a:t>               </a:t>
          </a:r>
        </a:p>
        <a:p>
          <a:pPr marL="0" lvl="0" indent="0" algn="l" defTabSz="1066800">
            <a:lnSpc>
              <a:spcPct val="90000"/>
            </a:lnSpc>
            <a:spcBef>
              <a:spcPct val="0"/>
            </a:spcBef>
            <a:spcAft>
              <a:spcPct val="35000"/>
            </a:spcAft>
            <a:tabLst/>
          </a:pPr>
          <a:endParaRPr lang="en-US" sz="2400" b="1" kern="1200" dirty="0" smtClean="0"/>
        </a:p>
        <a:p>
          <a:pPr marL="0" lvl="0" indent="0" algn="l" defTabSz="1066800">
            <a:lnSpc>
              <a:spcPct val="90000"/>
            </a:lnSpc>
            <a:spcBef>
              <a:spcPct val="0"/>
            </a:spcBef>
            <a:spcAft>
              <a:spcPct val="35000"/>
            </a:spcAft>
            <a:tabLst/>
          </a:pPr>
          <a:endParaRPr lang="en-US" sz="2400" b="1" kern="1200" dirty="0" smtClean="0"/>
        </a:p>
        <a:p>
          <a:pPr marL="0" lvl="0" indent="0" algn="l" defTabSz="1066800">
            <a:lnSpc>
              <a:spcPct val="90000"/>
            </a:lnSpc>
            <a:spcBef>
              <a:spcPct val="0"/>
            </a:spcBef>
            <a:spcAft>
              <a:spcPct val="35000"/>
            </a:spcAft>
            <a:tabLst/>
          </a:pPr>
          <a:endParaRPr lang="en-US" sz="2400" b="1" kern="1200" dirty="0" smtClean="0"/>
        </a:p>
        <a:p>
          <a:pPr marL="0" lvl="0" indent="0" algn="l" defTabSz="1066800">
            <a:lnSpc>
              <a:spcPct val="90000"/>
            </a:lnSpc>
            <a:spcBef>
              <a:spcPct val="0"/>
            </a:spcBef>
            <a:spcAft>
              <a:spcPct val="35000"/>
            </a:spcAft>
            <a:tabLst/>
          </a:pPr>
          <a:endParaRPr lang="en-US" sz="2400" b="1" kern="1200" dirty="0" smtClean="0"/>
        </a:p>
        <a:p>
          <a:pPr marL="0" lvl="0" indent="0" algn="l" defTabSz="1066800">
            <a:lnSpc>
              <a:spcPct val="90000"/>
            </a:lnSpc>
            <a:spcBef>
              <a:spcPct val="0"/>
            </a:spcBef>
            <a:spcAft>
              <a:spcPct val="35000"/>
            </a:spcAft>
            <a:tabLst/>
          </a:pPr>
          <a:endParaRPr lang="en-US" sz="2400" b="1" kern="1200" dirty="0" smtClean="0"/>
        </a:p>
        <a:p>
          <a:pPr marL="0" lvl="0" indent="0" algn="l" defTabSz="1066800">
            <a:lnSpc>
              <a:spcPct val="90000"/>
            </a:lnSpc>
            <a:spcBef>
              <a:spcPct val="0"/>
            </a:spcBef>
            <a:spcAft>
              <a:spcPct val="35000"/>
            </a:spcAft>
            <a:tabLst/>
          </a:pPr>
          <a:endParaRPr lang="en-US" sz="2400" b="1" kern="1200" dirty="0" smtClean="0"/>
        </a:p>
        <a:p>
          <a:pPr marL="0" lvl="0" indent="0" algn="l" defTabSz="1066800">
            <a:lnSpc>
              <a:spcPct val="90000"/>
            </a:lnSpc>
            <a:spcBef>
              <a:spcPct val="0"/>
            </a:spcBef>
            <a:spcAft>
              <a:spcPct val="35000"/>
            </a:spcAft>
            <a:tabLst/>
          </a:pPr>
          <a:endParaRPr lang="en-US" sz="2400" b="1" kern="1200" dirty="0" smtClean="0"/>
        </a:p>
        <a:p>
          <a:pPr marL="0" lvl="0" indent="0" algn="l" defTabSz="1066800">
            <a:lnSpc>
              <a:spcPct val="90000"/>
            </a:lnSpc>
            <a:spcBef>
              <a:spcPct val="0"/>
            </a:spcBef>
            <a:spcAft>
              <a:spcPct val="35000"/>
            </a:spcAft>
            <a:tabLst/>
          </a:pPr>
          <a:r>
            <a:rPr lang="en-US" sz="2400" b="1" kern="1200" dirty="0" smtClean="0"/>
            <a:t>For some reason the documents are not present at the time of the visit.</a:t>
          </a:r>
        </a:p>
        <a:p>
          <a:pPr marL="0" lvl="0" indent="0" algn="l" defTabSz="1066800">
            <a:lnSpc>
              <a:spcPct val="90000"/>
            </a:lnSpc>
            <a:spcBef>
              <a:spcPct val="0"/>
            </a:spcBef>
            <a:spcAft>
              <a:spcPct val="35000"/>
            </a:spcAft>
            <a:tabLst/>
          </a:pPr>
          <a:endParaRPr lang="en-US" sz="2000" b="1" kern="1200" dirty="0"/>
        </a:p>
      </dsp:txBody>
      <dsp:txXfrm rot="-5400000">
        <a:off x="4401909" y="3178103"/>
        <a:ext cx="4401910" cy="1906862"/>
      </dsp:txXfrm>
    </dsp:sp>
    <dsp:sp modelId="{3C50A98B-B6A2-4D98-8CFA-A520E7A96514}">
      <dsp:nvSpPr>
        <dsp:cNvPr id="0" name=""/>
        <dsp:cNvSpPr/>
      </dsp:nvSpPr>
      <dsp:spPr>
        <a:xfrm>
          <a:off x="3106203" y="1968695"/>
          <a:ext cx="2591413" cy="1147575"/>
        </a:xfrm>
        <a:prstGeom prst="roundRect">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72-Hour Rule</a:t>
          </a:r>
          <a:endParaRPr lang="en-US" sz="2800" b="1" kern="1200" dirty="0"/>
        </a:p>
      </dsp:txBody>
      <dsp:txXfrm>
        <a:off x="3162223" y="2024715"/>
        <a:ext cx="2479373" cy="10355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54EDB-9237-4EC5-A9F4-3E9B39A47540}">
      <dsp:nvSpPr>
        <dsp:cNvPr id="0" name=""/>
        <dsp:cNvSpPr/>
      </dsp:nvSpPr>
      <dsp:spPr>
        <a:xfrm>
          <a:off x="3817" y="459108"/>
          <a:ext cx="1669070" cy="100144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Train new visitors</a:t>
          </a:r>
          <a:endParaRPr lang="en-US" sz="1400" b="1" kern="1200" dirty="0"/>
        </a:p>
      </dsp:txBody>
      <dsp:txXfrm>
        <a:off x="33148" y="488439"/>
        <a:ext cx="1610408" cy="942780"/>
      </dsp:txXfrm>
    </dsp:sp>
    <dsp:sp modelId="{021591CB-8A8C-4599-956E-149D35EFB0A2}">
      <dsp:nvSpPr>
        <dsp:cNvPr id="0" name=""/>
        <dsp:cNvSpPr/>
      </dsp:nvSpPr>
      <dsp:spPr>
        <a:xfrm>
          <a:off x="1819765" y="752865"/>
          <a:ext cx="353842" cy="413929"/>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819765" y="835651"/>
        <a:ext cx="247689" cy="248357"/>
      </dsp:txXfrm>
    </dsp:sp>
    <dsp:sp modelId="{D10D48E2-5780-4A15-B442-6F990B4FF100}">
      <dsp:nvSpPr>
        <dsp:cNvPr id="0" name=""/>
        <dsp:cNvSpPr/>
      </dsp:nvSpPr>
      <dsp:spPr>
        <a:xfrm>
          <a:off x="2340515" y="459108"/>
          <a:ext cx="1669070" cy="1001442"/>
        </a:xfrm>
        <a:prstGeom prst="roundRect">
          <a:avLst>
            <a:gd name="adj" fmla="val 10000"/>
          </a:avLst>
        </a:prstGeom>
        <a:gradFill rotWithShape="0">
          <a:gsLst>
            <a:gs pos="0">
              <a:schemeClr val="accent3">
                <a:hueOff val="-922024"/>
                <a:satOff val="3596"/>
                <a:lumOff val="-36"/>
                <a:alphaOff val="0"/>
                <a:shade val="51000"/>
                <a:satMod val="130000"/>
              </a:schemeClr>
            </a:gs>
            <a:gs pos="80000">
              <a:schemeClr val="accent3">
                <a:hueOff val="-922024"/>
                <a:satOff val="3596"/>
                <a:lumOff val="-36"/>
                <a:alphaOff val="0"/>
                <a:shade val="93000"/>
                <a:satMod val="130000"/>
              </a:schemeClr>
            </a:gs>
            <a:gs pos="100000">
              <a:schemeClr val="accent3">
                <a:hueOff val="-922024"/>
                <a:satOff val="3596"/>
                <a:lumOff val="-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Standards Courses for Directors</a:t>
          </a:r>
          <a:endParaRPr lang="en-US" sz="1400" b="1" kern="1200" dirty="0"/>
        </a:p>
      </dsp:txBody>
      <dsp:txXfrm>
        <a:off x="2369846" y="488439"/>
        <a:ext cx="1610408" cy="942780"/>
      </dsp:txXfrm>
    </dsp:sp>
    <dsp:sp modelId="{E29B1695-C42E-4735-8F4C-169CB5F856E2}">
      <dsp:nvSpPr>
        <dsp:cNvPr id="0" name=""/>
        <dsp:cNvSpPr/>
      </dsp:nvSpPr>
      <dsp:spPr>
        <a:xfrm>
          <a:off x="4156464" y="752865"/>
          <a:ext cx="353842" cy="413929"/>
        </a:xfrm>
        <a:prstGeom prst="rightArrow">
          <a:avLst>
            <a:gd name="adj1" fmla="val 60000"/>
            <a:gd name="adj2" fmla="val 50000"/>
          </a:avLst>
        </a:prstGeom>
        <a:gradFill rotWithShape="0">
          <a:gsLst>
            <a:gs pos="0">
              <a:schemeClr val="accent3">
                <a:hueOff val="-1014226"/>
                <a:satOff val="3955"/>
                <a:lumOff val="-39"/>
                <a:alphaOff val="0"/>
                <a:shade val="51000"/>
                <a:satMod val="130000"/>
              </a:schemeClr>
            </a:gs>
            <a:gs pos="80000">
              <a:schemeClr val="accent3">
                <a:hueOff val="-1014226"/>
                <a:satOff val="3955"/>
                <a:lumOff val="-39"/>
                <a:alphaOff val="0"/>
                <a:shade val="93000"/>
                <a:satMod val="130000"/>
              </a:schemeClr>
            </a:gs>
            <a:gs pos="100000">
              <a:schemeClr val="accent3">
                <a:hueOff val="-1014226"/>
                <a:satOff val="3955"/>
                <a:lumOff val="-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156464" y="835651"/>
        <a:ext cx="247689" cy="248357"/>
      </dsp:txXfrm>
    </dsp:sp>
    <dsp:sp modelId="{B6063631-5CBC-44E3-8083-2492D2F87E0A}">
      <dsp:nvSpPr>
        <dsp:cNvPr id="0" name=""/>
        <dsp:cNvSpPr/>
      </dsp:nvSpPr>
      <dsp:spPr>
        <a:xfrm>
          <a:off x="4677214" y="459108"/>
          <a:ext cx="1669070" cy="1001442"/>
        </a:xfrm>
        <a:prstGeom prst="roundRect">
          <a:avLst>
            <a:gd name="adj" fmla="val 10000"/>
          </a:avLst>
        </a:prstGeom>
        <a:gradFill rotWithShape="0">
          <a:gsLst>
            <a:gs pos="0">
              <a:schemeClr val="accent3">
                <a:hueOff val="-1844048"/>
                <a:satOff val="7191"/>
                <a:lumOff val="-71"/>
                <a:alphaOff val="0"/>
                <a:shade val="51000"/>
                <a:satMod val="130000"/>
              </a:schemeClr>
            </a:gs>
            <a:gs pos="80000">
              <a:schemeClr val="accent3">
                <a:hueOff val="-1844048"/>
                <a:satOff val="7191"/>
                <a:lumOff val="-71"/>
                <a:alphaOff val="0"/>
                <a:shade val="93000"/>
                <a:satMod val="130000"/>
              </a:schemeClr>
            </a:gs>
            <a:gs pos="100000">
              <a:schemeClr val="accent3">
                <a:hueOff val="-1844048"/>
                <a:satOff val="7191"/>
                <a:lumOff val="-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Camp visit assignments</a:t>
          </a:r>
          <a:endParaRPr lang="en-US" sz="1400" b="1" kern="1200" dirty="0"/>
        </a:p>
      </dsp:txBody>
      <dsp:txXfrm>
        <a:off x="4706545" y="488439"/>
        <a:ext cx="1610408" cy="942780"/>
      </dsp:txXfrm>
    </dsp:sp>
    <dsp:sp modelId="{6112AB42-4DC1-4CCA-A875-2BEB518AB226}">
      <dsp:nvSpPr>
        <dsp:cNvPr id="0" name=""/>
        <dsp:cNvSpPr/>
      </dsp:nvSpPr>
      <dsp:spPr>
        <a:xfrm>
          <a:off x="6493162" y="752865"/>
          <a:ext cx="353842" cy="413929"/>
        </a:xfrm>
        <a:prstGeom prst="rightArrow">
          <a:avLst>
            <a:gd name="adj1" fmla="val 60000"/>
            <a:gd name="adj2" fmla="val 50000"/>
          </a:avLst>
        </a:prstGeom>
        <a:gradFill rotWithShape="0">
          <a:gsLst>
            <a:gs pos="0">
              <a:schemeClr val="accent3">
                <a:hueOff val="-2028453"/>
                <a:satOff val="7910"/>
                <a:lumOff val="-79"/>
                <a:alphaOff val="0"/>
                <a:shade val="51000"/>
                <a:satMod val="130000"/>
              </a:schemeClr>
            </a:gs>
            <a:gs pos="80000">
              <a:schemeClr val="accent3">
                <a:hueOff val="-2028453"/>
                <a:satOff val="7910"/>
                <a:lumOff val="-79"/>
                <a:alphaOff val="0"/>
                <a:shade val="93000"/>
                <a:satMod val="130000"/>
              </a:schemeClr>
            </a:gs>
            <a:gs pos="100000">
              <a:schemeClr val="accent3">
                <a:hueOff val="-2028453"/>
                <a:satOff val="7910"/>
                <a:lumOff val="-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6493162" y="835651"/>
        <a:ext cx="247689" cy="248357"/>
      </dsp:txXfrm>
    </dsp:sp>
    <dsp:sp modelId="{7E6B7254-A57B-4AD5-B2D2-2272CB36896C}">
      <dsp:nvSpPr>
        <dsp:cNvPr id="0" name=""/>
        <dsp:cNvSpPr/>
      </dsp:nvSpPr>
      <dsp:spPr>
        <a:xfrm>
          <a:off x="7013912" y="459108"/>
          <a:ext cx="1669070" cy="1001442"/>
        </a:xfrm>
        <a:prstGeom prst="roundRect">
          <a:avLst>
            <a:gd name="adj" fmla="val 10000"/>
          </a:avLst>
        </a:prstGeom>
        <a:gradFill rotWithShape="0">
          <a:gsLst>
            <a:gs pos="0">
              <a:schemeClr val="accent3">
                <a:hueOff val="-2766072"/>
                <a:satOff val="10787"/>
                <a:lumOff val="-107"/>
                <a:alphaOff val="0"/>
                <a:shade val="51000"/>
                <a:satMod val="130000"/>
              </a:schemeClr>
            </a:gs>
            <a:gs pos="80000">
              <a:schemeClr val="accent3">
                <a:hueOff val="-2766072"/>
                <a:satOff val="10787"/>
                <a:lumOff val="-107"/>
                <a:alphaOff val="0"/>
                <a:shade val="93000"/>
                <a:satMod val="130000"/>
              </a:schemeClr>
            </a:gs>
            <a:gs pos="100000">
              <a:schemeClr val="accent3">
                <a:hueOff val="-2766072"/>
                <a:satOff val="10787"/>
                <a:lumOff val="-1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Self-assessments and visits scheduled</a:t>
          </a:r>
          <a:endParaRPr lang="en-US" sz="1400" b="1" kern="1200" dirty="0"/>
        </a:p>
      </dsp:txBody>
      <dsp:txXfrm>
        <a:off x="7043243" y="488439"/>
        <a:ext cx="1610408" cy="942780"/>
      </dsp:txXfrm>
    </dsp:sp>
    <dsp:sp modelId="{33AFEFDA-CEFF-4905-9E0F-0DAF4CAF1979}">
      <dsp:nvSpPr>
        <dsp:cNvPr id="0" name=""/>
        <dsp:cNvSpPr/>
      </dsp:nvSpPr>
      <dsp:spPr>
        <a:xfrm rot="5400000">
          <a:off x="7671526" y="1577385"/>
          <a:ext cx="353842" cy="413929"/>
        </a:xfrm>
        <a:prstGeom prst="rightArrow">
          <a:avLst>
            <a:gd name="adj1" fmla="val 60000"/>
            <a:gd name="adj2" fmla="val 50000"/>
          </a:avLst>
        </a:prstGeom>
        <a:gradFill rotWithShape="0">
          <a:gsLst>
            <a:gs pos="0">
              <a:schemeClr val="accent3">
                <a:hueOff val="-3042679"/>
                <a:satOff val="11865"/>
                <a:lumOff val="-118"/>
                <a:alphaOff val="0"/>
                <a:shade val="51000"/>
                <a:satMod val="130000"/>
              </a:schemeClr>
            </a:gs>
            <a:gs pos="80000">
              <a:schemeClr val="accent3">
                <a:hueOff val="-3042679"/>
                <a:satOff val="11865"/>
                <a:lumOff val="-118"/>
                <a:alphaOff val="0"/>
                <a:shade val="93000"/>
                <a:satMod val="130000"/>
              </a:schemeClr>
            </a:gs>
            <a:gs pos="100000">
              <a:schemeClr val="accent3">
                <a:hueOff val="-3042679"/>
                <a:satOff val="11865"/>
                <a:lumOff val="-1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7724269" y="1607429"/>
        <a:ext cx="248357" cy="247689"/>
      </dsp:txXfrm>
    </dsp:sp>
    <dsp:sp modelId="{F6B2C8C8-3D4F-4970-A1B5-AAF47B22BA35}">
      <dsp:nvSpPr>
        <dsp:cNvPr id="0" name=""/>
        <dsp:cNvSpPr/>
      </dsp:nvSpPr>
      <dsp:spPr>
        <a:xfrm>
          <a:off x="7013912" y="2128178"/>
          <a:ext cx="1669070" cy="1001442"/>
        </a:xfrm>
        <a:prstGeom prst="roundRect">
          <a:avLst>
            <a:gd name="adj" fmla="val 10000"/>
          </a:avLst>
        </a:prstGeom>
        <a:gradFill rotWithShape="0">
          <a:gsLst>
            <a:gs pos="0">
              <a:schemeClr val="accent3">
                <a:hueOff val="-3688096"/>
                <a:satOff val="14382"/>
                <a:lumOff val="-143"/>
                <a:alphaOff val="0"/>
                <a:shade val="51000"/>
                <a:satMod val="130000"/>
              </a:schemeClr>
            </a:gs>
            <a:gs pos="80000">
              <a:schemeClr val="accent3">
                <a:hueOff val="-3688096"/>
                <a:satOff val="14382"/>
                <a:lumOff val="-143"/>
                <a:alphaOff val="0"/>
                <a:shade val="93000"/>
                <a:satMod val="130000"/>
              </a:schemeClr>
            </a:gs>
            <a:gs pos="100000">
              <a:schemeClr val="accent3">
                <a:hueOff val="-3688096"/>
                <a:satOff val="14382"/>
                <a:lumOff val="-1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Self-Assessment takes place (before camp opens)</a:t>
          </a:r>
          <a:endParaRPr lang="en-US" sz="1400" b="1" kern="1200" dirty="0"/>
        </a:p>
      </dsp:txBody>
      <dsp:txXfrm>
        <a:off x="7043243" y="2157509"/>
        <a:ext cx="1610408" cy="942780"/>
      </dsp:txXfrm>
    </dsp:sp>
    <dsp:sp modelId="{605304A4-4DFB-41B8-A64C-0854FABF863D}">
      <dsp:nvSpPr>
        <dsp:cNvPr id="0" name=""/>
        <dsp:cNvSpPr/>
      </dsp:nvSpPr>
      <dsp:spPr>
        <a:xfrm rot="10800000">
          <a:off x="6513191" y="2421935"/>
          <a:ext cx="353842" cy="413929"/>
        </a:xfrm>
        <a:prstGeom prst="rightArrow">
          <a:avLst>
            <a:gd name="adj1" fmla="val 60000"/>
            <a:gd name="adj2" fmla="val 50000"/>
          </a:avLst>
        </a:prstGeom>
        <a:gradFill rotWithShape="0">
          <a:gsLst>
            <a:gs pos="0">
              <a:schemeClr val="accent3">
                <a:hueOff val="-4056906"/>
                <a:satOff val="15820"/>
                <a:lumOff val="-157"/>
                <a:alphaOff val="0"/>
                <a:shade val="51000"/>
                <a:satMod val="130000"/>
              </a:schemeClr>
            </a:gs>
            <a:gs pos="80000">
              <a:schemeClr val="accent3">
                <a:hueOff val="-4056906"/>
                <a:satOff val="15820"/>
                <a:lumOff val="-157"/>
                <a:alphaOff val="0"/>
                <a:shade val="93000"/>
                <a:satMod val="130000"/>
              </a:schemeClr>
            </a:gs>
            <a:gs pos="100000">
              <a:schemeClr val="accent3">
                <a:hueOff val="-4056906"/>
                <a:satOff val="15820"/>
                <a:lumOff val="-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6619344" y="2504721"/>
        <a:ext cx="247689" cy="248357"/>
      </dsp:txXfrm>
    </dsp:sp>
    <dsp:sp modelId="{81005511-5BA7-45E8-AEB5-EEAF26BD53C4}">
      <dsp:nvSpPr>
        <dsp:cNvPr id="0" name=""/>
        <dsp:cNvSpPr/>
      </dsp:nvSpPr>
      <dsp:spPr>
        <a:xfrm>
          <a:off x="4677214" y="2128178"/>
          <a:ext cx="1669070" cy="1001442"/>
        </a:xfrm>
        <a:prstGeom prst="roundRect">
          <a:avLst>
            <a:gd name="adj" fmla="val 10000"/>
          </a:avLst>
        </a:prstGeom>
        <a:gradFill rotWithShape="0">
          <a:gsLst>
            <a:gs pos="0">
              <a:schemeClr val="accent3">
                <a:hueOff val="-4610120"/>
                <a:satOff val="17978"/>
                <a:lumOff val="-179"/>
                <a:alphaOff val="0"/>
                <a:shade val="51000"/>
                <a:satMod val="130000"/>
              </a:schemeClr>
            </a:gs>
            <a:gs pos="80000">
              <a:schemeClr val="accent3">
                <a:hueOff val="-4610120"/>
                <a:satOff val="17978"/>
                <a:lumOff val="-179"/>
                <a:alphaOff val="0"/>
                <a:shade val="93000"/>
                <a:satMod val="130000"/>
              </a:schemeClr>
            </a:gs>
            <a:gs pos="100000">
              <a:schemeClr val="accent3">
                <a:hueOff val="-4610120"/>
                <a:satOff val="17978"/>
                <a:lumOff val="-1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Visit Occurs</a:t>
          </a:r>
          <a:endParaRPr lang="en-US" sz="1400" b="1" kern="1200" dirty="0"/>
        </a:p>
      </dsp:txBody>
      <dsp:txXfrm>
        <a:off x="4706545" y="2157509"/>
        <a:ext cx="1610408" cy="942780"/>
      </dsp:txXfrm>
    </dsp:sp>
    <dsp:sp modelId="{40B84FC2-8A37-44FF-9419-6CBB34556907}">
      <dsp:nvSpPr>
        <dsp:cNvPr id="0" name=""/>
        <dsp:cNvSpPr/>
      </dsp:nvSpPr>
      <dsp:spPr>
        <a:xfrm rot="10800000">
          <a:off x="4176492" y="2421935"/>
          <a:ext cx="353842" cy="413929"/>
        </a:xfrm>
        <a:prstGeom prst="rightArrow">
          <a:avLst>
            <a:gd name="adj1" fmla="val 60000"/>
            <a:gd name="adj2" fmla="val 50000"/>
          </a:avLst>
        </a:prstGeom>
        <a:gradFill rotWithShape="0">
          <a:gsLst>
            <a:gs pos="0">
              <a:schemeClr val="accent3">
                <a:hueOff val="-5071132"/>
                <a:satOff val="19776"/>
                <a:lumOff val="-197"/>
                <a:alphaOff val="0"/>
                <a:shade val="51000"/>
                <a:satMod val="130000"/>
              </a:schemeClr>
            </a:gs>
            <a:gs pos="80000">
              <a:schemeClr val="accent3">
                <a:hueOff val="-5071132"/>
                <a:satOff val="19776"/>
                <a:lumOff val="-197"/>
                <a:alphaOff val="0"/>
                <a:shade val="93000"/>
                <a:satMod val="130000"/>
              </a:schemeClr>
            </a:gs>
            <a:gs pos="100000">
              <a:schemeClr val="accent3">
                <a:hueOff val="-5071132"/>
                <a:satOff val="19776"/>
                <a:lumOff val="-1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4282645" y="2504721"/>
        <a:ext cx="247689" cy="248357"/>
      </dsp:txXfrm>
    </dsp:sp>
    <dsp:sp modelId="{E8FC75D6-FD58-48B0-BB28-FAD9BBE3BF98}">
      <dsp:nvSpPr>
        <dsp:cNvPr id="0" name=""/>
        <dsp:cNvSpPr/>
      </dsp:nvSpPr>
      <dsp:spPr>
        <a:xfrm>
          <a:off x="2340515" y="2128178"/>
          <a:ext cx="1669070" cy="1001442"/>
        </a:xfrm>
        <a:prstGeom prst="roundRect">
          <a:avLst>
            <a:gd name="adj" fmla="val 10000"/>
          </a:avLst>
        </a:prstGeom>
        <a:gradFill rotWithShape="0">
          <a:gsLst>
            <a:gs pos="0">
              <a:schemeClr val="accent3">
                <a:hueOff val="-5532144"/>
                <a:satOff val="21573"/>
                <a:lumOff val="-214"/>
                <a:alphaOff val="0"/>
                <a:shade val="51000"/>
                <a:satMod val="130000"/>
              </a:schemeClr>
            </a:gs>
            <a:gs pos="80000">
              <a:schemeClr val="accent3">
                <a:hueOff val="-5532144"/>
                <a:satOff val="21573"/>
                <a:lumOff val="-214"/>
                <a:alphaOff val="0"/>
                <a:shade val="93000"/>
                <a:satMod val="130000"/>
              </a:schemeClr>
            </a:gs>
            <a:gs pos="100000">
              <a:schemeClr val="accent3">
                <a:hueOff val="-5532144"/>
                <a:satOff val="21573"/>
                <a:lumOff val="-2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Score Forms sent to ACA, Inc.</a:t>
          </a:r>
          <a:endParaRPr lang="en-US" sz="1400" b="1" kern="1200" dirty="0"/>
        </a:p>
      </dsp:txBody>
      <dsp:txXfrm>
        <a:off x="2369846" y="2157509"/>
        <a:ext cx="1610408" cy="942780"/>
      </dsp:txXfrm>
    </dsp:sp>
    <dsp:sp modelId="{F34C4820-E5B6-4196-B88C-9E355A2B5416}">
      <dsp:nvSpPr>
        <dsp:cNvPr id="0" name=""/>
        <dsp:cNvSpPr/>
      </dsp:nvSpPr>
      <dsp:spPr>
        <a:xfrm rot="10800000">
          <a:off x="1839794" y="2421935"/>
          <a:ext cx="353842" cy="413929"/>
        </a:xfrm>
        <a:prstGeom prst="rightArrow">
          <a:avLst>
            <a:gd name="adj1" fmla="val 60000"/>
            <a:gd name="adj2" fmla="val 50000"/>
          </a:avLst>
        </a:prstGeom>
        <a:gradFill rotWithShape="0">
          <a:gsLst>
            <a:gs pos="0">
              <a:schemeClr val="accent3">
                <a:hueOff val="-6085359"/>
                <a:satOff val="23731"/>
                <a:lumOff val="-236"/>
                <a:alphaOff val="0"/>
                <a:shade val="51000"/>
                <a:satMod val="130000"/>
              </a:schemeClr>
            </a:gs>
            <a:gs pos="80000">
              <a:schemeClr val="accent3">
                <a:hueOff val="-6085359"/>
                <a:satOff val="23731"/>
                <a:lumOff val="-236"/>
                <a:alphaOff val="0"/>
                <a:shade val="93000"/>
                <a:satMod val="130000"/>
              </a:schemeClr>
            </a:gs>
            <a:gs pos="100000">
              <a:schemeClr val="accent3">
                <a:hueOff val="-6085359"/>
                <a:satOff val="23731"/>
                <a:lumOff val="-2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1945947" y="2504721"/>
        <a:ext cx="247689" cy="248357"/>
      </dsp:txXfrm>
    </dsp:sp>
    <dsp:sp modelId="{FAB16D81-C395-423F-9265-5B27DA54FA96}">
      <dsp:nvSpPr>
        <dsp:cNvPr id="0" name=""/>
        <dsp:cNvSpPr/>
      </dsp:nvSpPr>
      <dsp:spPr>
        <a:xfrm>
          <a:off x="3817" y="2128178"/>
          <a:ext cx="1669070" cy="1001442"/>
        </a:xfrm>
        <a:prstGeom prst="roundRect">
          <a:avLst>
            <a:gd name="adj" fmla="val 10000"/>
          </a:avLst>
        </a:prstGeom>
        <a:gradFill rotWithShape="0">
          <a:gsLst>
            <a:gs pos="0">
              <a:schemeClr val="accent3">
                <a:hueOff val="-6454168"/>
                <a:satOff val="25169"/>
                <a:lumOff val="-250"/>
                <a:alphaOff val="0"/>
                <a:shade val="51000"/>
                <a:satMod val="130000"/>
              </a:schemeClr>
            </a:gs>
            <a:gs pos="80000">
              <a:schemeClr val="accent3">
                <a:hueOff val="-6454168"/>
                <a:satOff val="25169"/>
                <a:lumOff val="-250"/>
                <a:alphaOff val="0"/>
                <a:shade val="93000"/>
                <a:satMod val="130000"/>
              </a:schemeClr>
            </a:gs>
            <a:gs pos="100000">
              <a:schemeClr val="accent3">
                <a:hueOff val="-6454168"/>
                <a:satOff val="25169"/>
                <a:lumOff val="-2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Camps are notified of scores below 80%</a:t>
          </a:r>
          <a:endParaRPr lang="en-US" sz="1400" b="1" kern="1200" dirty="0"/>
        </a:p>
      </dsp:txBody>
      <dsp:txXfrm>
        <a:off x="33148" y="2157509"/>
        <a:ext cx="1610408" cy="942780"/>
      </dsp:txXfrm>
    </dsp:sp>
    <dsp:sp modelId="{34BB8648-7187-46FD-9CA3-B0F36BFB5EDA}">
      <dsp:nvSpPr>
        <dsp:cNvPr id="0" name=""/>
        <dsp:cNvSpPr/>
      </dsp:nvSpPr>
      <dsp:spPr>
        <a:xfrm rot="5400000">
          <a:off x="661431" y="3246455"/>
          <a:ext cx="353842" cy="413929"/>
        </a:xfrm>
        <a:prstGeom prst="rightArrow">
          <a:avLst>
            <a:gd name="adj1" fmla="val 60000"/>
            <a:gd name="adj2" fmla="val 50000"/>
          </a:avLst>
        </a:prstGeom>
        <a:gradFill rotWithShape="0">
          <a:gsLst>
            <a:gs pos="0">
              <a:schemeClr val="accent3">
                <a:hueOff val="-7099585"/>
                <a:satOff val="27686"/>
                <a:lumOff val="-275"/>
                <a:alphaOff val="0"/>
                <a:shade val="51000"/>
                <a:satMod val="130000"/>
              </a:schemeClr>
            </a:gs>
            <a:gs pos="80000">
              <a:schemeClr val="accent3">
                <a:hueOff val="-7099585"/>
                <a:satOff val="27686"/>
                <a:lumOff val="-275"/>
                <a:alphaOff val="0"/>
                <a:shade val="93000"/>
                <a:satMod val="130000"/>
              </a:schemeClr>
            </a:gs>
            <a:gs pos="100000">
              <a:schemeClr val="accent3">
                <a:hueOff val="-7099585"/>
                <a:satOff val="27686"/>
                <a:lumOff val="-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714174" y="3276499"/>
        <a:ext cx="248357" cy="247689"/>
      </dsp:txXfrm>
    </dsp:sp>
    <dsp:sp modelId="{591B7553-12DC-41A1-B4EA-8CFEE815C9E3}">
      <dsp:nvSpPr>
        <dsp:cNvPr id="0" name=""/>
        <dsp:cNvSpPr/>
      </dsp:nvSpPr>
      <dsp:spPr>
        <a:xfrm>
          <a:off x="3817" y="3797249"/>
          <a:ext cx="1669070" cy="1001442"/>
        </a:xfrm>
        <a:prstGeom prst="roundRect">
          <a:avLst>
            <a:gd name="adj" fmla="val 10000"/>
          </a:avLst>
        </a:prstGeom>
        <a:gradFill rotWithShape="0">
          <a:gsLst>
            <a:gs pos="0">
              <a:schemeClr val="accent3">
                <a:hueOff val="-7376192"/>
                <a:satOff val="28764"/>
                <a:lumOff val="-286"/>
                <a:alphaOff val="0"/>
                <a:shade val="51000"/>
                <a:satMod val="130000"/>
              </a:schemeClr>
            </a:gs>
            <a:gs pos="80000">
              <a:schemeClr val="accent3">
                <a:hueOff val="-7376192"/>
                <a:satOff val="28764"/>
                <a:lumOff val="-286"/>
                <a:alphaOff val="0"/>
                <a:shade val="93000"/>
                <a:satMod val="130000"/>
              </a:schemeClr>
            </a:gs>
            <a:gs pos="100000">
              <a:schemeClr val="accent3">
                <a:hueOff val="-7376192"/>
                <a:satOff val="28764"/>
                <a:lumOff val="-2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Camp requests Review</a:t>
          </a:r>
          <a:endParaRPr lang="en-US" sz="1400" b="1" kern="1200" dirty="0"/>
        </a:p>
      </dsp:txBody>
      <dsp:txXfrm>
        <a:off x="33148" y="3826580"/>
        <a:ext cx="1610408" cy="942780"/>
      </dsp:txXfrm>
    </dsp:sp>
    <dsp:sp modelId="{0125C70A-CA94-43D3-B95A-6FC03989445A}">
      <dsp:nvSpPr>
        <dsp:cNvPr id="0" name=""/>
        <dsp:cNvSpPr/>
      </dsp:nvSpPr>
      <dsp:spPr>
        <a:xfrm>
          <a:off x="1819765" y="4091005"/>
          <a:ext cx="353842" cy="413929"/>
        </a:xfrm>
        <a:prstGeom prst="rightArrow">
          <a:avLst>
            <a:gd name="adj1" fmla="val 60000"/>
            <a:gd name="adj2" fmla="val 50000"/>
          </a:avLst>
        </a:prstGeom>
        <a:gradFill rotWithShape="0">
          <a:gsLst>
            <a:gs pos="0">
              <a:schemeClr val="accent3">
                <a:hueOff val="-8113812"/>
                <a:satOff val="31641"/>
                <a:lumOff val="-314"/>
                <a:alphaOff val="0"/>
                <a:shade val="51000"/>
                <a:satMod val="130000"/>
              </a:schemeClr>
            </a:gs>
            <a:gs pos="80000">
              <a:schemeClr val="accent3">
                <a:hueOff val="-8113812"/>
                <a:satOff val="31641"/>
                <a:lumOff val="-314"/>
                <a:alphaOff val="0"/>
                <a:shade val="93000"/>
                <a:satMod val="130000"/>
              </a:schemeClr>
            </a:gs>
            <a:gs pos="100000">
              <a:schemeClr val="accent3">
                <a:hueOff val="-8113812"/>
                <a:satOff val="31641"/>
                <a:lumOff val="-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819765" y="4173791"/>
        <a:ext cx="247689" cy="248357"/>
      </dsp:txXfrm>
    </dsp:sp>
    <dsp:sp modelId="{6834B443-053C-44B2-BE6C-FFDE923F7413}">
      <dsp:nvSpPr>
        <dsp:cNvPr id="0" name=""/>
        <dsp:cNvSpPr/>
      </dsp:nvSpPr>
      <dsp:spPr>
        <a:xfrm>
          <a:off x="2340515" y="3797249"/>
          <a:ext cx="1669070" cy="1001442"/>
        </a:xfrm>
        <a:prstGeom prst="roundRect">
          <a:avLst>
            <a:gd name="adj" fmla="val 10000"/>
          </a:avLst>
        </a:prstGeom>
        <a:gradFill rotWithShape="0">
          <a:gsLst>
            <a:gs pos="0">
              <a:schemeClr val="accent3">
                <a:hueOff val="-8298216"/>
                <a:satOff val="32360"/>
                <a:lumOff val="-322"/>
                <a:alphaOff val="0"/>
                <a:shade val="51000"/>
                <a:satMod val="130000"/>
              </a:schemeClr>
            </a:gs>
            <a:gs pos="80000">
              <a:schemeClr val="accent3">
                <a:hueOff val="-8298216"/>
                <a:satOff val="32360"/>
                <a:lumOff val="-322"/>
                <a:alphaOff val="0"/>
                <a:shade val="93000"/>
                <a:satMod val="130000"/>
              </a:schemeClr>
            </a:gs>
            <a:gs pos="100000">
              <a:schemeClr val="accent3">
                <a:hueOff val="-8298216"/>
                <a:satOff val="32360"/>
                <a:lumOff val="-32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Review process occurs</a:t>
          </a:r>
          <a:endParaRPr lang="en-US" sz="1400" b="1" kern="1200" dirty="0"/>
        </a:p>
      </dsp:txBody>
      <dsp:txXfrm>
        <a:off x="2369846" y="3826580"/>
        <a:ext cx="1610408" cy="942780"/>
      </dsp:txXfrm>
    </dsp:sp>
    <dsp:sp modelId="{DF6DBE63-4A4F-4124-B229-FB627F387CBB}">
      <dsp:nvSpPr>
        <dsp:cNvPr id="0" name=""/>
        <dsp:cNvSpPr/>
      </dsp:nvSpPr>
      <dsp:spPr>
        <a:xfrm>
          <a:off x="4156464" y="4091005"/>
          <a:ext cx="353842" cy="413929"/>
        </a:xfrm>
        <a:prstGeom prst="rightArrow">
          <a:avLst>
            <a:gd name="adj1" fmla="val 60000"/>
            <a:gd name="adj2" fmla="val 50000"/>
          </a:avLst>
        </a:prstGeom>
        <a:gradFill rotWithShape="0">
          <a:gsLst>
            <a:gs pos="0">
              <a:schemeClr val="accent3">
                <a:hueOff val="-9128037"/>
                <a:satOff val="35596"/>
                <a:lumOff val="-354"/>
                <a:alphaOff val="0"/>
                <a:shade val="51000"/>
                <a:satMod val="130000"/>
              </a:schemeClr>
            </a:gs>
            <a:gs pos="80000">
              <a:schemeClr val="accent3">
                <a:hueOff val="-9128037"/>
                <a:satOff val="35596"/>
                <a:lumOff val="-354"/>
                <a:alphaOff val="0"/>
                <a:shade val="93000"/>
                <a:satMod val="130000"/>
              </a:schemeClr>
            </a:gs>
            <a:gs pos="100000">
              <a:schemeClr val="accent3">
                <a:hueOff val="-9128037"/>
                <a:satOff val="35596"/>
                <a:lumOff val="-3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156464" y="4173791"/>
        <a:ext cx="247689" cy="248357"/>
      </dsp:txXfrm>
    </dsp:sp>
    <dsp:sp modelId="{BEA98539-12B8-4220-B776-1093040ED467}">
      <dsp:nvSpPr>
        <dsp:cNvPr id="0" name=""/>
        <dsp:cNvSpPr/>
      </dsp:nvSpPr>
      <dsp:spPr>
        <a:xfrm>
          <a:off x="4677214" y="3797249"/>
          <a:ext cx="1669070" cy="1001442"/>
        </a:xfrm>
        <a:prstGeom prst="roundRect">
          <a:avLst>
            <a:gd name="adj" fmla="val 10000"/>
          </a:avLst>
        </a:prstGeom>
        <a:gradFill rotWithShape="0">
          <a:gsLst>
            <a:gs pos="0">
              <a:schemeClr val="accent3">
                <a:hueOff val="-9220240"/>
                <a:satOff val="35955"/>
                <a:lumOff val="-357"/>
                <a:alphaOff val="0"/>
                <a:shade val="51000"/>
                <a:satMod val="130000"/>
              </a:schemeClr>
            </a:gs>
            <a:gs pos="80000">
              <a:schemeClr val="accent3">
                <a:hueOff val="-9220240"/>
                <a:satOff val="35955"/>
                <a:lumOff val="-357"/>
                <a:alphaOff val="0"/>
                <a:shade val="93000"/>
                <a:satMod val="130000"/>
              </a:schemeClr>
            </a:gs>
            <a:gs pos="100000">
              <a:schemeClr val="accent3">
                <a:hueOff val="-9220240"/>
                <a:satOff val="35955"/>
                <a:lumOff val="-3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Local leadership votes to approve camps</a:t>
          </a:r>
          <a:endParaRPr lang="en-US" sz="1400" b="1" kern="1200" dirty="0"/>
        </a:p>
      </dsp:txBody>
      <dsp:txXfrm>
        <a:off x="4706545" y="3826580"/>
        <a:ext cx="1610408" cy="942780"/>
      </dsp:txXfrm>
    </dsp:sp>
    <dsp:sp modelId="{E954745B-2230-4089-BAB1-2F0C27ABCE14}">
      <dsp:nvSpPr>
        <dsp:cNvPr id="0" name=""/>
        <dsp:cNvSpPr/>
      </dsp:nvSpPr>
      <dsp:spPr>
        <a:xfrm>
          <a:off x="6493162" y="4091005"/>
          <a:ext cx="353842" cy="413929"/>
        </a:xfrm>
        <a:prstGeom prst="rightArrow">
          <a:avLst>
            <a:gd name="adj1" fmla="val 60000"/>
            <a:gd name="adj2" fmla="val 50000"/>
          </a:avLst>
        </a:prstGeom>
        <a:gradFill rotWithShape="0">
          <a:gsLst>
            <a:gs pos="0">
              <a:schemeClr val="accent3">
                <a:hueOff val="-10142264"/>
                <a:satOff val="39551"/>
                <a:lumOff val="-393"/>
                <a:alphaOff val="0"/>
                <a:shade val="51000"/>
                <a:satMod val="130000"/>
              </a:schemeClr>
            </a:gs>
            <a:gs pos="80000">
              <a:schemeClr val="accent3">
                <a:hueOff val="-10142264"/>
                <a:satOff val="39551"/>
                <a:lumOff val="-393"/>
                <a:alphaOff val="0"/>
                <a:shade val="93000"/>
                <a:satMod val="130000"/>
              </a:schemeClr>
            </a:gs>
            <a:gs pos="100000">
              <a:schemeClr val="accent3">
                <a:hueOff val="-10142264"/>
                <a:satOff val="39551"/>
                <a:lumOff val="-3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6493162" y="4173791"/>
        <a:ext cx="247689" cy="248357"/>
      </dsp:txXfrm>
    </dsp:sp>
    <dsp:sp modelId="{F7C9A148-1644-4108-9DAA-EF2F47C2DDA0}">
      <dsp:nvSpPr>
        <dsp:cNvPr id="0" name=""/>
        <dsp:cNvSpPr/>
      </dsp:nvSpPr>
      <dsp:spPr>
        <a:xfrm>
          <a:off x="7013912" y="3797249"/>
          <a:ext cx="1669070" cy="1001442"/>
        </a:xfrm>
        <a:prstGeom prst="roundRect">
          <a:avLst>
            <a:gd name="adj" fmla="val 10000"/>
          </a:avLst>
        </a:prstGeom>
        <a:gradFill rotWithShape="0">
          <a:gsLst>
            <a:gs pos="0">
              <a:schemeClr val="accent3">
                <a:hueOff val="-10142264"/>
                <a:satOff val="39551"/>
                <a:lumOff val="-393"/>
                <a:alphaOff val="0"/>
                <a:shade val="51000"/>
                <a:satMod val="130000"/>
              </a:schemeClr>
            </a:gs>
            <a:gs pos="80000">
              <a:schemeClr val="accent3">
                <a:hueOff val="-10142264"/>
                <a:satOff val="39551"/>
                <a:lumOff val="-393"/>
                <a:alphaOff val="0"/>
                <a:shade val="93000"/>
                <a:satMod val="130000"/>
              </a:schemeClr>
            </a:gs>
            <a:gs pos="100000">
              <a:schemeClr val="accent3">
                <a:hueOff val="-10142264"/>
                <a:satOff val="39551"/>
                <a:lumOff val="-3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Camps notified of scores</a:t>
          </a:r>
          <a:endParaRPr lang="en-US" sz="1400" b="1" kern="1200" dirty="0"/>
        </a:p>
      </dsp:txBody>
      <dsp:txXfrm>
        <a:off x="7043243" y="3826580"/>
        <a:ext cx="1610408" cy="9427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ACA Instructor Update Course - 2015</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4CF774-27D1-40A5-A82D-57ECC66312E0}" type="datetimeFigureOut">
              <a:rPr lang="en-US" smtClean="0"/>
              <a:t>9/9/2014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 2014 American Camping Association, Inc.</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B3EFD6-32B6-4CE6-AD37-11493B6D8A52}" type="slidenum">
              <a:rPr lang="en-US" smtClean="0"/>
              <a:t>‹#›</a:t>
            </a:fld>
            <a:endParaRPr lang="en-US"/>
          </a:p>
        </p:txBody>
      </p:sp>
    </p:spTree>
    <p:extLst>
      <p:ext uri="{BB962C8B-B14F-4D97-AF65-F5344CB8AC3E}">
        <p14:creationId xmlns:p14="http://schemas.microsoft.com/office/powerpoint/2010/main" val="328300223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ACA Instructor Update Course - 2015</a:t>
            </a:r>
            <a:endParaRPr lang="en-US"/>
          </a:p>
        </p:txBody>
      </p:sp>
      <p:sp>
        <p:nvSpPr>
          <p:cNvPr id="4" name="Slide Image Placeholder 3"/>
          <p:cNvSpPr>
            <a:spLocks noGrp="1" noRot="1" noChangeAspect="1"/>
          </p:cNvSpPr>
          <p:nvPr>
            <p:ph type="sldImg" idx="2"/>
          </p:nvPr>
        </p:nvSpPr>
        <p:spPr>
          <a:xfrm>
            <a:off x="1981200" y="304800"/>
            <a:ext cx="2895600" cy="2171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04800" y="2590800"/>
            <a:ext cx="6248400" cy="57150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 2014 American Camping Association, Inc.</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6B2EA8-095C-4DFA-A6CE-BAF7A6467AE4}" type="slidenum">
              <a:rPr lang="en-US" smtClean="0"/>
              <a:t>‹#›</a:t>
            </a:fld>
            <a:endParaRPr lang="en-US"/>
          </a:p>
        </p:txBody>
      </p:sp>
    </p:spTree>
    <p:extLst>
      <p:ext uri="{BB962C8B-B14F-4D97-AF65-F5344CB8AC3E}">
        <p14:creationId xmlns:p14="http://schemas.microsoft.com/office/powerpoint/2010/main" val="131845311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300" kern="1200">
        <a:solidFill>
          <a:schemeClr val="tx1"/>
        </a:solidFill>
        <a:latin typeface="+mn-lt"/>
        <a:ea typeface="+mn-ea"/>
        <a:cs typeface="+mn-cs"/>
      </a:defRPr>
    </a:lvl2pPr>
    <a:lvl3pPr marL="914400" algn="l" defTabSz="914400" rtl="0" eaLnBrk="1" latinLnBrk="0" hangingPunct="1">
      <a:defRPr sz="1300" kern="1200">
        <a:solidFill>
          <a:schemeClr val="tx1"/>
        </a:solidFill>
        <a:latin typeface="+mn-lt"/>
        <a:ea typeface="+mn-ea"/>
        <a:cs typeface="+mn-cs"/>
      </a:defRPr>
    </a:lvl3pPr>
    <a:lvl4pPr marL="1371600" algn="l" defTabSz="914400" rtl="0" eaLnBrk="1" latinLnBrk="0" hangingPunct="1">
      <a:defRPr sz="1300" kern="1200">
        <a:solidFill>
          <a:schemeClr val="tx1"/>
        </a:solidFill>
        <a:latin typeface="+mn-lt"/>
        <a:ea typeface="+mn-ea"/>
        <a:cs typeface="+mn-cs"/>
      </a:defRPr>
    </a:lvl4pPr>
    <a:lvl5pPr marL="1828800" algn="l" defTabSz="914400" rtl="0" eaLnBrk="1" latinLnBrk="0" hangingPunct="1">
      <a:defRPr sz="13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cacamps.org/accreditation/resources-tool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x-none" b="1" smtClean="0">
                <a:latin typeface="+mn-lt"/>
                <a:cs typeface="+mn-cs"/>
              </a:rPr>
              <a:t>Welcome</a:t>
            </a:r>
            <a:r>
              <a:rPr lang="en-US" b="1" dirty="0" smtClean="0">
                <a:latin typeface="+mn-lt"/>
                <a:cs typeface="+mn-cs"/>
              </a:rPr>
              <a:t> and </a:t>
            </a:r>
            <a:r>
              <a:rPr lang="x-none" b="1" smtClean="0">
                <a:latin typeface="+mn-lt"/>
                <a:cs typeface="+mn-cs"/>
              </a:rPr>
              <a:t>Overview</a:t>
            </a:r>
            <a:endParaRPr lang="en-US" b="1" dirty="0" smtClean="0">
              <a:latin typeface="+mn-lt"/>
              <a:cs typeface="+mn-cs"/>
            </a:endParaRPr>
          </a:p>
          <a:p>
            <a:pPr>
              <a:defRPr/>
            </a:pPr>
            <a:r>
              <a:rPr lang="en-US" dirty="0" smtClean="0">
                <a:latin typeface="+mn-lt"/>
                <a:cs typeface="+mn-cs"/>
              </a:rPr>
              <a:t>Have </a:t>
            </a:r>
            <a:r>
              <a:rPr lang="en-US" b="1" dirty="0" smtClean="0">
                <a:latin typeface="+mn-lt"/>
                <a:cs typeface="+mn-cs"/>
              </a:rPr>
              <a:t>slide </a:t>
            </a:r>
            <a:r>
              <a:rPr lang="en-US" dirty="0" smtClean="0">
                <a:latin typeface="+mn-lt"/>
                <a:cs typeface="+mn-cs"/>
              </a:rPr>
              <a:t>up on the screen.  </a:t>
            </a:r>
          </a:p>
          <a:p>
            <a:pPr>
              <a:defRPr/>
            </a:pPr>
            <a:endParaRPr lang="en-US" dirty="0" smtClean="0">
              <a:latin typeface="+mn-lt"/>
              <a:cs typeface="+mn-cs"/>
            </a:endParaRPr>
          </a:p>
          <a:p>
            <a:pPr>
              <a:defRPr/>
            </a:pPr>
            <a:r>
              <a:rPr lang="en-US" b="1" dirty="0" smtClean="0"/>
              <a:t>For in-person courses…</a:t>
            </a:r>
          </a:p>
          <a:p>
            <a:pPr>
              <a:defRPr/>
            </a:pPr>
            <a:r>
              <a:rPr lang="en-US" dirty="0" smtClean="0">
                <a:latin typeface="+mn-lt"/>
                <a:cs typeface="+mn-cs"/>
              </a:rPr>
              <a:t>As participants are coming in the door…</a:t>
            </a:r>
          </a:p>
          <a:p>
            <a:pPr>
              <a:defRPr/>
            </a:pPr>
            <a:r>
              <a:rPr lang="en-US" dirty="0" smtClean="0">
                <a:latin typeface="+mn-lt"/>
                <a:cs typeface="+mn-cs"/>
              </a:rPr>
              <a:t>Give them the </a:t>
            </a:r>
            <a:r>
              <a:rPr lang="en-US" b="1" dirty="0" smtClean="0">
                <a:latin typeface="+mn-lt"/>
                <a:cs typeface="+mn-cs"/>
              </a:rPr>
              <a:t>Participant Handout packet</a:t>
            </a:r>
            <a:r>
              <a:rPr lang="en-US" b="1" baseline="0" dirty="0" smtClean="0">
                <a:latin typeface="+mn-lt"/>
                <a:cs typeface="+mn-cs"/>
              </a:rPr>
              <a:t> if in person</a:t>
            </a:r>
            <a:endParaRPr lang="en-US" b="1" dirty="0" smtClean="0">
              <a:latin typeface="+mn-lt"/>
              <a:cs typeface="+mn-cs"/>
            </a:endParaRPr>
          </a:p>
          <a:p>
            <a:pPr>
              <a:defRPr/>
            </a:pPr>
            <a:r>
              <a:rPr lang="en-US" dirty="0" smtClean="0">
                <a:latin typeface="+mn-lt"/>
                <a:cs typeface="+mn-cs"/>
              </a:rPr>
              <a:t>Have them </a:t>
            </a:r>
            <a:r>
              <a:rPr lang="en-US" b="1" dirty="0" smtClean="0">
                <a:latin typeface="+mn-lt"/>
                <a:cs typeface="+mn-cs"/>
              </a:rPr>
              <a:t>make a name card tent</a:t>
            </a:r>
            <a:r>
              <a:rPr lang="en-US" dirty="0" smtClean="0">
                <a:latin typeface="+mn-lt"/>
                <a:cs typeface="+mn-cs"/>
              </a:rPr>
              <a:t> that will sit on the table in front of them. </a:t>
            </a:r>
          </a:p>
          <a:p>
            <a:pPr>
              <a:defRPr/>
            </a:pPr>
            <a:r>
              <a:rPr lang="en-US" dirty="0" smtClean="0">
                <a:latin typeface="+mn-lt"/>
                <a:cs typeface="+mn-cs"/>
              </a:rPr>
              <a:t> </a:t>
            </a:r>
          </a:p>
          <a:p>
            <a:pPr marL="171450" indent="-171450">
              <a:buFont typeface="Arial" pitchFamily="34" charset="0"/>
              <a:buChar char="•"/>
              <a:defRPr/>
            </a:pPr>
            <a:r>
              <a:rPr lang="en-US" dirty="0" smtClean="0">
                <a:latin typeface="+mn-lt"/>
                <a:cs typeface="+mn-cs"/>
              </a:rPr>
              <a:t>Welcome the group </a:t>
            </a:r>
          </a:p>
          <a:p>
            <a:pPr marL="171450" indent="-171450">
              <a:buFont typeface="Arial" pitchFamily="34" charset="0"/>
              <a:buChar char="•"/>
              <a:defRPr/>
            </a:pPr>
            <a:r>
              <a:rPr lang="en-US" dirty="0" smtClean="0">
                <a:latin typeface="+mn-lt"/>
                <a:cs typeface="+mn-cs"/>
              </a:rPr>
              <a:t>Introduce yourselves</a:t>
            </a:r>
          </a:p>
          <a:p>
            <a:pPr marL="171450" indent="-171450">
              <a:buFont typeface="Arial" pitchFamily="34" charset="0"/>
              <a:buChar char="•"/>
              <a:defRPr/>
            </a:pPr>
            <a:r>
              <a:rPr lang="en-US" dirty="0" smtClean="0">
                <a:latin typeface="+mn-lt"/>
                <a:cs typeface="+mn-cs"/>
              </a:rPr>
              <a:t>Go over housekeeping items</a:t>
            </a:r>
          </a:p>
          <a:p>
            <a:pPr marL="628650" lvl="1" indent="-171450">
              <a:buFont typeface="Arial" pitchFamily="34" charset="0"/>
              <a:buChar char="•"/>
              <a:defRPr/>
            </a:pPr>
            <a:r>
              <a:rPr lang="en-US" dirty="0" smtClean="0">
                <a:latin typeface="+mn-lt"/>
                <a:cs typeface="+mn-cs"/>
              </a:rPr>
              <a:t>Identify locations of restrooms, smoking areas, snacks, etc. </a:t>
            </a:r>
          </a:p>
          <a:p>
            <a:pPr marL="628650" lvl="1" indent="-171450">
              <a:buFont typeface="Arial" pitchFamily="34" charset="0"/>
              <a:buChar char="•"/>
              <a:defRPr/>
            </a:pPr>
            <a:r>
              <a:rPr lang="en-US" dirty="0" smtClean="0">
                <a:latin typeface="+mn-lt"/>
                <a:cs typeface="+mn-cs"/>
              </a:rPr>
              <a:t>Ask if everyone has had a chance to sign in for the course and pass the sheet around again if necessary.  </a:t>
            </a:r>
          </a:p>
          <a:p>
            <a:pPr>
              <a:defRPr/>
            </a:pPr>
            <a:endParaRPr lang="en-US" b="1" dirty="0" smtClean="0">
              <a:latin typeface="+mn-lt"/>
              <a:cs typeface="+mn-cs"/>
            </a:endParaRPr>
          </a:p>
          <a:p>
            <a:pPr>
              <a:defRPr/>
            </a:pPr>
            <a:r>
              <a:rPr lang="en-US" b="1" dirty="0" smtClean="0">
                <a:latin typeface="+mn-lt"/>
                <a:cs typeface="+mn-cs"/>
              </a:rPr>
              <a:t>Conduct a short icebreaker that encourages the group to begin to network.</a:t>
            </a:r>
          </a:p>
          <a:p>
            <a:pPr>
              <a:defRPr/>
            </a:pPr>
            <a:endParaRPr lang="en-US" b="1" dirty="0" smtClean="0">
              <a:latin typeface="+mn-lt"/>
              <a:cs typeface="+mn-cs"/>
            </a:endParaRPr>
          </a:p>
          <a:p>
            <a:pPr>
              <a:defRPr/>
            </a:pPr>
            <a:r>
              <a:rPr lang="en-US" b="1" dirty="0" smtClean="0">
                <a:latin typeface="+mn-lt"/>
                <a:cs typeface="+mn-cs"/>
              </a:rPr>
              <a:t>For webinar versions of course….</a:t>
            </a:r>
          </a:p>
          <a:p>
            <a:pPr>
              <a:defRPr/>
            </a:pPr>
            <a:r>
              <a:rPr lang="en-US" dirty="0" smtClean="0"/>
              <a:t>Do a quick roll call and introductions</a:t>
            </a:r>
          </a:p>
          <a:p>
            <a:pPr>
              <a:defRPr/>
            </a:pPr>
            <a:endParaRPr lang="en-US" b="1" dirty="0" smtClean="0">
              <a:latin typeface="+mn-lt"/>
              <a:cs typeface="+mn-cs"/>
            </a:endParaRPr>
          </a:p>
          <a:p>
            <a:endParaRPr lang="en-US" dirty="0"/>
          </a:p>
        </p:txBody>
      </p:sp>
      <p:sp>
        <p:nvSpPr>
          <p:cNvPr id="4" name="Slide Number Placeholder 3"/>
          <p:cNvSpPr>
            <a:spLocks noGrp="1"/>
          </p:cNvSpPr>
          <p:nvPr>
            <p:ph type="sldNum" sz="quarter" idx="10"/>
          </p:nvPr>
        </p:nvSpPr>
        <p:spPr/>
        <p:txBody>
          <a:bodyPr/>
          <a:lstStyle/>
          <a:p>
            <a:fld id="{276B2EA8-095C-4DFA-A6CE-BAF7A6467AE4}" type="slidenum">
              <a:rPr lang="en-US" smtClean="0"/>
              <a:t>1</a:t>
            </a:fld>
            <a:endParaRPr lang="en-US"/>
          </a:p>
        </p:txBody>
      </p:sp>
      <p:sp>
        <p:nvSpPr>
          <p:cNvPr id="5" name="Footer Placeholder 4"/>
          <p:cNvSpPr>
            <a:spLocks noGrp="1"/>
          </p:cNvSpPr>
          <p:nvPr>
            <p:ph type="ftr" sz="quarter" idx="11"/>
          </p:nvPr>
        </p:nvSpPr>
        <p:spPr/>
        <p:txBody>
          <a:bodyPr/>
          <a:lstStyle/>
          <a:p>
            <a:r>
              <a:rPr lang="en-US" smtClean="0"/>
              <a:t>© 2014 American Camping Association, Inc.</a:t>
            </a:r>
            <a:endParaRPr lang="en-US"/>
          </a:p>
        </p:txBody>
      </p:sp>
      <p:sp>
        <p:nvSpPr>
          <p:cNvPr id="6" name="Header Placeholder 5"/>
          <p:cNvSpPr>
            <a:spLocks noGrp="1"/>
          </p:cNvSpPr>
          <p:nvPr>
            <p:ph type="hdr" sz="quarter" idx="12"/>
          </p:nvPr>
        </p:nvSpPr>
        <p:spPr/>
        <p:txBody>
          <a:bodyPr/>
          <a:lstStyle/>
          <a:p>
            <a:r>
              <a:rPr lang="en-US" smtClean="0"/>
              <a:t>ACA Instructor Update Course - 2015</a:t>
            </a:r>
            <a:endParaRPr lang="en-US" dirty="0"/>
          </a:p>
        </p:txBody>
      </p:sp>
    </p:spTree>
    <p:extLst>
      <p:ext uri="{BB962C8B-B14F-4D97-AF65-F5344CB8AC3E}">
        <p14:creationId xmlns:p14="http://schemas.microsoft.com/office/powerpoint/2010/main" val="3384646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09600" y="2590800"/>
            <a:ext cx="5715000" cy="4114800"/>
          </a:xfrm>
        </p:spPr>
        <p:txBody>
          <a:bodyPr/>
          <a:lstStyle/>
          <a:p>
            <a:pPr marL="0" lvl="2" eaLnBrk="1" fontAlgn="auto" hangingPunct="1">
              <a:spcBef>
                <a:spcPts val="0"/>
              </a:spcBef>
              <a:spcAft>
                <a:spcPts val="0"/>
              </a:spcAft>
              <a:defRPr/>
            </a:pPr>
            <a:r>
              <a:rPr lang="en-US" sz="1300" b="1" i="1" dirty="0" smtClean="0"/>
              <a:t>Note to Instructor </a:t>
            </a:r>
            <a:r>
              <a:rPr lang="en-US" sz="1300" b="1" dirty="0" smtClean="0"/>
              <a:t>– Please review each of these changes in the APGs with participants.  </a:t>
            </a:r>
            <a:endParaRPr lang="en-US" sz="1300" dirty="0" smtClean="0"/>
          </a:p>
          <a:p>
            <a:pPr marL="0" lvl="2" eaLnBrk="1" fontAlgn="auto" hangingPunct="1">
              <a:spcBef>
                <a:spcPts val="0"/>
              </a:spcBef>
              <a:spcAft>
                <a:spcPts val="0"/>
              </a:spcAft>
              <a:defRPr/>
            </a:pPr>
            <a:endParaRPr lang="en-US" sz="1300" dirty="0" smtClean="0"/>
          </a:p>
          <a:p>
            <a:pPr marL="0" lvl="2" eaLnBrk="1" fontAlgn="auto" hangingPunct="1">
              <a:spcBef>
                <a:spcPts val="0"/>
              </a:spcBef>
              <a:spcAft>
                <a:spcPts val="0"/>
              </a:spcAft>
              <a:defRPr/>
            </a:pPr>
            <a:r>
              <a:rPr lang="en-US" sz="1300" dirty="0" smtClean="0"/>
              <a:t>Operational Management (OM) Standards revisions include clarification and/or addition to contextual education. There is NO change to intent of standards.</a:t>
            </a:r>
          </a:p>
          <a:p>
            <a:pPr marL="171450" indent="-171450" eaLnBrk="1" fontAlgn="auto" hangingPunct="1">
              <a:spcBef>
                <a:spcPts val="0"/>
              </a:spcBef>
              <a:spcAft>
                <a:spcPts val="0"/>
              </a:spcAft>
              <a:buFont typeface="Arial" panose="020B0604020202020204" pitchFamily="34" charset="0"/>
              <a:buChar char="•"/>
              <a:defRPr/>
            </a:pPr>
            <a:r>
              <a:rPr lang="en-US" sz="1300" dirty="0" smtClean="0"/>
              <a:t>OM.6 – </a:t>
            </a:r>
            <a:r>
              <a:rPr lang="en-US" sz="1300" b="1" dirty="0" smtClean="0"/>
              <a:t>Firearms Control </a:t>
            </a:r>
            <a:r>
              <a:rPr lang="en-US" sz="1300" dirty="0" smtClean="0">
                <a:sym typeface="Symbol"/>
              </a:rPr>
              <a:t> </a:t>
            </a:r>
            <a:r>
              <a:rPr lang="en-US" sz="1300" dirty="0" smtClean="0"/>
              <a:t>Change the word “guns” to “firearms” in Contextual Education.</a:t>
            </a:r>
          </a:p>
          <a:p>
            <a:pPr marL="171450" indent="-171450" eaLnBrk="1" fontAlgn="auto" hangingPunct="1">
              <a:spcBef>
                <a:spcPts val="0"/>
              </a:spcBef>
              <a:spcAft>
                <a:spcPts val="0"/>
              </a:spcAft>
              <a:buFont typeface="Arial" panose="020B0604020202020204" pitchFamily="34" charset="0"/>
              <a:buChar char="•"/>
              <a:defRPr/>
            </a:pPr>
            <a:r>
              <a:rPr lang="en-US" sz="1300" dirty="0" smtClean="0"/>
              <a:t>OM.8 – </a:t>
            </a:r>
            <a:r>
              <a:rPr lang="en-US" sz="1300" b="1" dirty="0" smtClean="0"/>
              <a:t>Emergency Plan and Rehearsal </a:t>
            </a:r>
            <a:r>
              <a:rPr lang="en-US" sz="1300" dirty="0" smtClean="0">
                <a:sym typeface="Symbol"/>
              </a:rPr>
              <a:t> </a:t>
            </a:r>
            <a:r>
              <a:rPr lang="en-US" sz="1300" dirty="0" smtClean="0"/>
              <a:t>Change in wording of the standard and additional information added to Contextual Education. </a:t>
            </a:r>
            <a:br>
              <a:rPr lang="en-US" sz="1300" dirty="0" smtClean="0"/>
            </a:br>
            <a:r>
              <a:rPr lang="en-US" sz="1300" dirty="0" smtClean="0"/>
              <a:t>No change to the intent of the standard.</a:t>
            </a:r>
          </a:p>
          <a:p>
            <a:pPr marL="171450" indent="-171450" eaLnBrk="1" fontAlgn="auto" hangingPunct="1">
              <a:spcBef>
                <a:spcPts val="0"/>
              </a:spcBef>
              <a:spcAft>
                <a:spcPts val="0"/>
              </a:spcAft>
              <a:buFont typeface="Arial" panose="020B0604020202020204" pitchFamily="34" charset="0"/>
              <a:buChar char="•"/>
              <a:defRPr/>
            </a:pPr>
            <a:r>
              <a:rPr lang="en-US" sz="1300" dirty="0" smtClean="0"/>
              <a:t>OM.13 – </a:t>
            </a:r>
            <a:r>
              <a:rPr lang="en-US" sz="1300" b="1" dirty="0" smtClean="0"/>
              <a:t>Camper Security </a:t>
            </a:r>
            <a:r>
              <a:rPr lang="en-US" sz="1300" dirty="0" smtClean="0">
                <a:sym typeface="Symbol"/>
              </a:rPr>
              <a:t> </a:t>
            </a:r>
            <a:r>
              <a:rPr lang="en-US" sz="1300" dirty="0" smtClean="0"/>
              <a:t>Clarify what is required for OM.13.2.</a:t>
            </a:r>
          </a:p>
          <a:p>
            <a:pPr eaLnBrk="1" fontAlgn="auto" hangingPunct="1">
              <a:spcBef>
                <a:spcPts val="0"/>
              </a:spcBef>
              <a:spcAft>
                <a:spcPts val="0"/>
              </a:spcAft>
              <a:buFont typeface="Arial" panose="020B0604020202020204" pitchFamily="34" charset="0"/>
              <a:buNone/>
              <a:defRPr/>
            </a:pPr>
            <a:endParaRPr lang="en-US" sz="1300" dirty="0" smtClean="0"/>
          </a:p>
          <a:p>
            <a:pPr eaLnBrk="1" fontAlgn="auto" hangingPunct="1">
              <a:spcBef>
                <a:spcPts val="0"/>
              </a:spcBef>
              <a:spcAft>
                <a:spcPts val="0"/>
              </a:spcAft>
              <a:defRPr/>
            </a:pPr>
            <a:endParaRPr lang="en-US" sz="1300" dirty="0" smtClean="0"/>
          </a:p>
          <a:p>
            <a:pPr marL="0" lvl="2" eaLnBrk="1" fontAlgn="auto" hangingPunct="1">
              <a:spcBef>
                <a:spcPts val="0"/>
              </a:spcBef>
              <a:spcAft>
                <a:spcPts val="0"/>
              </a:spcAft>
              <a:defRPr/>
            </a:pPr>
            <a:r>
              <a:rPr lang="en-US" sz="1300" dirty="0"/>
              <a:t>Again,</a:t>
            </a:r>
            <a:r>
              <a:rPr lang="en-US" sz="1300" b="1" dirty="0"/>
              <a:t> </a:t>
            </a:r>
            <a:r>
              <a:rPr lang="en-US" sz="1300" dirty="0" smtClean="0"/>
              <a:t>these </a:t>
            </a:r>
            <a:r>
              <a:rPr lang="en-US" sz="1300" dirty="0"/>
              <a:t>changes are noted on the APG pages with a double dagger (‡).</a:t>
            </a:r>
          </a:p>
          <a:p>
            <a:pPr eaLnBrk="1" fontAlgn="auto" hangingPunct="1">
              <a:spcBef>
                <a:spcPts val="0"/>
              </a:spcBef>
              <a:spcAft>
                <a:spcPts val="0"/>
              </a:spcAft>
              <a:defRPr/>
            </a:pPr>
            <a:endParaRPr lang="en-US" dirty="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65A6899-1A13-4583-8AE6-145FB2D37E43}" type="slidenum">
              <a:rPr lang="en-US" altLang="en-US" smtClean="0"/>
              <a:pPr fontAlgn="base">
                <a:spcBef>
                  <a:spcPct val="0"/>
                </a:spcBef>
                <a:spcAft>
                  <a:spcPct val="0"/>
                </a:spcAft>
                <a:defRPr/>
              </a:pPr>
              <a:t>10</a:t>
            </a:fld>
            <a:endParaRPr lang="en-US" altLang="en-US" smtClean="0"/>
          </a:p>
        </p:txBody>
      </p:sp>
      <p:sp>
        <p:nvSpPr>
          <p:cNvPr id="9830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mtClean="0"/>
              <a:t>© 2014 American Camping Association, Inc.</a:t>
            </a:r>
          </a:p>
        </p:txBody>
      </p:sp>
      <p:sp>
        <p:nvSpPr>
          <p:cNvPr id="90118" name="Header Placeholder 5"/>
          <p:cNvSpPr>
            <a:spLocks noGrp="1"/>
          </p:cNvSpPr>
          <p:nvPr>
            <p:ph type="hdr" sz="quarter"/>
          </p:nvPr>
        </p:nvSpPr>
        <p:spPr bwMode="auto">
          <a:xfrm>
            <a:off x="0" y="0"/>
            <a:ext cx="32004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ACA Instructor Update Course - 2015</a:t>
            </a: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457200" y="2590800"/>
            <a:ext cx="5867400" cy="4114800"/>
          </a:xfrm>
        </p:spPr>
        <p:txBody>
          <a:bodyPr/>
          <a:lstStyle/>
          <a:p>
            <a:pPr marL="0" lvl="2" eaLnBrk="1" fontAlgn="auto" hangingPunct="1">
              <a:spcBef>
                <a:spcPts val="0"/>
              </a:spcBef>
              <a:spcAft>
                <a:spcPts val="0"/>
              </a:spcAft>
              <a:defRPr/>
            </a:pPr>
            <a:endParaRPr lang="en-US" b="1" dirty="0" smtClean="0"/>
          </a:p>
          <a:p>
            <a:pPr marL="0" lvl="2" eaLnBrk="1" fontAlgn="auto" hangingPunct="1">
              <a:spcBef>
                <a:spcPts val="0"/>
              </a:spcBef>
              <a:spcAft>
                <a:spcPts val="0"/>
              </a:spcAft>
              <a:defRPr/>
            </a:pPr>
            <a:r>
              <a:rPr lang="en-US" sz="1300" b="1" i="1" dirty="0" smtClean="0"/>
              <a:t>Note to Instructor </a:t>
            </a:r>
            <a:r>
              <a:rPr lang="en-US" sz="1300" b="1" dirty="0" smtClean="0"/>
              <a:t>– Please review each of these changes in the APGs with participants.  </a:t>
            </a:r>
          </a:p>
          <a:p>
            <a:pPr marL="0" lvl="2" eaLnBrk="1" fontAlgn="auto" hangingPunct="1">
              <a:spcBef>
                <a:spcPts val="0"/>
              </a:spcBef>
              <a:spcAft>
                <a:spcPts val="0"/>
              </a:spcAft>
              <a:defRPr/>
            </a:pPr>
            <a:endParaRPr lang="en-US" sz="1300" dirty="0" smtClean="0"/>
          </a:p>
          <a:p>
            <a:pPr marL="0" lvl="2" eaLnBrk="1" fontAlgn="auto" hangingPunct="1">
              <a:spcBef>
                <a:spcPts val="0"/>
              </a:spcBef>
              <a:spcAft>
                <a:spcPts val="0"/>
              </a:spcAft>
              <a:defRPr/>
            </a:pPr>
            <a:r>
              <a:rPr lang="en-US" sz="1300" dirty="0" smtClean="0"/>
              <a:t>These changes are noted on the actual APG pages with a double dagger (‡).</a:t>
            </a:r>
          </a:p>
          <a:p>
            <a:pPr marL="0" lvl="2" eaLnBrk="1" fontAlgn="auto" hangingPunct="1">
              <a:spcBef>
                <a:spcPts val="0"/>
              </a:spcBef>
              <a:spcAft>
                <a:spcPts val="0"/>
              </a:spcAft>
              <a:defRPr/>
            </a:pPr>
            <a:endParaRPr lang="en-US" sz="1300" dirty="0" smtClean="0"/>
          </a:p>
          <a:p>
            <a:pPr marL="0" lvl="2" eaLnBrk="1" fontAlgn="auto" hangingPunct="1">
              <a:spcBef>
                <a:spcPts val="0"/>
              </a:spcBef>
              <a:spcAft>
                <a:spcPts val="0"/>
              </a:spcAft>
              <a:defRPr/>
            </a:pPr>
            <a:r>
              <a:rPr lang="en-US" sz="1300" dirty="0" smtClean="0"/>
              <a:t>Program Design and Activities (PD) Standards revisions include:</a:t>
            </a:r>
          </a:p>
          <a:p>
            <a:pPr eaLnBrk="1" fontAlgn="auto" hangingPunct="1">
              <a:spcBef>
                <a:spcPts val="0"/>
              </a:spcBef>
              <a:spcAft>
                <a:spcPts val="0"/>
              </a:spcAft>
              <a:defRPr/>
            </a:pPr>
            <a:endParaRPr lang="en-US" sz="1300" dirty="0" smtClean="0"/>
          </a:p>
          <a:p>
            <a:pPr eaLnBrk="1" fontAlgn="auto" hangingPunct="1">
              <a:spcBef>
                <a:spcPts val="0"/>
              </a:spcBef>
              <a:spcAft>
                <a:spcPts val="0"/>
              </a:spcAft>
              <a:defRPr/>
            </a:pPr>
            <a:r>
              <a:rPr lang="en-US" sz="1300" dirty="0" smtClean="0"/>
              <a:t>PD.25 – </a:t>
            </a:r>
            <a:r>
              <a:rPr lang="en-US" sz="1300" b="1" dirty="0" smtClean="0"/>
              <a:t>Archery Safety</a:t>
            </a:r>
          </a:p>
          <a:p>
            <a:pPr marL="171450" indent="-171450" eaLnBrk="1" fontAlgn="auto" hangingPunct="1">
              <a:spcBef>
                <a:spcPts val="0"/>
              </a:spcBef>
              <a:spcAft>
                <a:spcPts val="0"/>
              </a:spcAft>
              <a:buFont typeface="Arial" panose="020B0604020202020204" pitchFamily="34" charset="0"/>
              <a:buChar char="•"/>
              <a:defRPr/>
            </a:pPr>
            <a:r>
              <a:rPr lang="en-US" sz="1300" b="1" dirty="0" smtClean="0"/>
              <a:t>ALL parts of standard (PD.25.1, PD.25.2, and PD.25.3) are now </a:t>
            </a:r>
            <a:r>
              <a:rPr lang="en-US" sz="1300" b="1" dirty="0" smtClean="0">
                <a:solidFill>
                  <a:srgbClr val="FF0000"/>
                </a:solidFill>
              </a:rPr>
              <a:t>MANDATORY</a:t>
            </a:r>
            <a:r>
              <a:rPr lang="en-US" sz="1300" b="1" dirty="0" smtClean="0"/>
              <a:t>.</a:t>
            </a:r>
          </a:p>
          <a:p>
            <a:pPr marL="171450" indent="-171450" eaLnBrk="1" fontAlgn="auto" hangingPunct="1">
              <a:spcBef>
                <a:spcPts val="0"/>
              </a:spcBef>
              <a:spcAft>
                <a:spcPts val="0"/>
              </a:spcAft>
              <a:buFont typeface="Arial" panose="020B0604020202020204" pitchFamily="34" charset="0"/>
              <a:buChar char="•"/>
              <a:defRPr/>
            </a:pPr>
            <a:r>
              <a:rPr lang="en-US" sz="1300" dirty="0" smtClean="0"/>
              <a:t>PD.25.3 archery equipment must be locked when stored.</a:t>
            </a:r>
          </a:p>
          <a:p>
            <a:pPr eaLnBrk="1" fontAlgn="auto" hangingPunct="1">
              <a:spcBef>
                <a:spcPts val="0"/>
              </a:spcBef>
              <a:spcAft>
                <a:spcPts val="0"/>
              </a:spcAft>
              <a:defRPr/>
            </a:pPr>
            <a:endParaRPr lang="en-US" dirty="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AFDEF72-1A8D-4897-BA65-05BEE40EEF3E}" type="slidenum">
              <a:rPr lang="en-US" altLang="en-US" smtClean="0"/>
              <a:pPr fontAlgn="base">
                <a:spcBef>
                  <a:spcPct val="0"/>
                </a:spcBef>
                <a:spcAft>
                  <a:spcPct val="0"/>
                </a:spcAft>
                <a:defRPr/>
              </a:pPr>
              <a:t>11</a:t>
            </a:fld>
            <a:endParaRPr lang="en-US" altLang="en-US" smtClean="0"/>
          </a:p>
        </p:txBody>
      </p:sp>
      <p:sp>
        <p:nvSpPr>
          <p:cNvPr id="9933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mtClean="0"/>
              <a:t>© 2014 American Camping Association, Inc.</a:t>
            </a:r>
          </a:p>
        </p:txBody>
      </p:sp>
      <p:sp>
        <p:nvSpPr>
          <p:cNvPr id="91142" name="Header Placeholder 5"/>
          <p:cNvSpPr>
            <a:spLocks noGrp="1"/>
          </p:cNvSpPr>
          <p:nvPr>
            <p:ph type="hdr" sz="quarter"/>
          </p:nvPr>
        </p:nvSpPr>
        <p:spPr bwMode="auto">
          <a:xfrm>
            <a:off x="0" y="0"/>
            <a:ext cx="32004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ACA Instructor Update Course - 2015</a:t>
            </a:r>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xfrm>
            <a:off x="304800" y="2667000"/>
            <a:ext cx="6248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eaLnBrk="1" hangingPunct="1">
              <a:spcBef>
                <a:spcPct val="0"/>
              </a:spcBef>
            </a:pPr>
            <a:r>
              <a:rPr lang="en-US" altLang="en-US" sz="1300" b="1" i="1" dirty="0" smtClean="0"/>
              <a:t>Note to Instructor </a:t>
            </a:r>
            <a:r>
              <a:rPr lang="en-US" altLang="en-US" sz="1300" b="1" dirty="0" smtClean="0"/>
              <a:t>– Please review each of these changes in the APGs with participants.  </a:t>
            </a:r>
          </a:p>
          <a:p>
            <a:pPr marL="0" lvl="2" eaLnBrk="1" hangingPunct="1">
              <a:spcBef>
                <a:spcPct val="0"/>
              </a:spcBef>
            </a:pPr>
            <a:endParaRPr lang="en-US" altLang="en-US" sz="1300" b="1" dirty="0" smtClean="0"/>
          </a:p>
          <a:p>
            <a:pPr marL="0" lvl="2" eaLnBrk="1" hangingPunct="1">
              <a:spcBef>
                <a:spcPct val="0"/>
              </a:spcBef>
            </a:pPr>
            <a:r>
              <a:rPr lang="en-US" altLang="en-US" sz="1300" dirty="0" smtClean="0"/>
              <a:t>These changes are noted on the actual APG pages with a double dagger (‡).</a:t>
            </a:r>
          </a:p>
          <a:p>
            <a:pPr marL="0" lvl="2" eaLnBrk="1" hangingPunct="1">
              <a:spcBef>
                <a:spcPct val="0"/>
              </a:spcBef>
            </a:pPr>
            <a:endParaRPr lang="en-US" altLang="en-US" sz="1300" dirty="0" smtClean="0"/>
          </a:p>
          <a:p>
            <a:pPr marL="0" lvl="2" eaLnBrk="1" hangingPunct="1">
              <a:spcBef>
                <a:spcPct val="0"/>
              </a:spcBef>
            </a:pPr>
            <a:r>
              <a:rPr lang="en-US" altLang="en-US" sz="1300" dirty="0" smtClean="0"/>
              <a:t>Program Design and Activities (PD) Standards revisions include:</a:t>
            </a:r>
          </a:p>
          <a:p>
            <a:pPr eaLnBrk="1" hangingPunct="1">
              <a:spcBef>
                <a:spcPct val="0"/>
              </a:spcBef>
            </a:pPr>
            <a:endParaRPr lang="en-US" altLang="en-US" sz="1300" dirty="0" smtClean="0"/>
          </a:p>
          <a:p>
            <a:pPr eaLnBrk="1" hangingPunct="1">
              <a:spcBef>
                <a:spcPct val="0"/>
              </a:spcBef>
            </a:pPr>
            <a:r>
              <a:rPr lang="en-US" altLang="en-US" sz="1300" dirty="0" smtClean="0"/>
              <a:t>PD.26 – </a:t>
            </a:r>
            <a:r>
              <a:rPr lang="en-US" altLang="en-US" sz="1300" b="1" dirty="0" smtClean="0"/>
              <a:t>Riflery Safety</a:t>
            </a:r>
          </a:p>
          <a:p>
            <a:pPr marL="628650" lvl="1" indent="-171450" eaLnBrk="1" hangingPunct="1">
              <a:spcBef>
                <a:spcPct val="0"/>
              </a:spcBef>
              <a:buFontTx/>
              <a:buChar char="•"/>
            </a:pPr>
            <a:r>
              <a:rPr lang="en-US" altLang="en-US" sz="1300" b="1" dirty="0" smtClean="0"/>
              <a:t>ALL parts of standard (PD.26.1, PD.26.2, and PD.26.3) are now </a:t>
            </a:r>
            <a:r>
              <a:rPr lang="en-US" altLang="en-US" sz="1300" b="1" dirty="0" smtClean="0">
                <a:solidFill>
                  <a:srgbClr val="FF0000"/>
                </a:solidFill>
              </a:rPr>
              <a:t>MANDATORY</a:t>
            </a:r>
            <a:r>
              <a:rPr lang="en-US" altLang="en-US" sz="1300" dirty="0" smtClean="0"/>
              <a:t>.</a:t>
            </a:r>
            <a:endParaRPr lang="en-US" altLang="en-US" sz="1300" dirty="0" smtClean="0">
              <a:solidFill>
                <a:srgbClr val="FF0000"/>
              </a:solidFill>
            </a:endParaRPr>
          </a:p>
          <a:p>
            <a:pPr eaLnBrk="1" hangingPunct="1">
              <a:spcBef>
                <a:spcPct val="0"/>
              </a:spcBef>
            </a:pPr>
            <a:endParaRPr lang="en-US" altLang="en-US" sz="1100" dirty="0" smtClean="0"/>
          </a:p>
        </p:txBody>
      </p:sp>
      <p:sp>
        <p:nvSpPr>
          <p:cNvPr id="921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241C6B9-9133-4F21-B3B8-FF34C8E03DF5}" type="slidenum">
              <a:rPr lang="en-US" altLang="en-US" smtClean="0"/>
              <a:pPr fontAlgn="base">
                <a:spcBef>
                  <a:spcPct val="0"/>
                </a:spcBef>
                <a:spcAft>
                  <a:spcPct val="0"/>
                </a:spcAft>
                <a:defRPr/>
              </a:pPr>
              <a:t>12</a:t>
            </a:fld>
            <a:endParaRPr lang="en-US" altLang="en-US" smtClean="0"/>
          </a:p>
        </p:txBody>
      </p:sp>
      <p:sp>
        <p:nvSpPr>
          <p:cNvPr id="10035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mtClean="0"/>
              <a:t>© 2014 American Camping Association, Inc.</a:t>
            </a:r>
          </a:p>
        </p:txBody>
      </p:sp>
      <p:sp>
        <p:nvSpPr>
          <p:cNvPr id="92166" name="Header Placeholder 5"/>
          <p:cNvSpPr>
            <a:spLocks noGrp="1"/>
          </p:cNvSpPr>
          <p:nvPr>
            <p:ph type="hdr" sz="quarter"/>
          </p:nvPr>
        </p:nvSpPr>
        <p:spPr bwMode="auto">
          <a:xfrm>
            <a:off x="0" y="0"/>
            <a:ext cx="31242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ACA Instructor Update Course - 2015</a:t>
            </a:r>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xfrm>
            <a:off x="457200" y="2667000"/>
            <a:ext cx="6172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eaLnBrk="1" hangingPunct="1">
              <a:spcBef>
                <a:spcPct val="0"/>
              </a:spcBef>
            </a:pPr>
            <a:r>
              <a:rPr lang="en-US" altLang="en-US" sz="1300" b="1" i="1" dirty="0" smtClean="0"/>
              <a:t>Note to Instructor </a:t>
            </a:r>
            <a:r>
              <a:rPr lang="en-US" altLang="en-US" sz="1300" b="1" dirty="0" smtClean="0"/>
              <a:t>– Please review each of these changes in the APGs with participants.  </a:t>
            </a:r>
          </a:p>
          <a:p>
            <a:pPr marL="0" lvl="2" eaLnBrk="1" hangingPunct="1">
              <a:spcBef>
                <a:spcPct val="0"/>
              </a:spcBef>
            </a:pPr>
            <a:endParaRPr lang="en-US" altLang="en-US" sz="1300" dirty="0" smtClean="0"/>
          </a:p>
          <a:p>
            <a:pPr marL="0" lvl="2" eaLnBrk="1" hangingPunct="1">
              <a:spcBef>
                <a:spcPct val="0"/>
              </a:spcBef>
            </a:pPr>
            <a:r>
              <a:rPr lang="en-US" altLang="en-US" sz="1300" dirty="0" smtClean="0"/>
              <a:t>These changes are noted on the APG pages with a double dagger (‡).</a:t>
            </a:r>
          </a:p>
          <a:p>
            <a:pPr marL="0" lvl="2" eaLnBrk="1" hangingPunct="1">
              <a:spcBef>
                <a:spcPct val="0"/>
              </a:spcBef>
            </a:pPr>
            <a:endParaRPr lang="en-US" altLang="en-US" sz="1300" dirty="0" smtClean="0"/>
          </a:p>
          <a:p>
            <a:pPr marL="0" lvl="2" eaLnBrk="1" hangingPunct="1">
              <a:spcBef>
                <a:spcPct val="0"/>
              </a:spcBef>
            </a:pPr>
            <a:r>
              <a:rPr lang="en-US" altLang="en-US" sz="1300" dirty="0" smtClean="0"/>
              <a:t>Human Resources (HR) Standards revisions include clarification and/or addition to contextual education. There is NO change to intent of standards.</a:t>
            </a:r>
          </a:p>
          <a:p>
            <a:pPr eaLnBrk="1" hangingPunct="1">
              <a:spcBef>
                <a:spcPct val="0"/>
              </a:spcBef>
            </a:pPr>
            <a:r>
              <a:rPr lang="en-US" altLang="en-US" sz="1300" dirty="0" smtClean="0"/>
              <a:t>HR.3 – </a:t>
            </a:r>
            <a:r>
              <a:rPr lang="en-US" altLang="en-US" sz="1300" b="1" dirty="0" smtClean="0"/>
              <a:t>Hiring Policies </a:t>
            </a:r>
          </a:p>
          <a:p>
            <a:pPr marL="628650" lvl="1" indent="-171450" eaLnBrk="1" hangingPunct="1">
              <a:spcBef>
                <a:spcPct val="0"/>
              </a:spcBef>
              <a:buFontTx/>
              <a:buChar char="•"/>
            </a:pPr>
            <a:r>
              <a:rPr lang="en-US" altLang="en-US" sz="1300" b="1" dirty="0" smtClean="0"/>
              <a:t>HR3.3 is now </a:t>
            </a:r>
            <a:r>
              <a:rPr lang="en-US" altLang="en-US" sz="1300" b="1" dirty="0" smtClean="0">
                <a:solidFill>
                  <a:srgbClr val="FF0000"/>
                </a:solidFill>
              </a:rPr>
              <a:t>MANDATORY</a:t>
            </a:r>
            <a:r>
              <a:rPr lang="en-US" altLang="en-US" sz="1300" dirty="0" smtClean="0"/>
              <a:t>, and </a:t>
            </a:r>
          </a:p>
          <a:p>
            <a:pPr marL="628650" lvl="1" indent="-171450" eaLnBrk="1" hangingPunct="1">
              <a:spcBef>
                <a:spcPct val="0"/>
              </a:spcBef>
              <a:buFontTx/>
              <a:buChar char="•"/>
            </a:pPr>
            <a:r>
              <a:rPr lang="en-US" altLang="en-US" sz="1300" dirty="0" smtClean="0"/>
              <a:t>Requires </a:t>
            </a:r>
            <a:r>
              <a:rPr lang="en-US" altLang="en-US" sz="1300" b="1" dirty="0" smtClean="0"/>
              <a:t>year-round camp staff </a:t>
            </a:r>
            <a:r>
              <a:rPr lang="en-US" altLang="en-US" sz="1300" dirty="0" smtClean="0"/>
              <a:t>have a criminal background check </a:t>
            </a:r>
            <a:r>
              <a:rPr lang="en-US" altLang="en-US" sz="1300" b="1" dirty="0" smtClean="0"/>
              <a:t>at least every five years.</a:t>
            </a:r>
          </a:p>
          <a:p>
            <a:pPr eaLnBrk="1" hangingPunct="1">
              <a:spcBef>
                <a:spcPct val="0"/>
              </a:spcBef>
            </a:pPr>
            <a:endParaRPr lang="en-US" altLang="en-US" dirty="0" smtClean="0"/>
          </a:p>
        </p:txBody>
      </p:sp>
      <p:sp>
        <p:nvSpPr>
          <p:cNvPr id="931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41B5048-E610-42A2-ADF9-BBF9813F92E1}" type="slidenum">
              <a:rPr lang="en-US" altLang="en-US" smtClean="0"/>
              <a:pPr fontAlgn="base">
                <a:spcBef>
                  <a:spcPct val="0"/>
                </a:spcBef>
                <a:spcAft>
                  <a:spcPct val="0"/>
                </a:spcAft>
                <a:defRPr/>
              </a:pPr>
              <a:t>13</a:t>
            </a:fld>
            <a:endParaRPr lang="en-US" altLang="en-US" smtClean="0"/>
          </a:p>
        </p:txBody>
      </p:sp>
      <p:sp>
        <p:nvSpPr>
          <p:cNvPr id="10138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mtClean="0"/>
              <a:t>© 2014 American Camping Association, Inc.</a:t>
            </a:r>
          </a:p>
        </p:txBody>
      </p:sp>
      <p:sp>
        <p:nvSpPr>
          <p:cNvPr id="93190" name="Header Placeholder 5"/>
          <p:cNvSpPr>
            <a:spLocks noGrp="1"/>
          </p:cNvSpPr>
          <p:nvPr>
            <p:ph type="hdr" sz="quarter"/>
          </p:nvPr>
        </p:nvSpPr>
        <p:spPr bwMode="auto">
          <a:xfrm>
            <a:off x="0" y="0"/>
            <a:ext cx="31242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ACA Instructor Update Course - 2015</a:t>
            </a:r>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xfrm>
            <a:off x="381000" y="2590800"/>
            <a:ext cx="6172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eaLnBrk="1" hangingPunct="1">
              <a:spcBef>
                <a:spcPct val="0"/>
              </a:spcBef>
            </a:pPr>
            <a:r>
              <a:rPr lang="en-US" altLang="en-US" sz="1300" b="1" i="1" dirty="0" smtClean="0"/>
              <a:t>Note to Instructor </a:t>
            </a:r>
            <a:r>
              <a:rPr lang="en-US" altLang="en-US" sz="1300" b="1" dirty="0" smtClean="0"/>
              <a:t>– Please review each of these changes in the APGs with participants.  </a:t>
            </a:r>
          </a:p>
          <a:p>
            <a:pPr marL="0" lvl="2" eaLnBrk="1" hangingPunct="1">
              <a:spcBef>
                <a:spcPct val="0"/>
              </a:spcBef>
            </a:pPr>
            <a:endParaRPr lang="en-US" altLang="en-US" sz="1300" dirty="0" smtClean="0"/>
          </a:p>
          <a:p>
            <a:pPr marL="0" lvl="2" eaLnBrk="1" hangingPunct="1">
              <a:spcBef>
                <a:spcPct val="0"/>
              </a:spcBef>
            </a:pPr>
            <a:r>
              <a:rPr lang="en-US" altLang="en-US" sz="1300" dirty="0" smtClean="0"/>
              <a:t>These changes are noted on the APG pages with a double dagger (‡).</a:t>
            </a:r>
          </a:p>
          <a:p>
            <a:pPr marL="0" lvl="2" eaLnBrk="1" hangingPunct="1">
              <a:spcBef>
                <a:spcPct val="0"/>
              </a:spcBef>
            </a:pPr>
            <a:endParaRPr lang="en-US" altLang="en-US" sz="1300" dirty="0" smtClean="0"/>
          </a:p>
          <a:p>
            <a:pPr marL="0" lvl="2" eaLnBrk="1" hangingPunct="1">
              <a:spcBef>
                <a:spcPct val="0"/>
              </a:spcBef>
            </a:pPr>
            <a:r>
              <a:rPr lang="en-US" altLang="en-US" sz="1300" dirty="0" smtClean="0"/>
              <a:t>Human Resources (HR) Standards revisions include clarification and/or addition to contextual education. There is NO change to intent of standards.</a:t>
            </a:r>
          </a:p>
          <a:p>
            <a:pPr eaLnBrk="1" hangingPunct="1">
              <a:spcBef>
                <a:spcPct val="0"/>
              </a:spcBef>
            </a:pPr>
            <a:endParaRPr lang="en-US" altLang="en-US" sz="1300" dirty="0" smtClean="0"/>
          </a:p>
          <a:p>
            <a:pPr eaLnBrk="1" hangingPunct="1">
              <a:spcBef>
                <a:spcPct val="0"/>
              </a:spcBef>
            </a:pPr>
            <a:r>
              <a:rPr lang="en-US" altLang="en-US" sz="1300" dirty="0" smtClean="0"/>
              <a:t>HR.4 – </a:t>
            </a:r>
            <a:r>
              <a:rPr lang="en-US" altLang="en-US" sz="1300" b="1" dirty="0" smtClean="0"/>
              <a:t>Annual Staff Screening</a:t>
            </a:r>
          </a:p>
          <a:p>
            <a:pPr marL="628650" lvl="1" indent="-171450" eaLnBrk="1" hangingPunct="1">
              <a:spcBef>
                <a:spcPct val="0"/>
              </a:spcBef>
              <a:buFontTx/>
              <a:buChar char="•"/>
            </a:pPr>
            <a:r>
              <a:rPr lang="en-US" altLang="en-US" sz="1300" dirty="0" smtClean="0"/>
              <a:t>HR.4.3 has been added that requires </a:t>
            </a:r>
            <a:r>
              <a:rPr lang="en-US" altLang="en-US" sz="1300" b="1" dirty="0" smtClean="0"/>
              <a:t>ANNUAL </a:t>
            </a:r>
            <a:r>
              <a:rPr lang="en-US" altLang="en-US" sz="1300" dirty="0" smtClean="0"/>
              <a:t>criminal background checks </a:t>
            </a:r>
            <a:r>
              <a:rPr lang="en-US" altLang="en-US" sz="1300" b="1" dirty="0" smtClean="0"/>
              <a:t>for seasonal staff</a:t>
            </a:r>
            <a:r>
              <a:rPr lang="en-US" altLang="en-US" sz="1300" dirty="0" smtClean="0"/>
              <a:t> (that means, returning seasonal staff) </a:t>
            </a:r>
            <a:r>
              <a:rPr lang="en-US" altLang="en-US" sz="1300" b="1" dirty="0" smtClean="0">
                <a:solidFill>
                  <a:srgbClr val="FF0000"/>
                </a:solidFill>
              </a:rPr>
              <a:t>MANDATORY</a:t>
            </a:r>
            <a:r>
              <a:rPr lang="en-US" altLang="en-US" sz="1300" dirty="0" smtClean="0"/>
              <a:t>.</a:t>
            </a:r>
          </a:p>
          <a:p>
            <a:pPr marL="628650" lvl="1" indent="-171450" eaLnBrk="1" hangingPunct="1">
              <a:spcBef>
                <a:spcPct val="0"/>
              </a:spcBef>
              <a:buFontTx/>
              <a:buChar char="•"/>
            </a:pPr>
            <a:r>
              <a:rPr lang="en-US" altLang="en-US" sz="1300" dirty="0" smtClean="0"/>
              <a:t>Now applies to Camps that Rent to Others mode.</a:t>
            </a:r>
          </a:p>
          <a:p>
            <a:pPr eaLnBrk="1" hangingPunct="1">
              <a:spcBef>
                <a:spcPct val="0"/>
              </a:spcBef>
            </a:pPr>
            <a:endParaRPr lang="en-US" altLang="en-US" dirty="0" smtClean="0"/>
          </a:p>
        </p:txBody>
      </p:sp>
      <p:sp>
        <p:nvSpPr>
          <p:cNvPr id="942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55D2C38-0C3D-4BC9-B016-062AA0A936E5}" type="slidenum">
              <a:rPr lang="en-US" altLang="en-US" smtClean="0"/>
              <a:pPr fontAlgn="base">
                <a:spcBef>
                  <a:spcPct val="0"/>
                </a:spcBef>
                <a:spcAft>
                  <a:spcPct val="0"/>
                </a:spcAft>
                <a:defRPr/>
              </a:pPr>
              <a:t>14</a:t>
            </a:fld>
            <a:endParaRPr lang="en-US" altLang="en-US" smtClean="0"/>
          </a:p>
        </p:txBody>
      </p:sp>
      <p:sp>
        <p:nvSpPr>
          <p:cNvPr id="10240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mtClean="0"/>
              <a:t>© 2014 American Camping Association, Inc.</a:t>
            </a:r>
          </a:p>
        </p:txBody>
      </p:sp>
      <p:sp>
        <p:nvSpPr>
          <p:cNvPr id="94214" name="Header Placeholder 5"/>
          <p:cNvSpPr>
            <a:spLocks noGrp="1"/>
          </p:cNvSpPr>
          <p:nvPr>
            <p:ph type="hdr" sz="quarter"/>
          </p:nvPr>
        </p:nvSpPr>
        <p:spPr bwMode="auto">
          <a:xfrm>
            <a:off x="76200" y="0"/>
            <a:ext cx="32004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ACA Instructor Update Course - 2015</a:t>
            </a:r>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xfrm>
            <a:off x="304800" y="2667000"/>
            <a:ext cx="6324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eaLnBrk="1" hangingPunct="1">
              <a:spcBef>
                <a:spcPct val="0"/>
              </a:spcBef>
            </a:pPr>
            <a:r>
              <a:rPr lang="en-US" altLang="en-US" sz="1300" b="1" i="1" dirty="0" smtClean="0"/>
              <a:t>Note to Instructor </a:t>
            </a:r>
            <a:r>
              <a:rPr lang="en-US" altLang="en-US" sz="1300" b="1" dirty="0" smtClean="0"/>
              <a:t>– Please review each of these changes in the APGs with participants.  </a:t>
            </a:r>
          </a:p>
          <a:p>
            <a:pPr marL="0" lvl="2" eaLnBrk="1" hangingPunct="1">
              <a:spcBef>
                <a:spcPct val="0"/>
              </a:spcBef>
            </a:pPr>
            <a:endParaRPr lang="en-US" altLang="en-US" sz="1300" dirty="0" smtClean="0"/>
          </a:p>
          <a:p>
            <a:pPr marL="0" lvl="2" eaLnBrk="1" hangingPunct="1">
              <a:spcBef>
                <a:spcPct val="0"/>
              </a:spcBef>
            </a:pPr>
            <a:r>
              <a:rPr lang="en-US" altLang="en-US" sz="1300" b="1" dirty="0" smtClean="0"/>
              <a:t>[animations]</a:t>
            </a:r>
          </a:p>
          <a:p>
            <a:pPr marL="0" lvl="2" eaLnBrk="1" hangingPunct="1">
              <a:spcBef>
                <a:spcPct val="0"/>
              </a:spcBef>
            </a:pPr>
            <a:endParaRPr lang="en-US" altLang="en-US" sz="1300" dirty="0" smtClean="0"/>
          </a:p>
          <a:p>
            <a:pPr marL="0" lvl="2" eaLnBrk="1" hangingPunct="1">
              <a:spcBef>
                <a:spcPct val="0"/>
              </a:spcBef>
            </a:pPr>
            <a:r>
              <a:rPr lang="en-US" altLang="en-US" sz="1300" dirty="0" smtClean="0"/>
              <a:t>These changes are noted on the APG pages with a double dagger (‡).</a:t>
            </a:r>
          </a:p>
          <a:p>
            <a:pPr marL="0" lvl="2" eaLnBrk="1" hangingPunct="1">
              <a:spcBef>
                <a:spcPct val="0"/>
              </a:spcBef>
            </a:pPr>
            <a:endParaRPr lang="en-US" altLang="en-US" sz="1300" dirty="0" smtClean="0"/>
          </a:p>
          <a:p>
            <a:pPr marL="0" lvl="2" eaLnBrk="1" hangingPunct="1">
              <a:spcBef>
                <a:spcPct val="0"/>
              </a:spcBef>
            </a:pPr>
            <a:r>
              <a:rPr lang="en-US" altLang="en-US" sz="1300" dirty="0" smtClean="0"/>
              <a:t>Human Resources (HR) Standards revisions include clarification and/or addition to contextual education. There is NO change to intent of standards. </a:t>
            </a:r>
            <a:r>
              <a:rPr lang="en-US" altLang="en-US" sz="1300" b="1" dirty="0" smtClean="0"/>
              <a:t>[animations]</a:t>
            </a:r>
          </a:p>
          <a:p>
            <a:pPr eaLnBrk="1" hangingPunct="1">
              <a:spcBef>
                <a:spcPct val="0"/>
              </a:spcBef>
            </a:pPr>
            <a:endParaRPr lang="en-US" altLang="en-US" sz="1300" dirty="0" smtClean="0"/>
          </a:p>
          <a:p>
            <a:pPr eaLnBrk="1" hangingPunct="1">
              <a:spcBef>
                <a:spcPct val="0"/>
              </a:spcBef>
            </a:pPr>
            <a:r>
              <a:rPr lang="en-US" altLang="en-US" sz="1300" dirty="0" smtClean="0"/>
              <a:t>HR.5 – </a:t>
            </a:r>
            <a:r>
              <a:rPr lang="en-US" altLang="en-US" sz="1300" b="1" dirty="0" smtClean="0"/>
              <a:t>New Staff Screening </a:t>
            </a:r>
          </a:p>
          <a:p>
            <a:pPr lvl="1" eaLnBrk="1" hangingPunct="1">
              <a:spcBef>
                <a:spcPct val="0"/>
              </a:spcBef>
            </a:pPr>
            <a:r>
              <a:rPr lang="en-US" altLang="en-US" sz="1300" dirty="0" smtClean="0"/>
              <a:t>Now applies to </a:t>
            </a:r>
            <a:r>
              <a:rPr lang="en-US" altLang="en-US" sz="1300" b="1" dirty="0" smtClean="0"/>
              <a:t>Camps that Rent </a:t>
            </a:r>
            <a:r>
              <a:rPr lang="en-US" altLang="en-US" sz="1300" dirty="0" smtClean="0"/>
              <a:t>to Others mode</a:t>
            </a:r>
          </a:p>
          <a:p>
            <a:pPr eaLnBrk="1" hangingPunct="1">
              <a:spcBef>
                <a:spcPct val="0"/>
              </a:spcBef>
            </a:pPr>
            <a:r>
              <a:rPr lang="en-US" altLang="en-US" sz="1300" dirty="0" smtClean="0"/>
              <a:t>HR.9 – </a:t>
            </a:r>
            <a:r>
              <a:rPr lang="en-US" altLang="en-US" sz="1300" b="1" dirty="0" smtClean="0"/>
              <a:t>Supervision Ratios Exceptions</a:t>
            </a:r>
          </a:p>
          <a:p>
            <a:pPr lvl="1" eaLnBrk="1" hangingPunct="1">
              <a:spcBef>
                <a:spcPct val="0"/>
              </a:spcBef>
            </a:pPr>
            <a:r>
              <a:rPr lang="en-US" altLang="en-US" sz="1300" dirty="0" smtClean="0"/>
              <a:t>Now includes need to </a:t>
            </a:r>
            <a:r>
              <a:rPr lang="en-US" altLang="en-US" sz="1300" b="1" dirty="0" smtClean="0"/>
              <a:t>advise rental groups</a:t>
            </a:r>
          </a:p>
          <a:p>
            <a:pPr eaLnBrk="1" hangingPunct="1">
              <a:spcBef>
                <a:spcPct val="0"/>
              </a:spcBef>
            </a:pPr>
            <a:r>
              <a:rPr lang="en-US" altLang="en-US" sz="1300" dirty="0" smtClean="0"/>
              <a:t>HR.15 – </a:t>
            </a:r>
            <a:r>
              <a:rPr lang="en-US" altLang="en-US" sz="1300" b="1" dirty="0" smtClean="0"/>
              <a:t>Camp Staff Responsibilities for General Camp Activities </a:t>
            </a:r>
          </a:p>
          <a:p>
            <a:pPr lvl="1" eaLnBrk="1" hangingPunct="1">
              <a:spcBef>
                <a:spcPct val="0"/>
              </a:spcBef>
            </a:pPr>
            <a:r>
              <a:rPr lang="en-US" altLang="en-US" sz="1300" b="1" dirty="0" smtClean="0"/>
              <a:t>Clarification</a:t>
            </a:r>
            <a:r>
              <a:rPr lang="en-US" altLang="en-US" sz="1300" dirty="0" smtClean="0"/>
              <a:t> added for when it applies </a:t>
            </a:r>
            <a:r>
              <a:rPr lang="en-US" altLang="en-US" sz="1300" b="1" dirty="0" smtClean="0"/>
              <a:t>to rental groups</a:t>
            </a:r>
          </a:p>
          <a:p>
            <a:pPr eaLnBrk="1" hangingPunct="1">
              <a:spcBef>
                <a:spcPct val="0"/>
              </a:spcBef>
            </a:pPr>
            <a:endParaRPr lang="en-US" altLang="en-US" dirty="0" smtClean="0"/>
          </a:p>
        </p:txBody>
      </p:sp>
      <p:sp>
        <p:nvSpPr>
          <p:cNvPr id="952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87B4831-3058-4F77-A744-8E195AA8B33B}" type="slidenum">
              <a:rPr lang="en-US" altLang="en-US" smtClean="0"/>
              <a:pPr fontAlgn="base">
                <a:spcBef>
                  <a:spcPct val="0"/>
                </a:spcBef>
                <a:spcAft>
                  <a:spcPct val="0"/>
                </a:spcAft>
                <a:defRPr/>
              </a:pPr>
              <a:t>15</a:t>
            </a:fld>
            <a:endParaRPr lang="en-US" altLang="en-US" smtClean="0"/>
          </a:p>
        </p:txBody>
      </p:sp>
      <p:sp>
        <p:nvSpPr>
          <p:cNvPr id="10342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mtClean="0"/>
              <a:t>© 2014 American Camping Association, Inc.</a:t>
            </a:r>
          </a:p>
        </p:txBody>
      </p:sp>
      <p:sp>
        <p:nvSpPr>
          <p:cNvPr id="95238" name="Header Placeholder 5"/>
          <p:cNvSpPr>
            <a:spLocks noGrp="1"/>
          </p:cNvSpPr>
          <p:nvPr>
            <p:ph type="hdr" sz="quarter"/>
          </p:nvPr>
        </p:nvSpPr>
        <p:spPr bwMode="auto">
          <a:xfrm>
            <a:off x="0" y="0"/>
            <a:ext cx="31242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ACA Instructor Update Course - 2015</a:t>
            </a:r>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2667000"/>
            <a:ext cx="5486400" cy="5334000"/>
          </a:xfrm>
        </p:spPr>
        <p:txBody>
          <a:bodyPr/>
          <a:lstStyle/>
          <a:p>
            <a:endParaRPr lang="en-US" b="1" dirty="0" smtClean="0"/>
          </a:p>
          <a:p>
            <a:r>
              <a:rPr lang="en-US" b="1" dirty="0" smtClean="0"/>
              <a:t>How can you find the updates/revisions?</a:t>
            </a:r>
          </a:p>
          <a:p>
            <a:endParaRPr lang="en-US" b="1" i="1" dirty="0" smtClean="0"/>
          </a:p>
          <a:p>
            <a:r>
              <a:rPr lang="en-US" b="1" i="1" dirty="0" smtClean="0"/>
              <a:t>Discuss</a:t>
            </a:r>
          </a:p>
          <a:p>
            <a:endParaRPr lang="en-US" dirty="0" smtClean="0"/>
          </a:p>
          <a:p>
            <a:pPr marL="171450" indent="-171450">
              <a:buFont typeface="Arial" panose="020B0604020202020204" pitchFamily="34" charset="0"/>
              <a:buChar char="•"/>
            </a:pPr>
            <a:r>
              <a:rPr lang="en-US" dirty="0" smtClean="0"/>
              <a:t>New APG books from ACA and/or bookstore have them included</a:t>
            </a:r>
          </a:p>
          <a:p>
            <a:pPr marL="171450" indent="-171450">
              <a:buFont typeface="Arial" panose="020B0604020202020204" pitchFamily="34" charset="0"/>
              <a:buChar char="•"/>
            </a:pPr>
            <a:r>
              <a:rPr lang="en-US" dirty="0" smtClean="0"/>
              <a:t>Pull and replace pages can be found on Accreditation Resources and Tools page of the ACA website www.acacamps.org/accreditation/resources-tools </a:t>
            </a:r>
          </a:p>
          <a:p>
            <a:pPr marL="171450" indent="-171450">
              <a:buFont typeface="Arial" panose="020B0604020202020204" pitchFamily="34" charset="0"/>
              <a:buChar char="•"/>
            </a:pPr>
            <a:r>
              <a:rPr lang="en-US" dirty="0" smtClean="0"/>
              <a:t>Generate a custom set of standards from My Accreditation (camps)/My Visits PDF version (visitors)</a:t>
            </a:r>
          </a:p>
          <a:p>
            <a:pPr marL="171450" indent="-171450">
              <a:buFont typeface="Arial" panose="020B0604020202020204" pitchFamily="34" charset="0"/>
              <a:buChar char="•"/>
            </a:pPr>
            <a:r>
              <a:rPr lang="en-US" dirty="0" smtClean="0"/>
              <a:t>Request a printed copy</a:t>
            </a:r>
          </a:p>
          <a:p>
            <a:endParaRPr lang="en-US" dirty="0" smtClean="0"/>
          </a:p>
          <a:p>
            <a:pPr marL="171450" indent="-171450">
              <a:buFont typeface="Arial" panose="020B0604020202020204" pitchFamily="34" charset="0"/>
              <a:buChar char="•"/>
            </a:pPr>
            <a:endParaRPr lang="en-US" dirty="0" smtClean="0"/>
          </a:p>
          <a:p>
            <a:pPr>
              <a:defRPr/>
            </a:pPr>
            <a:r>
              <a:rPr lang="en-US" dirty="0" smtClean="0">
                <a:cs typeface="Times New Roman" panose="02020603050405020304" pitchFamily="18" charset="0"/>
              </a:rPr>
              <a:t>Revisions will be in effect starting with the 2015 visit season.</a:t>
            </a:r>
          </a:p>
          <a:p>
            <a:pPr>
              <a:defRPr/>
            </a:pPr>
            <a:endParaRPr lang="en-US" dirty="0" smtClean="0">
              <a:cs typeface="Times New Roman" panose="02020603050405020304" pitchFamily="18" charset="0"/>
            </a:endParaRPr>
          </a:p>
          <a:p>
            <a:pPr>
              <a:defRPr/>
            </a:pPr>
            <a:r>
              <a:rPr lang="en-US" dirty="0" smtClean="0">
                <a:cs typeface="Times New Roman" panose="02020603050405020304" pitchFamily="18" charset="0"/>
              </a:rPr>
              <a:t>Three ways to update your current book</a:t>
            </a:r>
          </a:p>
          <a:p>
            <a:pPr marL="173038" indent="-173038">
              <a:buFont typeface="+mj-lt"/>
              <a:buAutoNum type="arabicPeriod"/>
              <a:defRPr/>
            </a:pPr>
            <a:r>
              <a:rPr lang="en-US" dirty="0" smtClean="0">
                <a:cs typeface="Times New Roman" panose="02020603050405020304" pitchFamily="18" charset="0"/>
              </a:rPr>
              <a:t>Download updates from website </a:t>
            </a:r>
          </a:p>
          <a:p>
            <a:pPr marL="173038" indent="-173038">
              <a:buFont typeface="+mj-lt"/>
              <a:buAutoNum type="arabicPeriod"/>
              <a:defRPr/>
            </a:pPr>
            <a:r>
              <a:rPr lang="en-US" dirty="0" smtClean="0">
                <a:cs typeface="Times New Roman" panose="02020603050405020304" pitchFamily="18" charset="0"/>
              </a:rPr>
              <a:t>My Accreditation</a:t>
            </a:r>
          </a:p>
          <a:p>
            <a:pPr marL="173038" indent="-173038">
              <a:buFont typeface="+mj-lt"/>
              <a:buAutoNum type="arabicPeriod"/>
              <a:defRPr/>
            </a:pPr>
            <a:r>
              <a:rPr lang="en-US" dirty="0" smtClean="0">
                <a:cs typeface="Times New Roman" panose="02020603050405020304" pitchFamily="18" charset="0"/>
              </a:rPr>
              <a:t>Request a printed packet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76B2EA8-095C-4DFA-A6CE-BAF7A6467AE4}" type="slidenum">
              <a:rPr lang="en-US" smtClean="0"/>
              <a:t>16</a:t>
            </a:fld>
            <a:endParaRPr lang="en-US"/>
          </a:p>
        </p:txBody>
      </p:sp>
      <p:sp>
        <p:nvSpPr>
          <p:cNvPr id="5" name="Footer Placeholder 4"/>
          <p:cNvSpPr>
            <a:spLocks noGrp="1"/>
          </p:cNvSpPr>
          <p:nvPr>
            <p:ph type="ftr" sz="quarter" idx="11"/>
          </p:nvPr>
        </p:nvSpPr>
        <p:spPr/>
        <p:txBody>
          <a:bodyPr/>
          <a:lstStyle/>
          <a:p>
            <a:r>
              <a:rPr lang="en-US" smtClean="0"/>
              <a:t>© 2014 American Camping Association, Inc.</a:t>
            </a:r>
            <a:endParaRPr lang="en-US"/>
          </a:p>
        </p:txBody>
      </p:sp>
      <p:sp>
        <p:nvSpPr>
          <p:cNvPr id="6" name="Header Placeholder 5"/>
          <p:cNvSpPr>
            <a:spLocks noGrp="1"/>
          </p:cNvSpPr>
          <p:nvPr>
            <p:ph type="hdr" sz="quarter" idx="12"/>
          </p:nvPr>
        </p:nvSpPr>
        <p:spPr/>
        <p:txBody>
          <a:bodyPr/>
          <a:lstStyle/>
          <a:p>
            <a:r>
              <a:rPr lang="en-US" smtClean="0"/>
              <a:t>ACA Instructor Update Course - 2015</a:t>
            </a:r>
            <a:endParaRPr lang="en-US"/>
          </a:p>
        </p:txBody>
      </p:sp>
    </p:spTree>
    <p:extLst>
      <p:ext uri="{BB962C8B-B14F-4D97-AF65-F5344CB8AC3E}">
        <p14:creationId xmlns:p14="http://schemas.microsoft.com/office/powerpoint/2010/main" val="2662770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reviews each of the  ACA update courses.</a:t>
            </a:r>
            <a:endParaRPr lang="en-US" dirty="0"/>
          </a:p>
        </p:txBody>
      </p:sp>
      <p:sp>
        <p:nvSpPr>
          <p:cNvPr id="4" name="Slide Number Placeholder 3"/>
          <p:cNvSpPr>
            <a:spLocks noGrp="1"/>
          </p:cNvSpPr>
          <p:nvPr>
            <p:ph type="sldNum" sz="quarter" idx="10"/>
          </p:nvPr>
        </p:nvSpPr>
        <p:spPr/>
        <p:txBody>
          <a:bodyPr/>
          <a:lstStyle/>
          <a:p>
            <a:fld id="{276B2EA8-095C-4DFA-A6CE-BAF7A6467AE4}" type="slidenum">
              <a:rPr lang="en-US" smtClean="0"/>
              <a:t>17</a:t>
            </a:fld>
            <a:endParaRPr lang="en-US"/>
          </a:p>
        </p:txBody>
      </p:sp>
      <p:sp>
        <p:nvSpPr>
          <p:cNvPr id="5" name="Footer Placeholder 4"/>
          <p:cNvSpPr>
            <a:spLocks noGrp="1"/>
          </p:cNvSpPr>
          <p:nvPr>
            <p:ph type="ftr" sz="quarter" idx="11"/>
          </p:nvPr>
        </p:nvSpPr>
        <p:spPr/>
        <p:txBody>
          <a:bodyPr/>
          <a:lstStyle/>
          <a:p>
            <a:r>
              <a:rPr lang="en-US" smtClean="0"/>
              <a:t>© 2014 American Camping Association, Inc.</a:t>
            </a:r>
            <a:endParaRPr lang="en-US"/>
          </a:p>
        </p:txBody>
      </p:sp>
      <p:sp>
        <p:nvSpPr>
          <p:cNvPr id="6" name="Header Placeholder 5"/>
          <p:cNvSpPr>
            <a:spLocks noGrp="1"/>
          </p:cNvSpPr>
          <p:nvPr>
            <p:ph type="hdr" sz="quarter" idx="12"/>
          </p:nvPr>
        </p:nvSpPr>
        <p:spPr/>
        <p:txBody>
          <a:bodyPr/>
          <a:lstStyle/>
          <a:p>
            <a:r>
              <a:rPr lang="en-US" smtClean="0"/>
              <a:t>ACA Instructor Update Course - 2015</a:t>
            </a:r>
            <a:endParaRPr lang="en-US"/>
          </a:p>
        </p:txBody>
      </p:sp>
    </p:spTree>
    <p:extLst>
      <p:ext uri="{BB962C8B-B14F-4D97-AF65-F5344CB8AC3E}">
        <p14:creationId xmlns:p14="http://schemas.microsoft.com/office/powerpoint/2010/main" val="2080605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2590800"/>
            <a:ext cx="5486400" cy="5181600"/>
          </a:xfrm>
        </p:spPr>
        <p:txBody>
          <a:bodyPr/>
          <a:lstStyle/>
          <a:p>
            <a:r>
              <a:rPr lang="en-US" kern="1200" dirty="0" smtClean="0">
                <a:solidFill>
                  <a:schemeClr val="tx1"/>
                </a:solidFill>
                <a:effectLst/>
              </a:rPr>
              <a:t>For All Standards Courses</a:t>
            </a:r>
          </a:p>
          <a:p>
            <a:endParaRPr lang="en-US" kern="1200" dirty="0" smtClean="0">
              <a:solidFill>
                <a:schemeClr val="tx1"/>
              </a:solidFill>
              <a:effectLst/>
            </a:endParaRPr>
          </a:p>
          <a:p>
            <a:r>
              <a:rPr lang="en-US" kern="1200" baseline="0" dirty="0" smtClean="0">
                <a:solidFill>
                  <a:schemeClr val="tx1"/>
                </a:solidFill>
                <a:effectLst/>
              </a:rPr>
              <a:t>TAKE TIME TO REVIEW AND PREPARE!  </a:t>
            </a:r>
            <a:endParaRPr lang="en-US" kern="1200" dirty="0" smtClean="0">
              <a:solidFill>
                <a:schemeClr val="tx1"/>
              </a:solidFill>
              <a:effectLst/>
            </a:endParaRPr>
          </a:p>
          <a:p>
            <a:pPr lvl="0"/>
            <a:endParaRPr lang="en-US" kern="1200" dirty="0" smtClean="0">
              <a:solidFill>
                <a:schemeClr val="tx1"/>
              </a:solidFill>
              <a:effectLst/>
            </a:endParaRPr>
          </a:p>
          <a:p>
            <a:pPr lvl="0"/>
            <a:r>
              <a:rPr lang="en-US" b="1" kern="1200" dirty="0" smtClean="0">
                <a:solidFill>
                  <a:schemeClr val="tx1"/>
                </a:solidFill>
                <a:effectLst/>
              </a:rPr>
              <a:t>As an Instructor </a:t>
            </a:r>
            <a:r>
              <a:rPr lang="en-US" b="1" kern="1200" dirty="0" smtClean="0">
                <a:solidFill>
                  <a:schemeClr val="tx1"/>
                </a:solidFill>
                <a:effectLst/>
                <a:sym typeface="Symbol"/>
              </a:rPr>
              <a:t> </a:t>
            </a:r>
            <a:r>
              <a:rPr lang="en-US" b="1" kern="1200" dirty="0" smtClean="0">
                <a:solidFill>
                  <a:schemeClr val="tx1"/>
                </a:solidFill>
                <a:effectLst/>
              </a:rPr>
              <a:t>You may…</a:t>
            </a:r>
          </a:p>
          <a:p>
            <a:pPr marL="171450" lvl="0" indent="-171450">
              <a:buFont typeface="Arial" panose="020B0604020202020204" pitchFamily="34" charset="0"/>
              <a:buChar char="•"/>
            </a:pPr>
            <a:r>
              <a:rPr lang="en-US" b="1" kern="1200" dirty="0" smtClean="0">
                <a:solidFill>
                  <a:schemeClr val="tx1"/>
                </a:solidFill>
                <a:effectLst/>
              </a:rPr>
              <a:t>Change the order </a:t>
            </a:r>
            <a:r>
              <a:rPr lang="en-US" kern="1200" dirty="0" smtClean="0">
                <a:solidFill>
                  <a:schemeClr val="tx1"/>
                </a:solidFill>
                <a:effectLst/>
              </a:rPr>
              <a:t>of modules in</a:t>
            </a:r>
            <a:r>
              <a:rPr lang="en-US" kern="1200" baseline="0" dirty="0" smtClean="0">
                <a:solidFill>
                  <a:schemeClr val="tx1"/>
                </a:solidFill>
                <a:effectLst/>
              </a:rPr>
              <a:t> a course </a:t>
            </a:r>
            <a:r>
              <a:rPr lang="en-US" kern="1200" dirty="0" smtClean="0">
                <a:solidFill>
                  <a:schemeClr val="tx1"/>
                </a:solidFill>
                <a:effectLst/>
              </a:rPr>
              <a:t>to suit your instructional</a:t>
            </a:r>
            <a:r>
              <a:rPr lang="en-US" kern="1200" baseline="0" dirty="0" smtClean="0">
                <a:solidFill>
                  <a:schemeClr val="tx1"/>
                </a:solidFill>
                <a:effectLst/>
              </a:rPr>
              <a:t> style. </a:t>
            </a:r>
            <a:r>
              <a:rPr lang="en-US" kern="1200" dirty="0" smtClean="0">
                <a:solidFill>
                  <a:schemeClr val="tx1"/>
                </a:solidFill>
                <a:effectLst/>
              </a:rPr>
              <a:t>Try it!  If you feel you need to change them, that’s okay, </a:t>
            </a:r>
            <a:r>
              <a:rPr lang="en-US" b="1" kern="1200" dirty="0" smtClean="0">
                <a:solidFill>
                  <a:schemeClr val="tx1"/>
                </a:solidFill>
                <a:effectLst/>
              </a:rPr>
              <a:t>HOWEVER, </a:t>
            </a:r>
            <a:r>
              <a:rPr lang="en-US" kern="1200" dirty="0" smtClean="0">
                <a:solidFill>
                  <a:schemeClr val="tx1"/>
                </a:solidFill>
                <a:effectLst/>
              </a:rPr>
              <a:t>you still need to cover all the material </a:t>
            </a:r>
          </a:p>
          <a:p>
            <a:pPr marL="171450" lvl="0" indent="-171450">
              <a:buFont typeface="Arial" panose="020B0604020202020204" pitchFamily="34" charset="0"/>
              <a:buChar char="•"/>
            </a:pPr>
            <a:r>
              <a:rPr lang="en-US" dirty="0" smtClean="0"/>
              <a:t>Make good use </a:t>
            </a:r>
            <a:r>
              <a:rPr lang="en-US" b="1" dirty="0" smtClean="0"/>
              <a:t>of animations</a:t>
            </a:r>
            <a:r>
              <a:rPr lang="en-US" dirty="0" smtClean="0"/>
              <a:t>.  </a:t>
            </a:r>
            <a:r>
              <a:rPr lang="en-US" kern="1200" dirty="0" smtClean="0">
                <a:solidFill>
                  <a:schemeClr val="tx1"/>
                </a:solidFill>
                <a:effectLst/>
              </a:rPr>
              <a:t>Animations are present and important</a:t>
            </a:r>
            <a:r>
              <a:rPr lang="en-US" kern="1200" baseline="0" dirty="0" smtClean="0">
                <a:solidFill>
                  <a:schemeClr val="tx1"/>
                </a:solidFill>
                <a:effectLst/>
              </a:rPr>
              <a:t>  on some slides watch for “</a:t>
            </a:r>
            <a:r>
              <a:rPr lang="en-US" b="1" kern="1200" baseline="0" dirty="0" smtClean="0">
                <a:solidFill>
                  <a:schemeClr val="tx1"/>
                </a:solidFill>
                <a:effectLst/>
              </a:rPr>
              <a:t>[animation]” prompts.  </a:t>
            </a:r>
            <a:r>
              <a:rPr lang="en-US" b="0" kern="1200" baseline="0" dirty="0" smtClean="0">
                <a:solidFill>
                  <a:schemeClr val="tx1"/>
                </a:solidFill>
                <a:effectLst/>
              </a:rPr>
              <a:t>It is very </a:t>
            </a:r>
            <a:r>
              <a:rPr lang="en-US" kern="1200" dirty="0" smtClean="0">
                <a:solidFill>
                  <a:schemeClr val="tx1"/>
                </a:solidFill>
                <a:effectLst/>
              </a:rPr>
              <a:t>important for you to watch in the slideshow view prior to showing so you can see how they work! Additionally, you may</a:t>
            </a:r>
            <a:r>
              <a:rPr lang="en-US" kern="1200" baseline="0" dirty="0" smtClean="0">
                <a:solidFill>
                  <a:schemeClr val="tx1"/>
                </a:solidFill>
                <a:effectLst/>
              </a:rPr>
              <a:t> add or delete animations, as you like, to suit your instructional style.</a:t>
            </a:r>
            <a:endParaRPr lang="en-US" kern="1200" dirty="0" smtClean="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Review the presentation as a “slide show” prior to teaching (each time). </a:t>
            </a:r>
            <a:r>
              <a:rPr lang="en-US" dirty="0" smtClean="0"/>
              <a:t>P</a:t>
            </a:r>
            <a:r>
              <a:rPr lang="en-US" kern="1200" dirty="0" smtClean="0">
                <a:solidFill>
                  <a:schemeClr val="tx1"/>
                </a:solidFill>
                <a:effectLst/>
              </a:rPr>
              <a:t>lease review and are familiarize yourself  with the “Notes” below the</a:t>
            </a:r>
            <a:r>
              <a:rPr lang="en-US" kern="1200" baseline="0" dirty="0" smtClean="0">
                <a:solidFill>
                  <a:schemeClr val="tx1"/>
                </a:solidFill>
                <a:effectLst/>
              </a:rPr>
              <a:t> slide</a:t>
            </a:r>
            <a:r>
              <a:rPr lang="en-US" kern="1200" dirty="0" smtClean="0">
                <a:solidFill>
                  <a:schemeClr val="tx1"/>
                </a:solidFill>
                <a:effectLst/>
              </a:rPr>
              <a:t>.  They are there to help you. Please</a:t>
            </a:r>
            <a:r>
              <a:rPr lang="en-US" kern="1200" baseline="0" dirty="0" smtClean="0">
                <a:solidFill>
                  <a:schemeClr val="tx1"/>
                </a:solidFill>
                <a:effectLst/>
              </a:rPr>
              <a:t> use them BUT</a:t>
            </a:r>
            <a:r>
              <a:rPr lang="en-US" kern="1200" dirty="0" smtClean="0">
                <a:solidFill>
                  <a:schemeClr val="tx1"/>
                </a:solidFill>
                <a:effectLst/>
              </a:rPr>
              <a:t> don’t read them word for word! </a:t>
            </a:r>
            <a:r>
              <a:rPr lang="en-US" b="1" kern="1200" dirty="0" smtClean="0">
                <a:solidFill>
                  <a:schemeClr val="tx1"/>
                </a:solidFill>
                <a:effectLst/>
              </a:rPr>
              <a:t>Know and be familiar with the content.</a:t>
            </a:r>
          </a:p>
          <a:p>
            <a:pPr marL="171450" lvl="0" indent="-171450">
              <a:buFont typeface="Arial" panose="020B0604020202020204" pitchFamily="34" charset="0"/>
              <a:buChar char="•"/>
            </a:pPr>
            <a:r>
              <a:rPr lang="en-US" b="1" i="1" kern="1200" dirty="0" smtClean="0">
                <a:solidFill>
                  <a:schemeClr val="tx1"/>
                </a:solidFill>
                <a:effectLst/>
              </a:rPr>
              <a:t>Engage the audience, </a:t>
            </a:r>
            <a:r>
              <a:rPr lang="en-US" kern="1200" dirty="0" smtClean="0">
                <a:solidFill>
                  <a:schemeClr val="tx1"/>
                </a:solidFill>
                <a:effectLst/>
              </a:rPr>
              <a:t>whenever possible</a:t>
            </a:r>
            <a:r>
              <a:rPr lang="en-US" b="1" dirty="0">
                <a:sym typeface="Symbol"/>
              </a:rPr>
              <a:t>  </a:t>
            </a:r>
            <a:r>
              <a:rPr lang="en-US" kern="1200" dirty="0" smtClean="0">
                <a:solidFill>
                  <a:schemeClr val="tx1"/>
                </a:solidFill>
                <a:effectLst/>
              </a:rPr>
              <a:t>even if it is not in the notes/script!  If you have other activities that may share/make the same point, use them! (The  biggest challenge here is</a:t>
            </a:r>
            <a:r>
              <a:rPr lang="en-US" kern="1200" baseline="0" dirty="0" smtClean="0">
                <a:solidFill>
                  <a:schemeClr val="tx1"/>
                </a:solidFill>
                <a:effectLst/>
              </a:rPr>
              <a:t> to stay on time).</a:t>
            </a:r>
            <a:endParaRPr lang="en-US" kern="1200" dirty="0" smtClean="0">
              <a:solidFill>
                <a:schemeClr val="tx1"/>
              </a:solidFill>
              <a:effectLst/>
            </a:endParaRPr>
          </a:p>
          <a:p>
            <a:pPr marL="171450" lvl="0" indent="-171450">
              <a:buFont typeface="Arial" panose="020B0604020202020204" pitchFamily="34" charset="0"/>
              <a:buChar char="•"/>
            </a:pPr>
            <a:r>
              <a:rPr lang="en-US" kern="1200" dirty="0" smtClean="0">
                <a:solidFill>
                  <a:schemeClr val="tx1"/>
                </a:solidFill>
                <a:effectLst/>
              </a:rPr>
              <a:t>Some folks have found loading the PDF version of the course on their tablet works well. </a:t>
            </a:r>
            <a:r>
              <a:rPr lang="en-US" b="1" kern="1200" dirty="0" smtClean="0">
                <a:solidFill>
                  <a:schemeClr val="tx1"/>
                </a:solidFill>
                <a:effectLst/>
              </a:rPr>
              <a:t>NOT on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smtClean="0">
                <a:solidFill>
                  <a:schemeClr val="tx1"/>
                </a:solidFill>
                <a:effectLst/>
              </a:rPr>
              <a:t>Handouts have been named vs. numbered </a:t>
            </a:r>
            <a:r>
              <a:rPr lang="en-US" b="1" kern="1200" dirty="0" smtClean="0">
                <a:solidFill>
                  <a:schemeClr val="tx1"/>
                </a:solidFill>
                <a:effectLst/>
              </a:rPr>
              <a:t>NOT on Slide</a:t>
            </a:r>
            <a:endParaRPr lang="en-US" kern="1200" dirty="0" smtClean="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smtClean="0">
                <a:solidFill>
                  <a:schemeClr val="tx1"/>
                </a:solidFill>
                <a:effectLst/>
              </a:rPr>
              <a:t>There are some optional activities </a:t>
            </a:r>
            <a:r>
              <a:rPr lang="en-US" b="1" kern="1200" dirty="0" smtClean="0">
                <a:solidFill>
                  <a:schemeClr val="tx1"/>
                </a:solidFill>
                <a:effectLst/>
              </a:rPr>
              <a:t>NOT on Slide</a:t>
            </a:r>
            <a:endParaRPr lang="en-US" kern="1200" dirty="0" smtClean="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smtClean="0">
                <a:solidFill>
                  <a:schemeClr val="tx1"/>
                </a:solidFill>
                <a:effectLst/>
              </a:rPr>
              <a:t>Times are estimated… </a:t>
            </a:r>
            <a:r>
              <a:rPr lang="en-US" b="1" kern="1200" dirty="0" smtClean="0">
                <a:solidFill>
                  <a:schemeClr val="tx1"/>
                </a:solidFill>
                <a:effectLst/>
              </a:rPr>
              <a:t>NOT on Slide</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6B2EA8-095C-4DFA-A6CE-BAF7A6467AE4}" type="slidenum">
              <a:rPr lang="en-US" smtClean="0"/>
              <a:t>18</a:t>
            </a:fld>
            <a:endParaRPr lang="en-US"/>
          </a:p>
        </p:txBody>
      </p:sp>
      <p:sp>
        <p:nvSpPr>
          <p:cNvPr id="5" name="Footer Placeholder 4"/>
          <p:cNvSpPr>
            <a:spLocks noGrp="1"/>
          </p:cNvSpPr>
          <p:nvPr>
            <p:ph type="ftr" sz="quarter" idx="11"/>
          </p:nvPr>
        </p:nvSpPr>
        <p:spPr/>
        <p:txBody>
          <a:bodyPr/>
          <a:lstStyle/>
          <a:p>
            <a:r>
              <a:rPr lang="en-US" smtClean="0"/>
              <a:t>© 2014 American Camping Association, Inc.</a:t>
            </a:r>
            <a:endParaRPr lang="en-US"/>
          </a:p>
        </p:txBody>
      </p:sp>
      <p:sp>
        <p:nvSpPr>
          <p:cNvPr id="6" name="Header Placeholder 5"/>
          <p:cNvSpPr>
            <a:spLocks noGrp="1"/>
          </p:cNvSpPr>
          <p:nvPr>
            <p:ph type="hdr" sz="quarter" idx="12"/>
          </p:nvPr>
        </p:nvSpPr>
        <p:spPr/>
        <p:txBody>
          <a:bodyPr/>
          <a:lstStyle/>
          <a:p>
            <a:r>
              <a:rPr lang="en-US" smtClean="0"/>
              <a:t>ACA Instructor Update Course - 2015</a:t>
            </a:r>
            <a:endParaRPr lang="en-US"/>
          </a:p>
        </p:txBody>
      </p:sp>
    </p:spTree>
    <p:extLst>
      <p:ext uri="{BB962C8B-B14F-4D97-AF65-F5344CB8AC3E}">
        <p14:creationId xmlns:p14="http://schemas.microsoft.com/office/powerpoint/2010/main" val="1949688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xfrm>
            <a:off x="2165350" y="317500"/>
            <a:ext cx="3208338" cy="2406650"/>
          </a:xfrm>
          <a:ln/>
        </p:spPr>
      </p:sp>
      <p:sp>
        <p:nvSpPr>
          <p:cNvPr id="190467" name="Notes Placeholder 2"/>
          <p:cNvSpPr>
            <a:spLocks noGrp="1"/>
          </p:cNvSpPr>
          <p:nvPr>
            <p:ph type="body" idx="1"/>
          </p:nvPr>
        </p:nvSpPr>
        <p:spPr>
          <a:xfrm>
            <a:off x="252414" y="2780988"/>
            <a:ext cx="6427787" cy="597108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defRPr/>
            </a:pPr>
            <a:r>
              <a:rPr lang="en-US" altLang="en-US" b="1" dirty="0" smtClean="0">
                <a:cs typeface="Helvetica" pitchFamily="34" charset="0"/>
              </a:rPr>
              <a:t>Some slides have multiple animations – here is a sample slide from the Standards Course</a:t>
            </a:r>
            <a:br>
              <a:rPr lang="en-US" altLang="en-US" b="1" dirty="0" smtClean="0">
                <a:cs typeface="Helvetica" pitchFamily="34" charset="0"/>
              </a:rPr>
            </a:br>
            <a:endParaRPr lang="en-US" altLang="en-US" b="1" dirty="0" smtClean="0">
              <a:cs typeface="Helvetica" pitchFamily="34" charset="0"/>
            </a:endParaRPr>
          </a:p>
          <a:p>
            <a:pPr>
              <a:spcAft>
                <a:spcPts val="600"/>
              </a:spcAft>
              <a:defRPr/>
            </a:pPr>
            <a:r>
              <a:rPr lang="en-US" altLang="en-US" sz="1100" b="1" i="1" dirty="0" smtClean="0">
                <a:solidFill>
                  <a:srgbClr val="7030A0"/>
                </a:solidFill>
                <a:cs typeface="Helvetica" pitchFamily="34" charset="0"/>
              </a:rPr>
              <a:t>THE CONTENT BELOW  IS COPIED RIGHT FORM THE STANDARDS COURSE </a:t>
            </a:r>
            <a:r>
              <a:rPr lang="en-US" altLang="en-US" sz="1100" dirty="0">
                <a:solidFill>
                  <a:srgbClr val="7030A0"/>
                </a:solidFill>
                <a:cs typeface="Helvetica" pitchFamily="34" charset="0"/>
              </a:rPr>
              <a:t> </a:t>
            </a:r>
            <a:r>
              <a:rPr lang="en-US" altLang="en-US" sz="1100" dirty="0" smtClean="0">
                <a:solidFill>
                  <a:srgbClr val="7030A0"/>
                </a:solidFill>
                <a:cs typeface="Helvetica" pitchFamily="34" charset="0"/>
              </a:rPr>
              <a:t>- it goes with the slide illustrating the animations</a:t>
            </a:r>
            <a:endParaRPr lang="en-US" altLang="en-US" sz="1100" b="1" i="1" dirty="0" smtClean="0">
              <a:solidFill>
                <a:srgbClr val="7030A0"/>
              </a:solidFill>
              <a:cs typeface="Helvetica" pitchFamily="34" charset="0"/>
            </a:endParaRPr>
          </a:p>
          <a:p>
            <a:pPr>
              <a:spcAft>
                <a:spcPts val="600"/>
              </a:spcAft>
              <a:defRPr/>
            </a:pPr>
            <a:r>
              <a:rPr lang="en-US" altLang="en-US" sz="1100" b="1" i="1" dirty="0" smtClean="0">
                <a:cs typeface="Helvetica" pitchFamily="34" charset="0"/>
              </a:rPr>
              <a:t>Introducing </a:t>
            </a:r>
            <a:r>
              <a:rPr lang="en-US" altLang="en-US" sz="1100" b="1" i="1" dirty="0" smtClean="0">
                <a:cs typeface="Helvetica" pitchFamily="34" charset="0"/>
              </a:rPr>
              <a:t>the APG </a:t>
            </a:r>
            <a:r>
              <a:rPr lang="en-US" sz="1100" i="1" dirty="0" smtClean="0"/>
              <a:t>— </a:t>
            </a:r>
            <a:r>
              <a:rPr lang="en-US" altLang="en-US" sz="1100" b="1" i="1" dirty="0" smtClean="0"/>
              <a:t>Standard Format</a:t>
            </a:r>
            <a:endParaRPr lang="en-US" altLang="en-US" sz="1100" i="1" dirty="0" smtClean="0"/>
          </a:p>
          <a:p>
            <a:pPr>
              <a:spcAft>
                <a:spcPts val="600"/>
              </a:spcAft>
              <a:defRPr/>
            </a:pPr>
            <a:r>
              <a:rPr lang="en-US" altLang="en-US" sz="1100" b="1" i="1" dirty="0" smtClean="0"/>
              <a:t>Instructor Note: [animations] Arrows appear on mouse click.</a:t>
            </a:r>
          </a:p>
          <a:p>
            <a:pPr>
              <a:defRPr/>
            </a:pPr>
            <a:r>
              <a:rPr lang="en-US" altLang="en-US" sz="1100" b="1" i="1" dirty="0" smtClean="0"/>
              <a:t>Continue </a:t>
            </a:r>
            <a:r>
              <a:rPr lang="en-US" altLang="en-US" sz="1100" b="1" i="1" dirty="0"/>
              <a:t>Reviewing </a:t>
            </a:r>
            <a:r>
              <a:rPr lang="en-US" altLang="en-US" sz="1100" i="1" dirty="0" smtClean="0"/>
              <a:t>Standard </a:t>
            </a:r>
            <a:r>
              <a:rPr lang="en-US" altLang="en-US" sz="1100" i="1" dirty="0"/>
              <a:t>Format and TR.1, p. 54; use this slide for the </a:t>
            </a:r>
            <a:r>
              <a:rPr lang="en-US" altLang="en-US" sz="1100" i="1" dirty="0" smtClean="0"/>
              <a:t>final component.</a:t>
            </a:r>
          </a:p>
          <a:p>
            <a:pPr marL="342900" indent="-342900">
              <a:buFont typeface="+mj-lt"/>
              <a:buAutoNum type="arabicPeriod" startAt="5"/>
              <a:defRPr/>
            </a:pPr>
            <a:r>
              <a:rPr lang="en-US" altLang="en-US" sz="1100" b="1" i="1" dirty="0" smtClean="0"/>
              <a:t>Margin Notes</a:t>
            </a:r>
            <a:r>
              <a:rPr lang="en-US" altLang="en-US" sz="1100" i="1" dirty="0" smtClean="0"/>
              <a:t> </a:t>
            </a:r>
            <a:r>
              <a:rPr lang="en-US" sz="1100" i="1" dirty="0" smtClean="0"/>
              <a:t>—</a:t>
            </a:r>
            <a:r>
              <a:rPr lang="en-US" altLang="en-US" sz="1100" i="1" dirty="0" smtClean="0"/>
              <a:t> There are notes in the margins of the page for each standard. These notes indicate the following things: </a:t>
            </a:r>
            <a:r>
              <a:rPr lang="en-US" altLang="en-US" sz="1100" b="1" i="1" dirty="0" smtClean="0"/>
              <a:t>[animations here on mouse </a:t>
            </a:r>
            <a:r>
              <a:rPr lang="en-US" altLang="en-US" sz="1100" b="1" i="1" dirty="0" smtClean="0"/>
              <a:t>click for each bullet]</a:t>
            </a:r>
            <a:endParaRPr lang="en-US" altLang="en-US" sz="1100" b="1" i="1" dirty="0" smtClean="0"/>
          </a:p>
          <a:p>
            <a:pPr marL="620713" lvl="1" indent="-168275">
              <a:buFontTx/>
              <a:buChar char="•"/>
              <a:defRPr/>
            </a:pPr>
            <a:r>
              <a:rPr lang="en-US" altLang="en-US" sz="1100" b="1" i="1" dirty="0" smtClean="0"/>
              <a:t>Mandatory </a:t>
            </a:r>
            <a:r>
              <a:rPr lang="en-US" sz="1100" i="1" dirty="0" smtClean="0"/>
              <a:t>— </a:t>
            </a:r>
            <a:r>
              <a:rPr lang="en-US" altLang="en-US" sz="1100" i="1" dirty="0" smtClean="0"/>
              <a:t>Indicates whether and which parts are mandatory.</a:t>
            </a:r>
          </a:p>
          <a:p>
            <a:pPr marL="620713" lvl="1" indent="-168275">
              <a:buFontTx/>
              <a:buChar char="•"/>
              <a:defRPr/>
            </a:pPr>
            <a:r>
              <a:rPr lang="en-US" altLang="en-US" sz="1100" b="1" i="1" dirty="0" smtClean="0"/>
              <a:t>Written Documentation Required </a:t>
            </a:r>
            <a:r>
              <a:rPr lang="en-US" sz="1100" i="1" dirty="0" smtClean="0"/>
              <a:t>—</a:t>
            </a:r>
            <a:r>
              <a:rPr lang="en-US" altLang="en-US" sz="1100" i="1" dirty="0" smtClean="0"/>
              <a:t> Indicates something is required in WRITING.  Make sure to look at the Compliance Demonstration to determine what documentation is acceptable.  WRITTEN DOCUMENTATION means WRITTEN. It does not always say “written” in the actual standard, however it is clearly indicated in the margin notes and in the Compliance Demonstration. </a:t>
            </a:r>
          </a:p>
          <a:p>
            <a:pPr marL="620713" lvl="1" indent="-168275">
              <a:buFontTx/>
              <a:buChar char="•"/>
              <a:defRPr/>
            </a:pPr>
            <a:r>
              <a:rPr lang="en-US" altLang="en-US" sz="1100" b="1" i="1" dirty="0" smtClean="0"/>
              <a:t>DNA </a:t>
            </a:r>
            <a:r>
              <a:rPr lang="en-US" sz="1100" i="1" dirty="0" smtClean="0"/>
              <a:t>— M</a:t>
            </a:r>
            <a:r>
              <a:rPr lang="en-US" altLang="en-US" sz="1100" i="1" dirty="0" smtClean="0"/>
              <a:t>eans “Does Not Apply” and indicates in what situations the standard does not apply.</a:t>
            </a:r>
          </a:p>
          <a:p>
            <a:pPr marL="620713" lvl="1" indent="-168275">
              <a:buFontTx/>
              <a:buChar char="•"/>
              <a:defRPr/>
            </a:pPr>
            <a:r>
              <a:rPr lang="en-US" altLang="en-US" sz="1100" b="1" i="1" dirty="0" smtClean="0"/>
              <a:t>Modes of Operation </a:t>
            </a:r>
            <a:r>
              <a:rPr lang="en-US" sz="1100" i="1" dirty="0" smtClean="0"/>
              <a:t>— This margin note begins with “Applies to:” and indicates which modes of operation the standard applies to. </a:t>
            </a:r>
          </a:p>
          <a:p>
            <a:pPr marL="1077913" lvl="2" indent="-168275">
              <a:buFontTx/>
              <a:buChar char="•"/>
              <a:defRPr/>
            </a:pPr>
            <a:r>
              <a:rPr lang="en-US" altLang="en-US" sz="1100" i="1" dirty="0" smtClean="0"/>
              <a:t>Day camp</a:t>
            </a:r>
          </a:p>
          <a:p>
            <a:pPr marL="1077913" lvl="2" indent="-168275">
              <a:buFontTx/>
              <a:buChar char="•"/>
              <a:defRPr/>
            </a:pPr>
            <a:r>
              <a:rPr lang="en-US" altLang="en-US" sz="1100" i="1" dirty="0" smtClean="0"/>
              <a:t>Resident camp</a:t>
            </a:r>
          </a:p>
          <a:p>
            <a:pPr marL="1077913" lvl="2" indent="-168275">
              <a:buFontTx/>
              <a:buChar char="•"/>
              <a:defRPr/>
            </a:pPr>
            <a:r>
              <a:rPr lang="en-US" altLang="en-US" sz="1100" i="1" dirty="0" smtClean="0"/>
              <a:t>Short-term resident programs</a:t>
            </a:r>
          </a:p>
          <a:p>
            <a:pPr marL="1077913" lvl="2" indent="-168275">
              <a:buFontTx/>
              <a:buChar char="•"/>
              <a:defRPr/>
            </a:pPr>
            <a:r>
              <a:rPr lang="en-US" altLang="en-US" sz="1100" i="1" dirty="0" smtClean="0"/>
              <a:t>Camps serving rental groups</a:t>
            </a:r>
            <a:endParaRPr lang="en-US" altLang="en-US" sz="1100" i="1" dirty="0"/>
          </a:p>
          <a:p>
            <a:pPr marL="620713" lvl="1" indent="-168275">
              <a:buFontTx/>
              <a:buChar char="•"/>
              <a:defRPr/>
            </a:pPr>
            <a:r>
              <a:rPr lang="en-US" altLang="en-US" sz="1100" b="1" i="1" dirty="0" smtClean="0"/>
              <a:t>Included </a:t>
            </a:r>
            <a:r>
              <a:rPr lang="en-US" altLang="en-US" sz="1100" b="1" i="1" dirty="0"/>
              <a:t>in Self-Assessment </a:t>
            </a:r>
            <a:r>
              <a:rPr lang="en-US" sz="1100" i="1" dirty="0"/>
              <a:t>—  </a:t>
            </a:r>
            <a:r>
              <a:rPr lang="en-US" altLang="en-US" sz="1100" b="1" i="1" dirty="0"/>
              <a:t>Lastly, it is not shown on this slide</a:t>
            </a:r>
            <a:r>
              <a:rPr lang="en-US" altLang="en-US" sz="1100" i="1" dirty="0"/>
              <a:t> but margin notes also indicate when the standard is included in the camp self-assessment</a:t>
            </a:r>
            <a:r>
              <a:rPr lang="en-US" altLang="en-US" sz="1100" i="1" dirty="0" smtClean="0"/>
              <a:t>. </a:t>
            </a:r>
            <a:endParaRPr lang="en-US" altLang="en-US" sz="1100" i="1" dirty="0"/>
          </a:p>
          <a:p>
            <a:pPr>
              <a:defRPr/>
            </a:pPr>
            <a:r>
              <a:rPr lang="en-US" altLang="en-US" dirty="0" smtClean="0"/>
              <a:t> </a:t>
            </a:r>
          </a:p>
        </p:txBody>
      </p:sp>
      <p:sp>
        <p:nvSpPr>
          <p:cNvPr id="2119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1pPr>
            <a:lvl2pPr marL="742950" indent="-285750"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2pPr>
            <a:lvl3pPr marL="1143000" indent="-228600"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3pPr>
            <a:lvl4pPr marL="1600200" indent="-228600"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4pPr>
            <a:lvl5pPr marL="2057400" indent="-228600"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5pPr>
            <a:lvl6pPr marL="2514600" indent="-228600" defTabSz="923925" eaLnBrk="0" fontAlgn="base" hangingPunct="0">
              <a:spcBef>
                <a:spcPct val="30000"/>
              </a:spcBef>
              <a:spcAft>
                <a:spcPct val="0"/>
              </a:spcAft>
              <a:defRPr sz="1300">
                <a:solidFill>
                  <a:schemeClr val="tx1"/>
                </a:solidFill>
                <a:latin typeface="Calibri" pitchFamily="34" charset="0"/>
                <a:ea typeface="MS PGothic" pitchFamily="34" charset="-128"/>
                <a:cs typeface="Times New Roman" pitchFamily="18" charset="0"/>
              </a:defRPr>
            </a:lvl6pPr>
            <a:lvl7pPr marL="2971800" indent="-228600" defTabSz="923925" eaLnBrk="0" fontAlgn="base" hangingPunct="0">
              <a:spcBef>
                <a:spcPct val="30000"/>
              </a:spcBef>
              <a:spcAft>
                <a:spcPct val="0"/>
              </a:spcAft>
              <a:defRPr sz="1300">
                <a:solidFill>
                  <a:schemeClr val="tx1"/>
                </a:solidFill>
                <a:latin typeface="Calibri" pitchFamily="34" charset="0"/>
                <a:ea typeface="MS PGothic" pitchFamily="34" charset="-128"/>
                <a:cs typeface="Times New Roman" pitchFamily="18" charset="0"/>
              </a:defRPr>
            </a:lvl7pPr>
            <a:lvl8pPr marL="3429000" indent="-228600" defTabSz="923925" eaLnBrk="0" fontAlgn="base" hangingPunct="0">
              <a:spcBef>
                <a:spcPct val="30000"/>
              </a:spcBef>
              <a:spcAft>
                <a:spcPct val="0"/>
              </a:spcAft>
              <a:defRPr sz="1300">
                <a:solidFill>
                  <a:schemeClr val="tx1"/>
                </a:solidFill>
                <a:latin typeface="Calibri" pitchFamily="34" charset="0"/>
                <a:ea typeface="MS PGothic" pitchFamily="34" charset="-128"/>
                <a:cs typeface="Times New Roman" pitchFamily="18" charset="0"/>
              </a:defRPr>
            </a:lvl8pPr>
            <a:lvl9pPr marL="3886200" indent="-228600" defTabSz="923925" eaLnBrk="0" fontAlgn="base" hangingPunct="0">
              <a:spcBef>
                <a:spcPct val="30000"/>
              </a:spcBef>
              <a:spcAft>
                <a:spcPct val="0"/>
              </a:spcAft>
              <a:defRPr sz="1300">
                <a:solidFill>
                  <a:schemeClr val="tx1"/>
                </a:solidFill>
                <a:latin typeface="Calibri" pitchFamily="34" charset="0"/>
                <a:ea typeface="MS PGothic" pitchFamily="34" charset="-128"/>
                <a:cs typeface="Times New Roman" pitchFamily="18" charset="0"/>
              </a:defRPr>
            </a:lvl9pPr>
          </a:lstStyle>
          <a:p>
            <a:pPr eaLnBrk="1" hangingPunct="1">
              <a:spcBef>
                <a:spcPct val="0"/>
              </a:spcBef>
            </a:pPr>
            <a:r>
              <a:rPr lang="en-US" altLang="en-US" sz="1200" smtClean="0">
                <a:solidFill>
                  <a:prstClr val="black"/>
                </a:solidFill>
              </a:rPr>
              <a:t>ACA Instructor Update Course - 2015</a:t>
            </a:r>
            <a:endParaRPr lang="en-US" altLang="en-US" sz="1200" dirty="0">
              <a:solidFill>
                <a:prstClr val="black"/>
              </a:solidFill>
            </a:endParaRPr>
          </a:p>
        </p:txBody>
      </p:sp>
      <p:sp>
        <p:nvSpPr>
          <p:cNvPr id="211973"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1pPr>
            <a:lvl2pPr marL="742950" indent="-285750"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2pPr>
            <a:lvl3pPr marL="1143000" indent="-228600"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3pPr>
            <a:lvl4pPr marL="1600200" indent="-228600"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4pPr>
            <a:lvl5pPr marL="2057400" indent="-228600"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5pPr>
            <a:lvl6pPr marL="2514600" indent="-228600" defTabSz="923925" eaLnBrk="0" fontAlgn="base" hangingPunct="0">
              <a:spcBef>
                <a:spcPct val="30000"/>
              </a:spcBef>
              <a:spcAft>
                <a:spcPct val="0"/>
              </a:spcAft>
              <a:defRPr sz="1300">
                <a:solidFill>
                  <a:schemeClr val="tx1"/>
                </a:solidFill>
                <a:latin typeface="Calibri" pitchFamily="34" charset="0"/>
                <a:ea typeface="MS PGothic" pitchFamily="34" charset="-128"/>
                <a:cs typeface="Times New Roman" pitchFamily="18" charset="0"/>
              </a:defRPr>
            </a:lvl6pPr>
            <a:lvl7pPr marL="2971800" indent="-228600" defTabSz="923925" eaLnBrk="0" fontAlgn="base" hangingPunct="0">
              <a:spcBef>
                <a:spcPct val="30000"/>
              </a:spcBef>
              <a:spcAft>
                <a:spcPct val="0"/>
              </a:spcAft>
              <a:defRPr sz="1300">
                <a:solidFill>
                  <a:schemeClr val="tx1"/>
                </a:solidFill>
                <a:latin typeface="Calibri" pitchFamily="34" charset="0"/>
                <a:ea typeface="MS PGothic" pitchFamily="34" charset="-128"/>
                <a:cs typeface="Times New Roman" pitchFamily="18" charset="0"/>
              </a:defRPr>
            </a:lvl7pPr>
            <a:lvl8pPr marL="3429000" indent="-228600" defTabSz="923925" eaLnBrk="0" fontAlgn="base" hangingPunct="0">
              <a:spcBef>
                <a:spcPct val="30000"/>
              </a:spcBef>
              <a:spcAft>
                <a:spcPct val="0"/>
              </a:spcAft>
              <a:defRPr sz="1300">
                <a:solidFill>
                  <a:schemeClr val="tx1"/>
                </a:solidFill>
                <a:latin typeface="Calibri" pitchFamily="34" charset="0"/>
                <a:ea typeface="MS PGothic" pitchFamily="34" charset="-128"/>
                <a:cs typeface="Times New Roman" pitchFamily="18" charset="0"/>
              </a:defRPr>
            </a:lvl8pPr>
            <a:lvl9pPr marL="3886200" indent="-228600" defTabSz="923925" eaLnBrk="0" fontAlgn="base" hangingPunct="0">
              <a:spcBef>
                <a:spcPct val="30000"/>
              </a:spcBef>
              <a:spcAft>
                <a:spcPct val="0"/>
              </a:spcAft>
              <a:defRPr sz="1300">
                <a:solidFill>
                  <a:schemeClr val="tx1"/>
                </a:solidFill>
                <a:latin typeface="Calibri" pitchFamily="34" charset="0"/>
                <a:ea typeface="MS PGothic" pitchFamily="34" charset="-128"/>
                <a:cs typeface="Times New Roman" pitchFamily="18" charset="0"/>
              </a:defRPr>
            </a:lvl9pPr>
          </a:lstStyle>
          <a:p>
            <a:pPr eaLnBrk="1" hangingPunct="1">
              <a:spcBef>
                <a:spcPct val="0"/>
              </a:spcBef>
            </a:pPr>
            <a:r>
              <a:rPr lang="en-US" altLang="en-US" sz="1200">
                <a:solidFill>
                  <a:prstClr val="black"/>
                </a:solidFill>
              </a:rPr>
              <a:t>© 2014 American Camping Association, Inc.</a:t>
            </a:r>
          </a:p>
        </p:txBody>
      </p:sp>
      <p:sp>
        <p:nvSpPr>
          <p:cNvPr id="211974"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1pPr>
            <a:lvl2pPr marL="742950" indent="-285750"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2pPr>
            <a:lvl3pPr marL="1143000" indent="-228600"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3pPr>
            <a:lvl4pPr marL="1600200" indent="-228600"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4pPr>
            <a:lvl5pPr marL="2057400" indent="-228600"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5pPr>
            <a:lvl6pPr marL="2514600" indent="-228600" defTabSz="923925" eaLnBrk="0" fontAlgn="base" hangingPunct="0">
              <a:spcBef>
                <a:spcPct val="30000"/>
              </a:spcBef>
              <a:spcAft>
                <a:spcPct val="0"/>
              </a:spcAft>
              <a:defRPr sz="1300">
                <a:solidFill>
                  <a:schemeClr val="tx1"/>
                </a:solidFill>
                <a:latin typeface="Calibri" pitchFamily="34" charset="0"/>
                <a:ea typeface="MS PGothic" pitchFamily="34" charset="-128"/>
                <a:cs typeface="Times New Roman" pitchFamily="18" charset="0"/>
              </a:defRPr>
            </a:lvl6pPr>
            <a:lvl7pPr marL="2971800" indent="-228600" defTabSz="923925" eaLnBrk="0" fontAlgn="base" hangingPunct="0">
              <a:spcBef>
                <a:spcPct val="30000"/>
              </a:spcBef>
              <a:spcAft>
                <a:spcPct val="0"/>
              </a:spcAft>
              <a:defRPr sz="1300">
                <a:solidFill>
                  <a:schemeClr val="tx1"/>
                </a:solidFill>
                <a:latin typeface="Calibri" pitchFamily="34" charset="0"/>
                <a:ea typeface="MS PGothic" pitchFamily="34" charset="-128"/>
                <a:cs typeface="Times New Roman" pitchFamily="18" charset="0"/>
              </a:defRPr>
            </a:lvl7pPr>
            <a:lvl8pPr marL="3429000" indent="-228600" defTabSz="923925" eaLnBrk="0" fontAlgn="base" hangingPunct="0">
              <a:spcBef>
                <a:spcPct val="30000"/>
              </a:spcBef>
              <a:spcAft>
                <a:spcPct val="0"/>
              </a:spcAft>
              <a:defRPr sz="1300">
                <a:solidFill>
                  <a:schemeClr val="tx1"/>
                </a:solidFill>
                <a:latin typeface="Calibri" pitchFamily="34" charset="0"/>
                <a:ea typeface="MS PGothic" pitchFamily="34" charset="-128"/>
                <a:cs typeface="Times New Roman" pitchFamily="18" charset="0"/>
              </a:defRPr>
            </a:lvl8pPr>
            <a:lvl9pPr marL="3886200" indent="-228600" defTabSz="923925" eaLnBrk="0" fontAlgn="base" hangingPunct="0">
              <a:spcBef>
                <a:spcPct val="30000"/>
              </a:spcBef>
              <a:spcAft>
                <a:spcPct val="0"/>
              </a:spcAft>
              <a:defRPr sz="1300">
                <a:solidFill>
                  <a:schemeClr val="tx1"/>
                </a:solidFill>
                <a:latin typeface="Calibri" pitchFamily="34" charset="0"/>
                <a:ea typeface="MS PGothic" pitchFamily="34" charset="-128"/>
                <a:cs typeface="Times New Roman" pitchFamily="18" charset="0"/>
              </a:defRPr>
            </a:lvl9pPr>
          </a:lstStyle>
          <a:p>
            <a:pPr eaLnBrk="1" hangingPunct="1">
              <a:spcBef>
                <a:spcPct val="0"/>
              </a:spcBef>
            </a:pPr>
            <a:fld id="{FEE1F247-1B5D-416A-994C-FB639FCDE7EB}" type="slidenum">
              <a:rPr lang="en-US" altLang="en-US" sz="1200">
                <a:solidFill>
                  <a:prstClr val="black"/>
                </a:solidFill>
              </a:rPr>
              <a:pPr eaLnBrk="1" hangingPunct="1">
                <a:spcBef>
                  <a:spcPct val="0"/>
                </a:spcBef>
              </a:pPr>
              <a:t>19</a:t>
            </a:fld>
            <a:endParaRPr lang="en-US" altLang="en-US" sz="1200">
              <a:solidFill>
                <a:prstClr val="black"/>
              </a:solidFill>
            </a:endParaRPr>
          </a:p>
        </p:txBody>
      </p:sp>
      <p:cxnSp>
        <p:nvCxnSpPr>
          <p:cNvPr id="3" name="Straight Connector 2"/>
          <p:cNvCxnSpPr/>
          <p:nvPr/>
        </p:nvCxnSpPr>
        <p:spPr>
          <a:xfrm>
            <a:off x="381000" y="3200400"/>
            <a:ext cx="6019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Review </a:t>
            </a:r>
            <a:r>
              <a:rPr lang="en-US" dirty="0"/>
              <a:t>the </a:t>
            </a:r>
            <a:r>
              <a:rPr lang="en-US" dirty="0" smtClean="0"/>
              <a:t>Instructor Update course </a:t>
            </a:r>
            <a:r>
              <a:rPr lang="en-US" dirty="0"/>
              <a:t>objectives for today.  </a:t>
            </a:r>
          </a:p>
          <a:p>
            <a:pPr marL="171450" indent="-171450">
              <a:buFont typeface="Arial" pitchFamily="34" charset="0"/>
              <a:buChar char="•"/>
              <a:defRPr/>
            </a:pPr>
            <a:r>
              <a:rPr lang="en-US" dirty="0" smtClean="0"/>
              <a:t>Highlight</a:t>
            </a:r>
            <a:r>
              <a:rPr lang="en-US" baseline="0" dirty="0" smtClean="0"/>
              <a:t>  “What’s New” in the Standards Course</a:t>
            </a:r>
            <a:endParaRPr lang="en-US" dirty="0" smtClean="0"/>
          </a:p>
          <a:p>
            <a:pPr marL="171450" indent="-171450">
              <a:buFont typeface="Arial" pitchFamily="34" charset="0"/>
              <a:buChar char="•"/>
              <a:defRPr/>
            </a:pPr>
            <a:r>
              <a:rPr lang="en-US" dirty="0" smtClean="0"/>
              <a:t>Overview of revisions to the standards</a:t>
            </a:r>
            <a:r>
              <a:rPr lang="en-US" baseline="0" dirty="0" smtClean="0"/>
              <a:t> </a:t>
            </a:r>
            <a:r>
              <a:rPr lang="en-US" baseline="0" dirty="0" smtClean="0">
                <a:solidFill>
                  <a:srgbClr val="FF0000"/>
                </a:solidFill>
              </a:rPr>
              <a:t>  </a:t>
            </a:r>
          </a:p>
          <a:p>
            <a:pPr marL="171450" indent="-171450">
              <a:buFont typeface="Arial" pitchFamily="34" charset="0"/>
              <a:buChar char="•"/>
              <a:defRPr/>
            </a:pPr>
            <a:r>
              <a:rPr lang="en-US" dirty="0" smtClean="0"/>
              <a:t>Help you to </a:t>
            </a:r>
            <a:r>
              <a:rPr lang="en-US" dirty="0"/>
              <a:t>teach revised courses </a:t>
            </a:r>
            <a:endParaRPr lang="en-US" dirty="0" smtClean="0"/>
          </a:p>
          <a:p>
            <a:pPr marL="171450" indent="-171450">
              <a:buFont typeface="Arial" pitchFamily="34" charset="0"/>
              <a:buChar char="•"/>
              <a:defRPr/>
            </a:pPr>
            <a:r>
              <a:rPr lang="en-US" dirty="0" smtClean="0"/>
              <a:t>Refresh </a:t>
            </a:r>
            <a:r>
              <a:rPr lang="en-US" dirty="0"/>
              <a:t>skills</a:t>
            </a:r>
          </a:p>
          <a:p>
            <a:pPr marL="171450" indent="-171450">
              <a:buFont typeface="Arial" pitchFamily="34" charset="0"/>
              <a:buChar char="•"/>
              <a:defRPr/>
            </a:pPr>
            <a:r>
              <a:rPr lang="en-US" dirty="0"/>
              <a:t>Share </a:t>
            </a:r>
            <a:r>
              <a:rPr lang="en-US" dirty="0" smtClean="0"/>
              <a:t>concerns</a:t>
            </a:r>
          </a:p>
          <a:p>
            <a:pPr marL="171450" indent="-171450">
              <a:buFont typeface="Arial" pitchFamily="34" charset="0"/>
              <a:buChar char="•"/>
              <a:defRPr/>
            </a:pPr>
            <a:endParaRPr lang="en-US" dirty="0"/>
          </a:p>
          <a:p>
            <a:pPr>
              <a:defRPr/>
            </a:pPr>
            <a:r>
              <a:rPr lang="en-US" b="1" dirty="0" smtClean="0"/>
              <a:t>Trainers Note</a:t>
            </a:r>
          </a:p>
          <a:p>
            <a:pPr>
              <a:defRPr/>
            </a:pPr>
            <a:r>
              <a:rPr lang="en-US" dirty="0" smtClean="0"/>
              <a:t>Some of the slides you’ll see in this course are the very same slides you’ll see in one or more of the other standards courses.</a:t>
            </a:r>
            <a:endParaRPr lang="en-US" dirty="0"/>
          </a:p>
          <a:p>
            <a:pPr>
              <a:defRPr/>
            </a:pPr>
            <a:endParaRPr lang="en-US" dirty="0" smtClean="0"/>
          </a:p>
        </p:txBody>
      </p:sp>
      <p:sp>
        <p:nvSpPr>
          <p:cNvPr id="4" name="Slide Number Placeholder 3"/>
          <p:cNvSpPr>
            <a:spLocks noGrp="1"/>
          </p:cNvSpPr>
          <p:nvPr>
            <p:ph type="sldNum" sz="quarter" idx="5"/>
          </p:nvPr>
        </p:nvSpPr>
        <p:spPr/>
        <p:txBody>
          <a:bodyPr/>
          <a:lstStyle/>
          <a:p>
            <a:pPr>
              <a:defRPr/>
            </a:pPr>
            <a:fld id="{3425C78A-0C11-496D-8F77-018036BA7240}" type="slidenum">
              <a:rPr lang="en-US" smtClean="0"/>
              <a:pPr>
                <a:defRPr/>
              </a:pPr>
              <a:t>2</a:t>
            </a:fld>
            <a:endParaRPr lang="en-US"/>
          </a:p>
        </p:txBody>
      </p:sp>
      <p:sp>
        <p:nvSpPr>
          <p:cNvPr id="5" name="Footer Placeholder 4"/>
          <p:cNvSpPr>
            <a:spLocks noGrp="1"/>
          </p:cNvSpPr>
          <p:nvPr>
            <p:ph type="ftr" sz="quarter" idx="4"/>
          </p:nvPr>
        </p:nvSpPr>
        <p:spPr/>
        <p:txBody>
          <a:bodyPr/>
          <a:lstStyle/>
          <a:p>
            <a:pPr>
              <a:defRPr/>
            </a:pPr>
            <a:r>
              <a:rPr lang="en-US" smtClean="0"/>
              <a:t>© 2014 American Camping Association, Inc.</a:t>
            </a:r>
            <a:endParaRPr lang="en-US"/>
          </a:p>
        </p:txBody>
      </p:sp>
      <p:sp>
        <p:nvSpPr>
          <p:cNvPr id="6" name="Header Placeholder 5"/>
          <p:cNvSpPr>
            <a:spLocks noGrp="1"/>
          </p:cNvSpPr>
          <p:nvPr>
            <p:ph type="hdr" sz="quarter"/>
          </p:nvPr>
        </p:nvSpPr>
        <p:spPr/>
        <p:txBody>
          <a:bodyPr/>
          <a:lstStyle/>
          <a:p>
            <a:pPr>
              <a:defRPr/>
            </a:pPr>
            <a:r>
              <a:rPr lang="en-US" smtClean="0"/>
              <a:t>ACA Instructor Update Course - 2015</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xfrm>
            <a:off x="2311400" y="466725"/>
            <a:ext cx="2382838" cy="1787525"/>
          </a:xfrm>
          <a:ln/>
        </p:spPr>
      </p:sp>
      <p:sp>
        <p:nvSpPr>
          <p:cNvPr id="199683" name="Notes Placeholder 2"/>
          <p:cNvSpPr>
            <a:spLocks noGrp="1"/>
          </p:cNvSpPr>
          <p:nvPr>
            <p:ph type="body" idx="1"/>
          </p:nvPr>
        </p:nvSpPr>
        <p:spPr>
          <a:xfrm>
            <a:off x="327026" y="2407795"/>
            <a:ext cx="6278563" cy="129266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altLang="en-US" b="1" dirty="0" smtClean="0">
                <a:solidFill>
                  <a:srgbClr val="000000"/>
                </a:solidFill>
              </a:rPr>
              <a:t>Here is a sample slide without</a:t>
            </a:r>
            <a:r>
              <a:rPr lang="en-US" altLang="en-US" b="1" baseline="0" dirty="0" smtClean="0">
                <a:solidFill>
                  <a:srgbClr val="000000"/>
                </a:solidFill>
              </a:rPr>
              <a:t> much on </a:t>
            </a:r>
            <a:r>
              <a:rPr lang="en-US" altLang="en-US" b="1" dirty="0" smtClean="0">
                <a:solidFill>
                  <a:srgbClr val="000000"/>
                </a:solidFill>
              </a:rPr>
              <a:t>the slide itself </a:t>
            </a:r>
            <a:r>
              <a:rPr lang="en-US" altLang="en-US" b="1" dirty="0" smtClean="0">
                <a:solidFill>
                  <a:srgbClr val="000000"/>
                </a:solidFill>
                <a:sym typeface="Symbol"/>
              </a:rPr>
              <a:t></a:t>
            </a:r>
            <a:r>
              <a:rPr lang="en-US" altLang="en-US" b="1" baseline="0" dirty="0" smtClean="0">
                <a:solidFill>
                  <a:srgbClr val="000000"/>
                </a:solidFill>
              </a:rPr>
              <a:t> but has a fair amount of content to cover (from Standards Course)</a:t>
            </a:r>
          </a:p>
          <a:p>
            <a:pPr>
              <a:defRPr/>
            </a:pPr>
            <a:endParaRPr lang="en-US" altLang="en-US" b="1" baseline="0" dirty="0" smtClean="0">
              <a:solidFill>
                <a:srgbClr val="000000"/>
              </a:solidFill>
            </a:endParaRPr>
          </a:p>
          <a:p>
            <a:pPr>
              <a:defRPr/>
            </a:pPr>
            <a:r>
              <a:rPr lang="en-US" altLang="en-US" b="0" baseline="0" dirty="0" smtClean="0">
                <a:solidFill>
                  <a:srgbClr val="000000"/>
                </a:solidFill>
              </a:rPr>
              <a:t>Click to NEXT slide to show notes view of slide.</a:t>
            </a:r>
            <a:endParaRPr lang="en-US" altLang="en-US" b="0" dirty="0" smtClean="0">
              <a:solidFill>
                <a:srgbClr val="000000"/>
              </a:solidFill>
            </a:endParaRPr>
          </a:p>
          <a:p>
            <a:pPr>
              <a:defRPr/>
            </a:pPr>
            <a:r>
              <a:rPr lang="en-US" altLang="en-US" dirty="0" smtClean="0">
                <a:solidFill>
                  <a:srgbClr val="000000"/>
                </a:solidFill>
              </a:rPr>
              <a:t/>
            </a:r>
            <a:br>
              <a:rPr lang="en-US" altLang="en-US" dirty="0" smtClean="0">
                <a:solidFill>
                  <a:srgbClr val="000000"/>
                </a:solidFill>
              </a:rPr>
            </a:br>
            <a:endParaRPr lang="en-US" altLang="en-US" dirty="0" smtClean="0">
              <a:solidFill>
                <a:srgbClr val="000000"/>
              </a:solidFill>
            </a:endParaRPr>
          </a:p>
        </p:txBody>
      </p:sp>
      <p:sp>
        <p:nvSpPr>
          <p:cNvPr id="2211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1pPr>
            <a:lvl2pPr marL="742950" indent="-285750"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2pPr>
            <a:lvl3pPr marL="1143000" indent="-228600"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3pPr>
            <a:lvl4pPr marL="1600200" indent="-228600"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4pPr>
            <a:lvl5pPr marL="2057400" indent="-228600"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5pPr>
            <a:lvl6pPr marL="2514600" indent="-228600" defTabSz="923925" eaLnBrk="0" fontAlgn="base" hangingPunct="0">
              <a:spcBef>
                <a:spcPct val="30000"/>
              </a:spcBef>
              <a:spcAft>
                <a:spcPct val="0"/>
              </a:spcAft>
              <a:defRPr sz="1300">
                <a:solidFill>
                  <a:schemeClr val="tx1"/>
                </a:solidFill>
                <a:latin typeface="Calibri" pitchFamily="34" charset="0"/>
                <a:ea typeface="MS PGothic" pitchFamily="34" charset="-128"/>
                <a:cs typeface="Times New Roman" pitchFamily="18" charset="0"/>
              </a:defRPr>
            </a:lvl6pPr>
            <a:lvl7pPr marL="2971800" indent="-228600" defTabSz="923925" eaLnBrk="0" fontAlgn="base" hangingPunct="0">
              <a:spcBef>
                <a:spcPct val="30000"/>
              </a:spcBef>
              <a:spcAft>
                <a:spcPct val="0"/>
              </a:spcAft>
              <a:defRPr sz="1300">
                <a:solidFill>
                  <a:schemeClr val="tx1"/>
                </a:solidFill>
                <a:latin typeface="Calibri" pitchFamily="34" charset="0"/>
                <a:ea typeface="MS PGothic" pitchFamily="34" charset="-128"/>
                <a:cs typeface="Times New Roman" pitchFamily="18" charset="0"/>
              </a:defRPr>
            </a:lvl7pPr>
            <a:lvl8pPr marL="3429000" indent="-228600" defTabSz="923925" eaLnBrk="0" fontAlgn="base" hangingPunct="0">
              <a:spcBef>
                <a:spcPct val="30000"/>
              </a:spcBef>
              <a:spcAft>
                <a:spcPct val="0"/>
              </a:spcAft>
              <a:defRPr sz="1300">
                <a:solidFill>
                  <a:schemeClr val="tx1"/>
                </a:solidFill>
                <a:latin typeface="Calibri" pitchFamily="34" charset="0"/>
                <a:ea typeface="MS PGothic" pitchFamily="34" charset="-128"/>
                <a:cs typeface="Times New Roman" pitchFamily="18" charset="0"/>
              </a:defRPr>
            </a:lvl8pPr>
            <a:lvl9pPr marL="3886200" indent="-228600" defTabSz="923925" eaLnBrk="0" fontAlgn="base" hangingPunct="0">
              <a:spcBef>
                <a:spcPct val="30000"/>
              </a:spcBef>
              <a:spcAft>
                <a:spcPct val="0"/>
              </a:spcAft>
              <a:defRPr sz="1300">
                <a:solidFill>
                  <a:schemeClr val="tx1"/>
                </a:solidFill>
                <a:latin typeface="Calibri" pitchFamily="34" charset="0"/>
                <a:ea typeface="MS PGothic" pitchFamily="34" charset="-128"/>
                <a:cs typeface="Times New Roman" pitchFamily="18" charset="0"/>
              </a:defRPr>
            </a:lvl9pPr>
          </a:lstStyle>
          <a:p>
            <a:pPr eaLnBrk="1" hangingPunct="1">
              <a:spcBef>
                <a:spcPct val="0"/>
              </a:spcBef>
            </a:pPr>
            <a:r>
              <a:rPr lang="en-US" altLang="en-US" sz="1200" smtClean="0">
                <a:solidFill>
                  <a:prstClr val="black"/>
                </a:solidFill>
              </a:rPr>
              <a:t>ACA Instructor Update Course - 2015</a:t>
            </a:r>
            <a:endParaRPr lang="en-US" altLang="en-US" sz="1200" dirty="0">
              <a:solidFill>
                <a:prstClr val="black"/>
              </a:solidFill>
            </a:endParaRPr>
          </a:p>
        </p:txBody>
      </p:sp>
      <p:sp>
        <p:nvSpPr>
          <p:cNvPr id="221189"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1pPr>
            <a:lvl2pPr marL="742950" indent="-285750"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2pPr>
            <a:lvl3pPr marL="1143000" indent="-228600"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3pPr>
            <a:lvl4pPr marL="1600200" indent="-228600"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4pPr>
            <a:lvl5pPr marL="2057400" indent="-228600"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5pPr>
            <a:lvl6pPr marL="2514600" indent="-228600" defTabSz="923925" eaLnBrk="0" fontAlgn="base" hangingPunct="0">
              <a:spcBef>
                <a:spcPct val="30000"/>
              </a:spcBef>
              <a:spcAft>
                <a:spcPct val="0"/>
              </a:spcAft>
              <a:defRPr sz="1300">
                <a:solidFill>
                  <a:schemeClr val="tx1"/>
                </a:solidFill>
                <a:latin typeface="Calibri" pitchFamily="34" charset="0"/>
                <a:ea typeface="MS PGothic" pitchFamily="34" charset="-128"/>
                <a:cs typeface="Times New Roman" pitchFamily="18" charset="0"/>
              </a:defRPr>
            </a:lvl6pPr>
            <a:lvl7pPr marL="2971800" indent="-228600" defTabSz="923925" eaLnBrk="0" fontAlgn="base" hangingPunct="0">
              <a:spcBef>
                <a:spcPct val="30000"/>
              </a:spcBef>
              <a:spcAft>
                <a:spcPct val="0"/>
              </a:spcAft>
              <a:defRPr sz="1300">
                <a:solidFill>
                  <a:schemeClr val="tx1"/>
                </a:solidFill>
                <a:latin typeface="Calibri" pitchFamily="34" charset="0"/>
                <a:ea typeface="MS PGothic" pitchFamily="34" charset="-128"/>
                <a:cs typeface="Times New Roman" pitchFamily="18" charset="0"/>
              </a:defRPr>
            </a:lvl7pPr>
            <a:lvl8pPr marL="3429000" indent="-228600" defTabSz="923925" eaLnBrk="0" fontAlgn="base" hangingPunct="0">
              <a:spcBef>
                <a:spcPct val="30000"/>
              </a:spcBef>
              <a:spcAft>
                <a:spcPct val="0"/>
              </a:spcAft>
              <a:defRPr sz="1300">
                <a:solidFill>
                  <a:schemeClr val="tx1"/>
                </a:solidFill>
                <a:latin typeface="Calibri" pitchFamily="34" charset="0"/>
                <a:ea typeface="MS PGothic" pitchFamily="34" charset="-128"/>
                <a:cs typeface="Times New Roman" pitchFamily="18" charset="0"/>
              </a:defRPr>
            </a:lvl8pPr>
            <a:lvl9pPr marL="3886200" indent="-228600" defTabSz="923925" eaLnBrk="0" fontAlgn="base" hangingPunct="0">
              <a:spcBef>
                <a:spcPct val="30000"/>
              </a:spcBef>
              <a:spcAft>
                <a:spcPct val="0"/>
              </a:spcAft>
              <a:defRPr sz="1300">
                <a:solidFill>
                  <a:schemeClr val="tx1"/>
                </a:solidFill>
                <a:latin typeface="Calibri" pitchFamily="34" charset="0"/>
                <a:ea typeface="MS PGothic" pitchFamily="34" charset="-128"/>
                <a:cs typeface="Times New Roman" pitchFamily="18" charset="0"/>
              </a:defRPr>
            </a:lvl9pPr>
          </a:lstStyle>
          <a:p>
            <a:pPr eaLnBrk="1" hangingPunct="1">
              <a:spcBef>
                <a:spcPct val="0"/>
              </a:spcBef>
            </a:pPr>
            <a:r>
              <a:rPr lang="en-US" altLang="en-US" sz="1200">
                <a:solidFill>
                  <a:prstClr val="black"/>
                </a:solidFill>
              </a:rPr>
              <a:t>© 2014 American Camping Association, Inc.</a:t>
            </a:r>
          </a:p>
        </p:txBody>
      </p:sp>
      <p:sp>
        <p:nvSpPr>
          <p:cNvPr id="221190"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1pPr>
            <a:lvl2pPr marL="742950" indent="-285750"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2pPr>
            <a:lvl3pPr marL="1143000" indent="-228600"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3pPr>
            <a:lvl4pPr marL="1600200" indent="-228600"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4pPr>
            <a:lvl5pPr marL="2057400" indent="-228600" defTabSz="923925" eaLnBrk="0" hangingPunct="0">
              <a:spcBef>
                <a:spcPct val="30000"/>
              </a:spcBef>
              <a:defRPr sz="1300">
                <a:solidFill>
                  <a:schemeClr val="tx1"/>
                </a:solidFill>
                <a:latin typeface="Calibri" pitchFamily="34" charset="0"/>
                <a:ea typeface="MS PGothic" pitchFamily="34" charset="-128"/>
                <a:cs typeface="Times New Roman" pitchFamily="18" charset="0"/>
              </a:defRPr>
            </a:lvl5pPr>
            <a:lvl6pPr marL="2514600" indent="-228600" defTabSz="923925" eaLnBrk="0" fontAlgn="base" hangingPunct="0">
              <a:spcBef>
                <a:spcPct val="30000"/>
              </a:spcBef>
              <a:spcAft>
                <a:spcPct val="0"/>
              </a:spcAft>
              <a:defRPr sz="1300">
                <a:solidFill>
                  <a:schemeClr val="tx1"/>
                </a:solidFill>
                <a:latin typeface="Calibri" pitchFamily="34" charset="0"/>
                <a:ea typeface="MS PGothic" pitchFamily="34" charset="-128"/>
                <a:cs typeface="Times New Roman" pitchFamily="18" charset="0"/>
              </a:defRPr>
            </a:lvl6pPr>
            <a:lvl7pPr marL="2971800" indent="-228600" defTabSz="923925" eaLnBrk="0" fontAlgn="base" hangingPunct="0">
              <a:spcBef>
                <a:spcPct val="30000"/>
              </a:spcBef>
              <a:spcAft>
                <a:spcPct val="0"/>
              </a:spcAft>
              <a:defRPr sz="1300">
                <a:solidFill>
                  <a:schemeClr val="tx1"/>
                </a:solidFill>
                <a:latin typeface="Calibri" pitchFamily="34" charset="0"/>
                <a:ea typeface="MS PGothic" pitchFamily="34" charset="-128"/>
                <a:cs typeface="Times New Roman" pitchFamily="18" charset="0"/>
              </a:defRPr>
            </a:lvl7pPr>
            <a:lvl8pPr marL="3429000" indent="-228600" defTabSz="923925" eaLnBrk="0" fontAlgn="base" hangingPunct="0">
              <a:spcBef>
                <a:spcPct val="30000"/>
              </a:spcBef>
              <a:spcAft>
                <a:spcPct val="0"/>
              </a:spcAft>
              <a:defRPr sz="1300">
                <a:solidFill>
                  <a:schemeClr val="tx1"/>
                </a:solidFill>
                <a:latin typeface="Calibri" pitchFamily="34" charset="0"/>
                <a:ea typeface="MS PGothic" pitchFamily="34" charset="-128"/>
                <a:cs typeface="Times New Roman" pitchFamily="18" charset="0"/>
              </a:defRPr>
            </a:lvl8pPr>
            <a:lvl9pPr marL="3886200" indent="-228600" defTabSz="923925" eaLnBrk="0" fontAlgn="base" hangingPunct="0">
              <a:spcBef>
                <a:spcPct val="30000"/>
              </a:spcBef>
              <a:spcAft>
                <a:spcPct val="0"/>
              </a:spcAft>
              <a:defRPr sz="1300">
                <a:solidFill>
                  <a:schemeClr val="tx1"/>
                </a:solidFill>
                <a:latin typeface="Calibri" pitchFamily="34" charset="0"/>
                <a:ea typeface="MS PGothic" pitchFamily="34" charset="-128"/>
                <a:cs typeface="Times New Roman" pitchFamily="18" charset="0"/>
              </a:defRPr>
            </a:lvl9pPr>
          </a:lstStyle>
          <a:p>
            <a:pPr eaLnBrk="1" hangingPunct="1">
              <a:spcBef>
                <a:spcPct val="0"/>
              </a:spcBef>
            </a:pPr>
            <a:fld id="{68564A22-35AA-403A-9E53-DB3C07849AE0}" type="slidenum">
              <a:rPr lang="en-US" altLang="en-US" sz="1200">
                <a:solidFill>
                  <a:prstClr val="black"/>
                </a:solidFill>
              </a:rPr>
              <a:pPr eaLnBrk="1" hangingPunct="1">
                <a:spcBef>
                  <a:spcPct val="0"/>
                </a:spcBef>
              </a:pPr>
              <a:t>20</a:t>
            </a:fld>
            <a:endParaRPr lang="en-US" altLang="en-US" sz="120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 shot of content that</a:t>
            </a:r>
            <a:r>
              <a:rPr lang="en-US" baseline="0" dirty="0" smtClean="0"/>
              <a:t> goes with slide prior to this one</a:t>
            </a:r>
            <a:endParaRPr lang="en-US" dirty="0" smtClean="0"/>
          </a:p>
        </p:txBody>
      </p:sp>
      <p:sp>
        <p:nvSpPr>
          <p:cNvPr id="4" name="Header Placeholder 3"/>
          <p:cNvSpPr>
            <a:spLocks noGrp="1"/>
          </p:cNvSpPr>
          <p:nvPr>
            <p:ph type="hdr" sz="quarter" idx="10"/>
          </p:nvPr>
        </p:nvSpPr>
        <p:spPr/>
        <p:txBody>
          <a:bodyPr/>
          <a:lstStyle/>
          <a:p>
            <a:r>
              <a:rPr lang="en-US" smtClean="0"/>
              <a:t>ACA Instructor Update Course - 2015</a:t>
            </a:r>
            <a:endParaRPr lang="en-US"/>
          </a:p>
        </p:txBody>
      </p:sp>
      <p:sp>
        <p:nvSpPr>
          <p:cNvPr id="5" name="Footer Placeholder 4"/>
          <p:cNvSpPr>
            <a:spLocks noGrp="1"/>
          </p:cNvSpPr>
          <p:nvPr>
            <p:ph type="ftr" sz="quarter" idx="11"/>
          </p:nvPr>
        </p:nvSpPr>
        <p:spPr/>
        <p:txBody>
          <a:bodyPr/>
          <a:lstStyle/>
          <a:p>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p>
            <a:fld id="{276B2EA8-095C-4DFA-A6CE-BAF7A6467AE4}" type="slidenum">
              <a:rPr lang="en-US" smtClean="0"/>
              <a:t>21</a:t>
            </a:fld>
            <a:endParaRPr lang="en-US"/>
          </a:p>
        </p:txBody>
      </p:sp>
    </p:spTree>
    <p:extLst>
      <p:ext uri="{BB962C8B-B14F-4D97-AF65-F5344CB8AC3E}">
        <p14:creationId xmlns:p14="http://schemas.microsoft.com/office/powerpoint/2010/main" val="2027895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Share</a:t>
            </a:r>
          </a:p>
          <a:p>
            <a:r>
              <a:rPr lang="en-US" sz="1200" b="0" kern="1200" dirty="0" smtClean="0">
                <a:solidFill>
                  <a:schemeClr val="tx1"/>
                </a:solidFill>
                <a:effectLst/>
                <a:latin typeface="+mn-lt"/>
                <a:ea typeface="+mn-ea"/>
                <a:cs typeface="+mn-cs"/>
              </a:rPr>
              <a:t>The ACA Standards</a:t>
            </a:r>
            <a:r>
              <a:rPr lang="en-US" sz="1200" b="0" kern="1200" baseline="0" dirty="0" smtClean="0">
                <a:solidFill>
                  <a:schemeClr val="tx1"/>
                </a:solidFill>
                <a:effectLst/>
                <a:latin typeface="+mn-lt"/>
                <a:ea typeface="+mn-ea"/>
                <a:cs typeface="+mn-cs"/>
              </a:rPr>
              <a:t> Course…</a:t>
            </a:r>
            <a:endParaRPr lang="en-US"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Is </a:t>
            </a:r>
            <a:r>
              <a:rPr lang="en-US" sz="1200" b="1" kern="1200" dirty="0" smtClean="0">
                <a:solidFill>
                  <a:schemeClr val="tx1"/>
                </a:solidFill>
                <a:effectLst/>
                <a:latin typeface="+mn-lt"/>
                <a:ea typeface="+mn-ea"/>
                <a:cs typeface="+mn-cs"/>
              </a:rPr>
              <a:t>for those NEW </a:t>
            </a:r>
            <a:r>
              <a:rPr lang="en-US" sz="1200" kern="1200" dirty="0" smtClean="0">
                <a:solidFill>
                  <a:schemeClr val="tx1"/>
                </a:solidFill>
                <a:effectLst/>
                <a:latin typeface="+mn-lt"/>
                <a:ea typeface="+mn-ea"/>
                <a:cs typeface="+mn-cs"/>
              </a:rPr>
              <a:t>to the ACA</a:t>
            </a:r>
            <a:r>
              <a:rPr lang="en-US" sz="1200" kern="1200" baseline="0" dirty="0" smtClean="0">
                <a:solidFill>
                  <a:schemeClr val="tx1"/>
                </a:solidFill>
                <a:effectLst/>
                <a:latin typeface="+mn-lt"/>
                <a:ea typeface="+mn-ea"/>
                <a:cs typeface="+mn-cs"/>
              </a:rPr>
              <a:t> accreditation process</a:t>
            </a:r>
            <a:r>
              <a:rPr lang="en-US" sz="1200" kern="1200" dirty="0" smtClean="0">
                <a:solidFill>
                  <a:schemeClr val="tx1"/>
                </a:solidFill>
                <a:effectLst/>
                <a:latin typeface="+mn-lt"/>
                <a:ea typeface="+mn-ea"/>
                <a:cs typeface="+mn-cs"/>
              </a:rPr>
              <a:t> </a:t>
            </a:r>
            <a:r>
              <a:rPr lang="en-US" sz="1200" b="1" dirty="0">
                <a:sym typeface="Symbol"/>
              </a:rPr>
              <a:t></a:t>
            </a:r>
            <a:r>
              <a:rPr lang="en-US" sz="1200" b="1" i="0" kern="1200" dirty="0" smtClean="0">
                <a:solidFill>
                  <a:schemeClr val="tx1"/>
                </a:solidFill>
                <a:effectLst/>
                <a:latin typeface="+mn-lt"/>
                <a:ea typeface="+mn-ea"/>
                <a:cs typeface="+mn-cs"/>
              </a:rPr>
              <a:t> those with experience will find it boring and will complain!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5 to 6 hours in length (Earn 6 ACA Continuing Education Credits)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smtClean="0">
                <a:solidFill>
                  <a:schemeClr val="tx1"/>
                </a:solidFill>
                <a:effectLst/>
                <a:latin typeface="+mn-lt"/>
                <a:ea typeface="+mn-ea"/>
                <a:cs typeface="+mn-cs"/>
              </a:rPr>
              <a:t>Purpose is to </a:t>
            </a:r>
            <a:r>
              <a:rPr lang="en-US" b="1" kern="1200" dirty="0" smtClean="0">
                <a:solidFill>
                  <a:schemeClr val="tx1"/>
                </a:solidFill>
                <a:effectLst/>
                <a:latin typeface="+mn-lt"/>
                <a:ea typeface="+mn-ea"/>
                <a:cs typeface="+mn-cs"/>
              </a:rPr>
              <a:t>prepare </a:t>
            </a:r>
            <a:r>
              <a:rPr lang="en-US" kern="1200" dirty="0" smtClean="0">
                <a:solidFill>
                  <a:schemeClr val="tx1"/>
                </a:solidFill>
                <a:effectLst/>
                <a:latin typeface="+mn-lt"/>
                <a:ea typeface="+mn-ea"/>
                <a:cs typeface="+mn-cs"/>
              </a:rPr>
              <a:t>camp directors and administrators for their accreditation visits </a:t>
            </a:r>
            <a:endParaRPr lang="en-US" b="1" i="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a:t>
            </a:r>
            <a:r>
              <a:rPr lang="en-US" b="1" i="0" kern="1200" dirty="0" smtClean="0">
                <a:solidFill>
                  <a:schemeClr val="tx1"/>
                </a:solidFill>
                <a:effectLst/>
                <a:latin typeface="+mn-lt"/>
                <a:ea typeface="+mn-ea"/>
                <a:cs typeface="+mn-cs"/>
              </a:rPr>
              <a:t>erves as an introduction to the standards program for persons interested in becoming visitors.</a:t>
            </a:r>
          </a:p>
          <a:p>
            <a:endParaRPr lang="en-US" sz="1200" b="1" i="0" kern="1200" dirty="0" smtClean="0">
              <a:solidFill>
                <a:schemeClr val="tx1"/>
              </a:solidFill>
              <a:effectLst/>
              <a:latin typeface="+mn-lt"/>
              <a:ea typeface="+mn-ea"/>
              <a:cs typeface="+mn-cs"/>
            </a:endParaRPr>
          </a:p>
          <a:p>
            <a:pPr lvl="0"/>
            <a:endParaRPr lang="en-US" sz="1200" b="0" i="0" kern="1200" baseline="0" dirty="0" smtClean="0">
              <a:solidFill>
                <a:schemeClr val="tx1"/>
              </a:solidFill>
              <a:effectLst/>
              <a:latin typeface="+mn-lt"/>
              <a:ea typeface="+mn-ea"/>
              <a:cs typeface="+mn-cs"/>
            </a:endParaRPr>
          </a:p>
          <a:p>
            <a:pPr lvl="0"/>
            <a:endParaRPr lang="en-US" sz="1200" b="1" i="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6B2EA8-095C-4DFA-A6CE-BAF7A6467AE4}" type="slidenum">
              <a:rPr lang="en-US" smtClean="0"/>
              <a:t>22</a:t>
            </a:fld>
            <a:endParaRPr lang="en-US"/>
          </a:p>
        </p:txBody>
      </p:sp>
      <p:sp>
        <p:nvSpPr>
          <p:cNvPr id="5" name="Footer Placeholder 4"/>
          <p:cNvSpPr>
            <a:spLocks noGrp="1"/>
          </p:cNvSpPr>
          <p:nvPr>
            <p:ph type="ftr" sz="quarter" idx="11"/>
          </p:nvPr>
        </p:nvSpPr>
        <p:spPr/>
        <p:txBody>
          <a:bodyPr/>
          <a:lstStyle/>
          <a:p>
            <a:r>
              <a:rPr lang="en-US" smtClean="0"/>
              <a:t>© 2014 American Camping Association, Inc.</a:t>
            </a:r>
            <a:endParaRPr lang="en-US"/>
          </a:p>
        </p:txBody>
      </p:sp>
      <p:sp>
        <p:nvSpPr>
          <p:cNvPr id="6" name="Header Placeholder 5"/>
          <p:cNvSpPr>
            <a:spLocks noGrp="1"/>
          </p:cNvSpPr>
          <p:nvPr>
            <p:ph type="hdr" sz="quarter" idx="12"/>
          </p:nvPr>
        </p:nvSpPr>
        <p:spPr/>
        <p:txBody>
          <a:bodyPr/>
          <a:lstStyle/>
          <a:p>
            <a:r>
              <a:rPr lang="en-US" smtClean="0"/>
              <a:t>ACA Instructor Update Course - 2015</a:t>
            </a:r>
            <a:endParaRPr lang="en-US"/>
          </a:p>
        </p:txBody>
      </p:sp>
    </p:spTree>
    <p:extLst>
      <p:ext uri="{BB962C8B-B14F-4D97-AF65-F5344CB8AC3E}">
        <p14:creationId xmlns:p14="http://schemas.microsoft.com/office/powerpoint/2010/main" val="3360092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1" dirty="0"/>
              <a:t>Activity</a:t>
            </a:r>
          </a:p>
          <a:p>
            <a:r>
              <a:rPr lang="en-US" dirty="0" smtClean="0"/>
              <a:t>Review the Training</a:t>
            </a:r>
            <a:r>
              <a:rPr lang="en-US" baseline="0" dirty="0" smtClean="0"/>
              <a:t> Map Handouts for the Standards Course (both courses have a training map).</a:t>
            </a:r>
          </a:p>
          <a:p>
            <a:pPr lvl="0"/>
            <a:endParaRPr lang="en-US" sz="1400" kern="1200" dirty="0" smtClean="0">
              <a:solidFill>
                <a:schemeClr val="tx1"/>
              </a:solidFill>
              <a:effectLst/>
              <a:latin typeface="+mn-lt"/>
              <a:ea typeface="+mn-ea"/>
              <a:cs typeface="+mn-cs"/>
            </a:endParaRPr>
          </a:p>
          <a:p>
            <a:pPr lvl="0"/>
            <a:r>
              <a:rPr lang="en-US" b="0" i="0" kern="1200" dirty="0" smtClean="0">
                <a:solidFill>
                  <a:schemeClr val="tx1"/>
                </a:solidFill>
                <a:effectLst/>
              </a:rPr>
              <a:t>As  you look at the </a:t>
            </a:r>
            <a:r>
              <a:rPr lang="en-US" b="1" i="0" kern="1200" baseline="0" dirty="0" smtClean="0">
                <a:solidFill>
                  <a:schemeClr val="tx1"/>
                </a:solidFill>
                <a:effectLst/>
              </a:rPr>
              <a:t>Standards Course Training Map handout </a:t>
            </a:r>
            <a:r>
              <a:rPr lang="en-US" b="0" i="0" kern="1200" baseline="0" dirty="0" smtClean="0">
                <a:solidFill>
                  <a:schemeClr val="tx1"/>
                </a:solidFill>
                <a:effectLst/>
              </a:rPr>
              <a:t>point out that the order of the Standards Course elements is different than previous iterations. </a:t>
            </a:r>
          </a:p>
          <a:p>
            <a:pPr lvl="0"/>
            <a:endParaRPr lang="en-US" b="0" i="0" kern="1200" baseline="0" dirty="0" smtClean="0">
              <a:solidFill>
                <a:schemeClr val="tx1"/>
              </a:solidFill>
              <a:effectLst/>
            </a:endParaRPr>
          </a:p>
          <a:p>
            <a:r>
              <a:rPr lang="en-US" dirty="0" smtClean="0"/>
              <a:t>Additional notes from</a:t>
            </a:r>
            <a:r>
              <a:rPr lang="en-US" baseline="0" dirty="0" smtClean="0"/>
              <a:t> Standards Course Training Map</a:t>
            </a:r>
          </a:p>
          <a:p>
            <a:pPr marL="285750" indent="-285750">
              <a:buFont typeface="Arial" panose="020B0604020202020204" pitchFamily="34" charset="0"/>
              <a:buChar char="•"/>
            </a:pPr>
            <a:r>
              <a:rPr lang="en-US" baseline="0" dirty="0" smtClean="0"/>
              <a:t>As we continue to try to make the course more “user friendly”, not all the text that needs to be covered is on the slide. Hence, the importance of making sure you are familiar with and have reviewed the text notes. </a:t>
            </a:r>
          </a:p>
          <a:p>
            <a:pPr marL="285750" indent="-285750">
              <a:buFont typeface="Arial" panose="020B0604020202020204" pitchFamily="34" charset="0"/>
              <a:buChar char="•"/>
            </a:pPr>
            <a:r>
              <a:rPr lang="en-US" baseline="0" dirty="0" smtClean="0"/>
              <a:t>Some of the topics covered include optional activities and, if you have a favorite one from the past that shares the intent, feel free to use it! </a:t>
            </a:r>
          </a:p>
          <a:p>
            <a:pPr marL="285750" indent="-285750">
              <a:buFont typeface="Arial" panose="020B0604020202020204" pitchFamily="34" charset="0"/>
              <a:buChar char="•"/>
            </a:pPr>
            <a:r>
              <a:rPr lang="en-US" baseline="0" dirty="0" smtClean="0"/>
              <a:t>Be creative and share appropriate stories as time allows – pay attention to time.</a:t>
            </a:r>
          </a:p>
          <a:p>
            <a:pPr marL="285750" indent="-2857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Discuss other observations you or the participants notice.</a:t>
            </a:r>
            <a:endParaRPr lang="en-US" dirty="0" smtClean="0"/>
          </a:p>
          <a:p>
            <a:pPr lvl="0"/>
            <a:endParaRPr lang="en-US" b="0" i="0" kern="1200" baseline="0" dirty="0" smtClean="0">
              <a:solidFill>
                <a:schemeClr val="tx1"/>
              </a:solidFill>
              <a:effectLst/>
            </a:endParaRPr>
          </a:p>
          <a:p>
            <a:pPr lvl="0"/>
            <a:r>
              <a:rPr lang="en-US" b="0" i="0" kern="1200" baseline="0" dirty="0" smtClean="0">
                <a:solidFill>
                  <a:schemeClr val="tx1"/>
                </a:solidFill>
                <a:effectLst/>
              </a:rPr>
              <a:t>Answer any questions that participants may have related to this handout.</a:t>
            </a:r>
          </a:p>
          <a:p>
            <a:endParaRPr lang="en-US" dirty="0"/>
          </a:p>
        </p:txBody>
      </p:sp>
      <p:sp>
        <p:nvSpPr>
          <p:cNvPr id="4" name="Header Placeholder 3"/>
          <p:cNvSpPr>
            <a:spLocks noGrp="1"/>
          </p:cNvSpPr>
          <p:nvPr>
            <p:ph type="hdr" sz="quarter" idx="10"/>
          </p:nvPr>
        </p:nvSpPr>
        <p:spPr/>
        <p:txBody>
          <a:bodyPr/>
          <a:lstStyle/>
          <a:p>
            <a:r>
              <a:rPr lang="en-US" smtClean="0"/>
              <a:t>ACA Instructor Update Course - 2015</a:t>
            </a:r>
            <a:endParaRPr lang="en-US"/>
          </a:p>
        </p:txBody>
      </p:sp>
      <p:sp>
        <p:nvSpPr>
          <p:cNvPr id="5" name="Footer Placeholder 4"/>
          <p:cNvSpPr>
            <a:spLocks noGrp="1"/>
          </p:cNvSpPr>
          <p:nvPr>
            <p:ph type="ftr" sz="quarter" idx="11"/>
          </p:nvPr>
        </p:nvSpPr>
        <p:spPr/>
        <p:txBody>
          <a:bodyPr/>
          <a:lstStyle/>
          <a:p>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p>
            <a:fld id="{276B2EA8-095C-4DFA-A6CE-BAF7A6467AE4}" type="slidenum">
              <a:rPr lang="en-US" smtClean="0"/>
              <a:t>23</a:t>
            </a:fld>
            <a:endParaRPr lang="en-US"/>
          </a:p>
        </p:txBody>
      </p:sp>
    </p:spTree>
    <p:extLst>
      <p:ext uri="{BB962C8B-B14F-4D97-AF65-F5344CB8AC3E}">
        <p14:creationId xmlns:p14="http://schemas.microsoft.com/office/powerpoint/2010/main" val="4256914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Share</a:t>
            </a:r>
          </a:p>
          <a:p>
            <a:r>
              <a:rPr lang="en-US" dirty="0" smtClean="0"/>
              <a:t>Standards Update Course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kern="1200" dirty="0" smtClean="0">
                <a:solidFill>
                  <a:schemeClr val="tx1"/>
                </a:solidFill>
                <a:effectLst/>
              </a:rPr>
              <a:t>Truly an update </a:t>
            </a:r>
            <a:r>
              <a:rPr lang="en-US" kern="1200" dirty="0" smtClean="0">
                <a:solidFill>
                  <a:schemeClr val="tx1"/>
                </a:solidFill>
                <a:effectLst/>
              </a:rPr>
              <a:t>with a focus toward an “experienced” individual: someone who previously been through the accreditation process in the past 3 years.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About 1.5  hours in length (Earn 1.5 </a:t>
            </a:r>
            <a:r>
              <a:rPr lang="en-US" dirty="0" smtClean="0"/>
              <a:t>ACA Continuing Education Credits</a:t>
            </a:r>
            <a:r>
              <a:rPr lang="en-US" baseline="0" dirty="0" smtClean="0"/>
              <a:t>)</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smtClean="0">
                <a:solidFill>
                  <a:schemeClr val="tx1"/>
                </a:solidFill>
                <a:effectLst/>
              </a:rPr>
              <a:t>Purpose is to </a:t>
            </a:r>
            <a:r>
              <a:rPr lang="en-US" b="1" kern="1200" dirty="0" smtClean="0">
                <a:solidFill>
                  <a:schemeClr val="tx1"/>
                </a:solidFill>
                <a:effectLst/>
              </a:rPr>
              <a:t>update currently trained standards personnel </a:t>
            </a:r>
            <a:r>
              <a:rPr lang="en-US" kern="1200" dirty="0" smtClean="0">
                <a:solidFill>
                  <a:schemeClr val="tx1"/>
                </a:solidFill>
                <a:effectLst/>
              </a:rPr>
              <a:t>and/or camp directors </a:t>
            </a:r>
            <a:r>
              <a:rPr lang="en-US" b="1" kern="1200" dirty="0" smtClean="0">
                <a:solidFill>
                  <a:schemeClr val="tx1"/>
                </a:solidFill>
                <a:effectLst/>
              </a:rPr>
              <a:t>on changes</a:t>
            </a:r>
            <a:r>
              <a:rPr lang="en-US" kern="1200" dirty="0" smtClean="0">
                <a:solidFill>
                  <a:schemeClr val="tx1"/>
                </a:solidFill>
                <a:effectLst/>
              </a:rPr>
              <a:t> in standards and procedures as a result of a standards revision.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Learn from others “mistakes”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smtClean="0"/>
          </a:p>
          <a:p>
            <a:pPr mar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276B2EA8-095C-4DFA-A6CE-BAF7A6467AE4}" type="slidenum">
              <a:rPr lang="en-US" smtClean="0"/>
              <a:t>24</a:t>
            </a:fld>
            <a:endParaRPr lang="en-US"/>
          </a:p>
        </p:txBody>
      </p:sp>
      <p:sp>
        <p:nvSpPr>
          <p:cNvPr id="5" name="Footer Placeholder 4"/>
          <p:cNvSpPr>
            <a:spLocks noGrp="1"/>
          </p:cNvSpPr>
          <p:nvPr>
            <p:ph type="ftr" sz="quarter" idx="11"/>
          </p:nvPr>
        </p:nvSpPr>
        <p:spPr/>
        <p:txBody>
          <a:bodyPr/>
          <a:lstStyle/>
          <a:p>
            <a:r>
              <a:rPr lang="en-US" smtClean="0"/>
              <a:t>© 2014 American Camping Association, Inc.</a:t>
            </a:r>
            <a:endParaRPr lang="en-US"/>
          </a:p>
        </p:txBody>
      </p:sp>
      <p:sp>
        <p:nvSpPr>
          <p:cNvPr id="6" name="Header Placeholder 5"/>
          <p:cNvSpPr>
            <a:spLocks noGrp="1"/>
          </p:cNvSpPr>
          <p:nvPr>
            <p:ph type="hdr" sz="quarter" idx="12"/>
          </p:nvPr>
        </p:nvSpPr>
        <p:spPr/>
        <p:txBody>
          <a:bodyPr/>
          <a:lstStyle/>
          <a:p>
            <a:r>
              <a:rPr lang="en-US" smtClean="0"/>
              <a:t>ACA Instructor Update Course - 2015</a:t>
            </a:r>
            <a:endParaRPr lang="en-US"/>
          </a:p>
        </p:txBody>
      </p:sp>
    </p:spTree>
    <p:extLst>
      <p:ext uri="{BB962C8B-B14F-4D97-AF65-F5344CB8AC3E}">
        <p14:creationId xmlns:p14="http://schemas.microsoft.com/office/powerpoint/2010/main" val="523444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1" kern="1200" dirty="0" smtClean="0">
                <a:solidFill>
                  <a:schemeClr val="tx1"/>
                </a:solidFill>
                <a:effectLst/>
              </a:rPr>
              <a:t>Review…</a:t>
            </a:r>
          </a:p>
          <a:p>
            <a:pPr lvl="0"/>
            <a:r>
              <a:rPr lang="en-US" dirty="0" smtClean="0"/>
              <a:t>Elements Specific to Standards Update Course</a:t>
            </a:r>
            <a:endParaRPr lang="en-US" kern="1200" dirty="0" smtClean="0">
              <a:solidFill>
                <a:schemeClr val="tx1"/>
              </a:solidFill>
              <a:effectLst/>
            </a:endParaRPr>
          </a:p>
          <a:p>
            <a:pPr marL="285750" indent="-285750">
              <a:buFont typeface="Arial" panose="020B0604020202020204" pitchFamily="34" charset="0"/>
              <a:buChar char="•"/>
            </a:pPr>
            <a:r>
              <a:rPr lang="en-US" b="1" dirty="0" smtClean="0"/>
              <a:t>Overview of  standards revisions </a:t>
            </a:r>
            <a:r>
              <a:rPr lang="en-US" dirty="0" smtClean="0"/>
              <a:t>released Sept. 2014.  </a:t>
            </a:r>
            <a:br>
              <a:rPr lang="en-US" dirty="0" smtClean="0"/>
            </a:br>
            <a:r>
              <a:rPr lang="en-US" dirty="0" smtClean="0"/>
              <a:t>FYI: An email was sent to the</a:t>
            </a:r>
            <a:r>
              <a:rPr lang="en-US" baseline="0" dirty="0" smtClean="0"/>
              <a:t> primary contact for all camps sharing news of these revisions as well as letting them know how to access the revisions for inclusion in their APG.  </a:t>
            </a:r>
          </a:p>
          <a:p>
            <a:pPr marL="285750" indent="-285750">
              <a:buFont typeface="Arial" panose="020B0604020202020204" pitchFamily="34" charset="0"/>
              <a:buChar char="•"/>
            </a:pPr>
            <a:r>
              <a:rPr lang="en-US" i="1" dirty="0" smtClean="0">
                <a:solidFill>
                  <a:srgbClr val="FF0000"/>
                </a:solidFill>
              </a:rPr>
              <a:t>C</a:t>
            </a:r>
            <a:r>
              <a:rPr lang="en-US" i="1" baseline="0" dirty="0" smtClean="0">
                <a:solidFill>
                  <a:srgbClr val="FF0000"/>
                </a:solidFill>
              </a:rPr>
              <a:t>urrently accredited </a:t>
            </a:r>
            <a:r>
              <a:rPr lang="en-US" i="1" dirty="0">
                <a:solidFill>
                  <a:srgbClr val="FF0000"/>
                </a:solidFill>
              </a:rPr>
              <a:t>camps </a:t>
            </a:r>
            <a:r>
              <a:rPr lang="en-US" b="1" i="1" dirty="0" smtClean="0">
                <a:solidFill>
                  <a:srgbClr val="FF0000"/>
                </a:solidFill>
              </a:rPr>
              <a:t>WILL NO </a:t>
            </a:r>
            <a:r>
              <a:rPr lang="en-US" b="1" i="1" dirty="0">
                <a:solidFill>
                  <a:srgbClr val="FF0000"/>
                </a:solidFill>
              </a:rPr>
              <a:t>LONGER </a:t>
            </a:r>
            <a:r>
              <a:rPr lang="en-US" b="1" i="1" baseline="0" dirty="0" smtClean="0">
                <a:solidFill>
                  <a:srgbClr val="FF0000"/>
                </a:solidFill>
              </a:rPr>
              <a:t>get a NEW APG </a:t>
            </a:r>
            <a:r>
              <a:rPr lang="en-US" i="1" baseline="0" dirty="0" smtClean="0">
                <a:solidFill>
                  <a:srgbClr val="FF0000"/>
                </a:solidFill>
              </a:rPr>
              <a:t>each visit cycle.  </a:t>
            </a:r>
            <a:r>
              <a:rPr lang="en-US" baseline="0" dirty="0" smtClean="0"/>
              <a:t>If they  need one (because of a hardship), we’ll work with them. </a:t>
            </a:r>
            <a:endParaRPr lang="en-US" dirty="0" smtClean="0"/>
          </a:p>
          <a:p>
            <a:pPr marL="285750" indent="-285750">
              <a:buFont typeface="Arial" panose="020B0604020202020204" pitchFamily="34" charset="0"/>
              <a:buChar char="•"/>
            </a:pPr>
            <a:r>
              <a:rPr lang="en-US" b="1" dirty="0" smtClean="0"/>
              <a:t>Accreditation Timeline </a:t>
            </a:r>
            <a:r>
              <a:rPr lang="en-US" b="1" dirty="0">
                <a:sym typeface="Symbol"/>
              </a:rPr>
              <a:t></a:t>
            </a:r>
            <a:r>
              <a:rPr lang="en-US" dirty="0" smtClean="0"/>
              <a:t> </a:t>
            </a:r>
            <a:r>
              <a:rPr lang="en-US" dirty="0"/>
              <a:t>R</a:t>
            </a:r>
            <a:r>
              <a:rPr lang="en-US" dirty="0" smtClean="0"/>
              <a:t>emind participants that while their camp SHOULD</a:t>
            </a:r>
            <a:r>
              <a:rPr lang="en-US" baseline="0" dirty="0" smtClean="0"/>
              <a:t> have the majority of documentation in place, it is recommended they review everything to confirm compliance as well as method of compliance </a:t>
            </a:r>
            <a:endParaRPr lang="en-US" dirty="0" smtClean="0"/>
          </a:p>
          <a:p>
            <a:pPr marL="285750" indent="-285750">
              <a:buFont typeface="Arial" panose="020B0604020202020204" pitchFamily="34" charset="0"/>
              <a:buChar char="•"/>
            </a:pPr>
            <a:r>
              <a:rPr lang="en-US" dirty="0" smtClean="0"/>
              <a:t>Importance of the </a:t>
            </a:r>
            <a:r>
              <a:rPr lang="en-US" b="1" dirty="0" smtClean="0"/>
              <a:t>Camp Information Form </a:t>
            </a:r>
            <a:r>
              <a:rPr lang="en-US" b="1" dirty="0">
                <a:sym typeface="Symbol"/>
              </a:rPr>
              <a:t></a:t>
            </a:r>
            <a:r>
              <a:rPr lang="en-US" dirty="0" smtClean="0"/>
              <a:t> Information</a:t>
            </a:r>
            <a:r>
              <a:rPr lang="en-US" baseline="0" dirty="0" smtClean="0"/>
              <a:t> regarding this form is covered in all the courses.  More on it later </a:t>
            </a:r>
            <a:endParaRPr lang="en-US" dirty="0" smtClean="0"/>
          </a:p>
          <a:p>
            <a:pPr marL="285750" indent="-285750">
              <a:buFont typeface="Arial" panose="020B0604020202020204" pitchFamily="34" charset="0"/>
              <a:buChar char="•"/>
            </a:pPr>
            <a:r>
              <a:rPr lang="en-US" b="1" dirty="0" smtClean="0"/>
              <a:t>Camp Self-Assessment </a:t>
            </a:r>
            <a:r>
              <a:rPr lang="en-US" b="1" dirty="0">
                <a:sym typeface="Symbol"/>
              </a:rPr>
              <a:t></a:t>
            </a:r>
            <a:r>
              <a:rPr lang="en-US" dirty="0" smtClean="0"/>
              <a:t> Again, information on the CSA is shared in all the courses.</a:t>
            </a:r>
            <a:r>
              <a:rPr lang="en-US" baseline="0" dirty="0" smtClean="0"/>
              <a:t>  More to come </a:t>
            </a:r>
            <a:endParaRPr lang="en-US" dirty="0" smtClean="0"/>
          </a:p>
          <a:p>
            <a:pPr marL="285750" indent="-285750">
              <a:buFont typeface="Arial" panose="020B0604020202020204" pitchFamily="34" charset="0"/>
              <a:buChar char="•"/>
            </a:pPr>
            <a:r>
              <a:rPr lang="en-US" b="1" dirty="0" smtClean="0"/>
              <a:t>ICAs and 72 Hour Rule </a:t>
            </a:r>
            <a:r>
              <a:rPr lang="en-US" b="1" dirty="0">
                <a:sym typeface="Symbol"/>
              </a:rPr>
              <a:t></a:t>
            </a:r>
            <a:r>
              <a:rPr lang="en-US" dirty="0" smtClean="0"/>
              <a:t> A brief overview of these</a:t>
            </a:r>
            <a:r>
              <a:rPr lang="en-US" baseline="0" dirty="0" smtClean="0"/>
              <a:t> two critical areas </a:t>
            </a:r>
            <a:endParaRPr lang="en-US" dirty="0" smtClean="0"/>
          </a:p>
          <a:p>
            <a:pPr marL="285750" indent="-285750">
              <a:buFont typeface="Arial" panose="020B0604020202020204" pitchFamily="34" charset="0"/>
              <a:buChar char="•"/>
            </a:pPr>
            <a:r>
              <a:rPr lang="en-US" dirty="0" smtClean="0"/>
              <a:t>Things to remember about the visit </a:t>
            </a:r>
            <a:r>
              <a:rPr lang="en-US" b="1" dirty="0">
                <a:sym typeface="Symbol"/>
              </a:rPr>
              <a:t></a:t>
            </a:r>
            <a:r>
              <a:rPr lang="en-US" dirty="0" smtClean="0"/>
              <a:t> Overview of the visit itself </a:t>
            </a:r>
            <a:endParaRPr lang="en-US" b="1" i="1" kern="1200" dirty="0" smtClean="0">
              <a:solidFill>
                <a:schemeClr val="tx1"/>
              </a:solidFill>
              <a:effectLst/>
            </a:endParaRPr>
          </a:p>
          <a:p>
            <a:pPr lvl="0"/>
            <a:endParaRPr lang="en-US" b="1" i="1" kern="1200" dirty="0" smtClean="0">
              <a:solidFill>
                <a:schemeClr val="tx1"/>
              </a:solidFill>
              <a:effectLst/>
            </a:endParaRPr>
          </a:p>
          <a:p>
            <a:pPr lvl="0"/>
            <a:r>
              <a:rPr lang="en-US" b="1" i="1" kern="1200" dirty="0" smtClean="0">
                <a:solidFill>
                  <a:schemeClr val="tx1"/>
                </a:solidFill>
                <a:effectLst/>
              </a:rPr>
              <a:t>Activity</a:t>
            </a:r>
          </a:p>
          <a:p>
            <a:pPr lvl="0"/>
            <a:r>
              <a:rPr lang="en-US" b="0" i="0" kern="1200" dirty="0" smtClean="0">
                <a:solidFill>
                  <a:schemeClr val="tx1"/>
                </a:solidFill>
                <a:effectLst/>
              </a:rPr>
              <a:t>Look at the </a:t>
            </a:r>
            <a:r>
              <a:rPr lang="en-US" b="1" i="0" kern="1200" baseline="0" dirty="0" smtClean="0">
                <a:solidFill>
                  <a:schemeClr val="tx1"/>
                </a:solidFill>
                <a:effectLst/>
              </a:rPr>
              <a:t>Standards Update Course Training Map handout </a:t>
            </a:r>
            <a:r>
              <a:rPr lang="en-US" b="0" i="0" kern="1200" baseline="0" dirty="0" smtClean="0">
                <a:solidFill>
                  <a:schemeClr val="tx1"/>
                </a:solidFill>
                <a:effectLst/>
              </a:rPr>
              <a:t>(Trainers please “walk “ through this document with the participants). </a:t>
            </a:r>
          </a:p>
          <a:p>
            <a:pPr lvl="0"/>
            <a:endParaRPr lang="en-US" b="0" i="0" kern="1200" baseline="0" dirty="0" smtClean="0">
              <a:solidFill>
                <a:schemeClr val="tx1"/>
              </a:solidFill>
              <a:effectLst/>
            </a:endParaRPr>
          </a:p>
          <a:p>
            <a:pPr lvl="0"/>
            <a:r>
              <a:rPr lang="en-US" b="0" i="0" kern="1200" baseline="0" dirty="0" smtClean="0">
                <a:solidFill>
                  <a:schemeClr val="tx1"/>
                </a:solidFill>
                <a:effectLst/>
              </a:rPr>
              <a:t>Discuss any questions that participants may have related to this handout.</a:t>
            </a:r>
          </a:p>
        </p:txBody>
      </p:sp>
      <p:sp>
        <p:nvSpPr>
          <p:cNvPr id="4" name="Header Placeholder 3"/>
          <p:cNvSpPr>
            <a:spLocks noGrp="1"/>
          </p:cNvSpPr>
          <p:nvPr>
            <p:ph type="hdr" sz="quarter" idx="10"/>
          </p:nvPr>
        </p:nvSpPr>
        <p:spPr/>
        <p:txBody>
          <a:bodyPr/>
          <a:lstStyle/>
          <a:p>
            <a:r>
              <a:rPr lang="en-US" smtClean="0"/>
              <a:t>ACA Instructor Update Course - 2015</a:t>
            </a:r>
            <a:endParaRPr lang="en-US"/>
          </a:p>
        </p:txBody>
      </p:sp>
      <p:sp>
        <p:nvSpPr>
          <p:cNvPr id="5" name="Footer Placeholder 4"/>
          <p:cNvSpPr>
            <a:spLocks noGrp="1"/>
          </p:cNvSpPr>
          <p:nvPr>
            <p:ph type="ftr" sz="quarter" idx="11"/>
          </p:nvPr>
        </p:nvSpPr>
        <p:spPr/>
        <p:txBody>
          <a:bodyPr/>
          <a:lstStyle/>
          <a:p>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p>
            <a:fld id="{276B2EA8-095C-4DFA-A6CE-BAF7A6467AE4}" type="slidenum">
              <a:rPr lang="en-US" smtClean="0"/>
              <a:t>25</a:t>
            </a:fld>
            <a:endParaRPr lang="en-US"/>
          </a:p>
        </p:txBody>
      </p:sp>
    </p:spTree>
    <p:extLst>
      <p:ext uri="{BB962C8B-B14F-4D97-AF65-F5344CB8AC3E}">
        <p14:creationId xmlns:p14="http://schemas.microsoft.com/office/powerpoint/2010/main" val="1516070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Share</a:t>
            </a:r>
          </a:p>
          <a:p>
            <a:r>
              <a:rPr lang="en-US" dirty="0" smtClean="0"/>
              <a:t>Visitor Update Course</a:t>
            </a:r>
          </a:p>
          <a:p>
            <a:pPr marL="171450" indent="-171450">
              <a:buFont typeface="Arial" panose="020B0604020202020204" pitchFamily="34" charset="0"/>
              <a:buChar char="•"/>
            </a:pPr>
            <a:r>
              <a:rPr lang="en-US" b="1" dirty="0" smtClean="0"/>
              <a:t>Required</a:t>
            </a:r>
            <a:r>
              <a:rPr lang="en-US" dirty="0" smtClean="0"/>
              <a:t> </a:t>
            </a:r>
            <a:r>
              <a:rPr lang="en-US" dirty="0"/>
              <a:t>f</a:t>
            </a:r>
            <a:r>
              <a:rPr lang="en-US" dirty="0" smtClean="0"/>
              <a:t>or all current visitors</a:t>
            </a:r>
          </a:p>
          <a:p>
            <a:pPr marL="171450" indent="-171450">
              <a:buFont typeface="Arial" panose="020B0604020202020204" pitchFamily="34" charset="0"/>
              <a:buChar char="•"/>
            </a:pPr>
            <a:r>
              <a:rPr lang="en-US" dirty="0" smtClean="0"/>
              <a:t>1 to 1.5 hours in length</a:t>
            </a:r>
          </a:p>
          <a:p>
            <a:pPr marL="742950" lvl="1" indent="-285750">
              <a:buFont typeface="Arial" panose="020B0604020202020204" pitchFamily="34" charset="0"/>
              <a:buChar char="•"/>
            </a:pPr>
            <a:r>
              <a:rPr lang="en-US" dirty="0" smtClean="0"/>
              <a:t>Probably</a:t>
            </a:r>
            <a:r>
              <a:rPr lang="en-US" baseline="0" dirty="0" smtClean="0"/>
              <a:t> closer to the 1.5 when offered in person and might go a little longer with rich discussion </a:t>
            </a:r>
            <a:r>
              <a:rPr lang="en-US" baseline="0" dirty="0" smtClean="0">
                <a:sym typeface="Wingdings" panose="05000000000000000000" pitchFamily="2" charset="2"/>
              </a:rPr>
              <a:t></a:t>
            </a:r>
            <a:endParaRPr lang="en-US" dirty="0" smtClean="0"/>
          </a:p>
          <a:p>
            <a:pPr marL="628650" lvl="1" indent="-171450">
              <a:buFont typeface="Arial" panose="020B0604020202020204" pitchFamily="34" charset="0"/>
              <a:buChar char="•"/>
            </a:pPr>
            <a:r>
              <a:rPr lang="en-US" dirty="0" smtClean="0"/>
              <a:t>Earn 1.5 ACA Continuing Education Credits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smtClean="0">
                <a:solidFill>
                  <a:schemeClr val="tx1"/>
                </a:solidFill>
                <a:effectLst/>
                <a:latin typeface="+mn-lt"/>
                <a:ea typeface="+mn-ea"/>
                <a:cs typeface="+mn-cs"/>
              </a:rPr>
              <a:t>Purpose is to serve as </a:t>
            </a:r>
            <a:r>
              <a:rPr lang="en-US" b="1" kern="1200" dirty="0" smtClean="0">
                <a:solidFill>
                  <a:schemeClr val="tx1"/>
                </a:solidFill>
                <a:effectLst/>
                <a:latin typeface="+mn-lt"/>
                <a:ea typeface="+mn-ea"/>
                <a:cs typeface="+mn-cs"/>
              </a:rPr>
              <a:t>a refresher </a:t>
            </a:r>
            <a:r>
              <a:rPr lang="en-US" kern="1200" dirty="0" smtClean="0">
                <a:solidFill>
                  <a:schemeClr val="tx1"/>
                </a:solidFill>
                <a:effectLst/>
                <a:latin typeface="+mn-lt"/>
                <a:ea typeface="+mn-ea"/>
                <a:cs typeface="+mn-cs"/>
              </a:rPr>
              <a:t>for all associate visitors and visitors. It is required of all personnel at least once every three years and/or after major standards changes in order to maintain active status as a visitor or as directed by the NSC.</a:t>
            </a:r>
          </a:p>
          <a:p>
            <a:endParaRPr lang="en-US" dirty="0" smtClean="0"/>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76B2EA8-095C-4DFA-A6CE-BAF7A6467AE4}" type="slidenum">
              <a:rPr lang="en-US" smtClean="0"/>
              <a:t>26</a:t>
            </a:fld>
            <a:endParaRPr lang="en-US"/>
          </a:p>
        </p:txBody>
      </p:sp>
      <p:sp>
        <p:nvSpPr>
          <p:cNvPr id="5" name="Footer Placeholder 4"/>
          <p:cNvSpPr>
            <a:spLocks noGrp="1"/>
          </p:cNvSpPr>
          <p:nvPr>
            <p:ph type="ftr" sz="quarter" idx="11"/>
          </p:nvPr>
        </p:nvSpPr>
        <p:spPr/>
        <p:txBody>
          <a:bodyPr/>
          <a:lstStyle/>
          <a:p>
            <a:r>
              <a:rPr lang="en-US" smtClean="0"/>
              <a:t>© 2014 American Camping Association, Inc.</a:t>
            </a:r>
            <a:endParaRPr lang="en-US"/>
          </a:p>
        </p:txBody>
      </p:sp>
      <p:sp>
        <p:nvSpPr>
          <p:cNvPr id="6" name="Header Placeholder 5"/>
          <p:cNvSpPr>
            <a:spLocks noGrp="1"/>
          </p:cNvSpPr>
          <p:nvPr>
            <p:ph type="hdr" sz="quarter" idx="12"/>
          </p:nvPr>
        </p:nvSpPr>
        <p:spPr/>
        <p:txBody>
          <a:bodyPr/>
          <a:lstStyle/>
          <a:p>
            <a:r>
              <a:rPr lang="en-US" smtClean="0"/>
              <a:t>ACA Instructor Update Course - 2015</a:t>
            </a:r>
            <a:endParaRPr lang="en-US"/>
          </a:p>
        </p:txBody>
      </p:sp>
    </p:spTree>
    <p:extLst>
      <p:ext uri="{BB962C8B-B14F-4D97-AF65-F5344CB8AC3E}">
        <p14:creationId xmlns:p14="http://schemas.microsoft.com/office/powerpoint/2010/main" val="3282371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ACA Visitor Update Includes</a:t>
            </a:r>
          </a:p>
          <a:p>
            <a:pPr marL="173038" indent="-173038">
              <a:buFont typeface="Arial" panose="020B0604020202020204" pitchFamily="34" charset="0"/>
              <a:buChar char="•"/>
            </a:pPr>
            <a:r>
              <a:rPr lang="en-US" b="1" dirty="0" smtClean="0"/>
              <a:t>Overview of  standards revisions </a:t>
            </a:r>
            <a:r>
              <a:rPr lang="en-US" dirty="0" smtClean="0"/>
              <a:t>released September 2014.  </a:t>
            </a:r>
            <a:r>
              <a:rPr lang="en-US" b="1" dirty="0" smtClean="0"/>
              <a:t>FYI</a:t>
            </a:r>
            <a:r>
              <a:rPr lang="en-US" b="1" dirty="0">
                <a:sym typeface="Symbol"/>
              </a:rPr>
              <a:t> </a:t>
            </a:r>
            <a:r>
              <a:rPr lang="en-US" dirty="0" smtClean="0"/>
              <a:t> An email was sent to </a:t>
            </a:r>
            <a:r>
              <a:rPr lang="en-US" baseline="0" dirty="0" smtClean="0"/>
              <a:t>all visitors sharing news of these revisions as well as letting them know how to access the revisions for inclusion in their APG. </a:t>
            </a:r>
          </a:p>
          <a:p>
            <a:pPr marL="173038" indent="-173038">
              <a:buFont typeface="Arial" panose="020B0604020202020204" pitchFamily="34" charset="0"/>
              <a:buChar char="•"/>
            </a:pPr>
            <a:r>
              <a:rPr lang="en-US" dirty="0" smtClean="0"/>
              <a:t>Timeline  - remind participants that while their camp SHOULD</a:t>
            </a:r>
            <a:r>
              <a:rPr lang="en-US" baseline="0" dirty="0" smtClean="0"/>
              <a:t> have the majority of documentation in place, it is recommended they review everything to confirm compliance as well as method of compliance </a:t>
            </a:r>
            <a:endParaRPr lang="en-US" dirty="0" smtClean="0"/>
          </a:p>
          <a:p>
            <a:pPr marL="173038" indent="-173038">
              <a:buFont typeface="Arial" panose="020B0604020202020204" pitchFamily="34" charset="0"/>
              <a:buChar char="•"/>
            </a:pPr>
            <a:r>
              <a:rPr lang="en-US" dirty="0" smtClean="0"/>
              <a:t>Importance of the </a:t>
            </a:r>
            <a:r>
              <a:rPr lang="en-US" b="1" dirty="0" smtClean="0"/>
              <a:t>Camp Information Form</a:t>
            </a:r>
            <a:r>
              <a:rPr lang="en-US" b="1" dirty="0">
                <a:sym typeface="Symbol"/>
              </a:rPr>
              <a:t> </a:t>
            </a:r>
            <a:r>
              <a:rPr lang="en-US" dirty="0" smtClean="0"/>
              <a:t> Information</a:t>
            </a:r>
            <a:r>
              <a:rPr lang="en-US" baseline="0" dirty="0" smtClean="0"/>
              <a:t> regarding this form is covered in all the courses.  More on it later </a:t>
            </a:r>
            <a:endParaRPr lang="en-US" dirty="0" smtClean="0"/>
          </a:p>
          <a:p>
            <a:pPr marL="173038" indent="-173038">
              <a:buFont typeface="Arial" panose="020B0604020202020204" pitchFamily="34" charset="0"/>
              <a:buChar char="•"/>
            </a:pPr>
            <a:r>
              <a:rPr lang="en-US" dirty="0" smtClean="0"/>
              <a:t>Thoughts on the </a:t>
            </a:r>
            <a:r>
              <a:rPr lang="en-US" b="1" dirty="0" smtClean="0"/>
              <a:t>Camp Self-Assessment</a:t>
            </a:r>
            <a:r>
              <a:rPr lang="en-US" b="1" dirty="0">
                <a:sym typeface="Symbol"/>
              </a:rPr>
              <a:t> </a:t>
            </a:r>
            <a:r>
              <a:rPr lang="en-US" dirty="0" smtClean="0"/>
              <a:t>  Again, information on the CSA is shared in all the courses.</a:t>
            </a:r>
            <a:r>
              <a:rPr lang="en-US" baseline="0" dirty="0" smtClean="0"/>
              <a:t>  More to come </a:t>
            </a:r>
            <a:endParaRPr lang="en-US" dirty="0" smtClean="0"/>
          </a:p>
          <a:p>
            <a:pPr marL="173038" indent="-173038">
              <a:buFont typeface="Arial" panose="020B0604020202020204" pitchFamily="34" charset="0"/>
              <a:buChar char="•"/>
            </a:pPr>
            <a:r>
              <a:rPr lang="en-US" b="1" dirty="0" smtClean="0"/>
              <a:t>ICAs and 72 Hour Rule</a:t>
            </a:r>
            <a:r>
              <a:rPr lang="en-US" b="1" dirty="0">
                <a:sym typeface="Symbol"/>
              </a:rPr>
              <a:t>  </a:t>
            </a:r>
            <a:r>
              <a:rPr lang="en-US" dirty="0" smtClean="0"/>
              <a:t>  Basically, this includes a brief overview of these</a:t>
            </a:r>
            <a:r>
              <a:rPr lang="en-US" baseline="0" dirty="0" smtClean="0"/>
              <a:t> two critical areas </a:t>
            </a:r>
            <a:endParaRPr lang="en-US" dirty="0" smtClean="0"/>
          </a:p>
          <a:p>
            <a:pPr marL="173038" indent="-173038">
              <a:buFont typeface="Arial" panose="020B0604020202020204" pitchFamily="34" charset="0"/>
              <a:buChar char="•"/>
            </a:pPr>
            <a:r>
              <a:rPr lang="en-US" b="1" dirty="0" smtClean="0"/>
              <a:t>Things to remember </a:t>
            </a:r>
            <a:r>
              <a:rPr lang="en-US" dirty="0" smtClean="0"/>
              <a:t>about the visit: Overview of the visit itself </a:t>
            </a:r>
          </a:p>
          <a:p>
            <a:pPr lvl="0"/>
            <a:endParaRPr lang="en-US" b="1" i="1" kern="1200" dirty="0" smtClean="0">
              <a:solidFill>
                <a:schemeClr val="tx1"/>
              </a:solidFill>
              <a:effectLst/>
            </a:endParaRPr>
          </a:p>
          <a:p>
            <a:pPr lvl="0"/>
            <a:r>
              <a:rPr lang="en-US" b="1" i="1" kern="1200" dirty="0" smtClean="0">
                <a:solidFill>
                  <a:schemeClr val="tx1"/>
                </a:solidFill>
                <a:effectLst/>
              </a:rPr>
              <a:t>Activity</a:t>
            </a:r>
          </a:p>
          <a:p>
            <a:pPr lvl="0"/>
            <a:r>
              <a:rPr lang="en-US" b="0" i="0" kern="1200" dirty="0" smtClean="0">
                <a:solidFill>
                  <a:schemeClr val="tx1"/>
                </a:solidFill>
                <a:effectLst/>
              </a:rPr>
              <a:t>Look at the </a:t>
            </a:r>
            <a:r>
              <a:rPr lang="en-US" b="1" i="0" kern="1200" baseline="0" dirty="0" smtClean="0">
                <a:solidFill>
                  <a:schemeClr val="tx1"/>
                </a:solidFill>
                <a:effectLst/>
              </a:rPr>
              <a:t>Visitor Update Course Training Map handout </a:t>
            </a:r>
            <a:r>
              <a:rPr lang="en-US" b="0" i="0" kern="1200" baseline="0" dirty="0" smtClean="0">
                <a:solidFill>
                  <a:schemeClr val="tx1"/>
                </a:solidFill>
                <a:effectLst/>
              </a:rPr>
              <a:t>(Trainers please “walk“ through this document with the participants).  </a:t>
            </a:r>
          </a:p>
          <a:p>
            <a:pPr lvl="0"/>
            <a:endParaRPr lang="en-US" b="0" i="0" kern="1200" baseline="0" dirty="0" smtClean="0">
              <a:solidFill>
                <a:schemeClr val="tx1"/>
              </a:solidFill>
              <a:effectLst/>
            </a:endParaRPr>
          </a:p>
          <a:p>
            <a:pPr lvl="0"/>
            <a:r>
              <a:rPr lang="en-US" b="1" i="0" kern="1200" baseline="0" dirty="0" smtClean="0">
                <a:solidFill>
                  <a:schemeClr val="tx1"/>
                </a:solidFill>
                <a:effectLst/>
              </a:rPr>
              <a:t>Be sure to spend some time with the </a:t>
            </a:r>
            <a:r>
              <a:rPr lang="en-US" b="1" kern="1200" dirty="0" smtClean="0">
                <a:solidFill>
                  <a:schemeClr val="tx1"/>
                </a:solidFill>
                <a:effectLst/>
              </a:rPr>
              <a:t>role and expectation of the visitor  </a:t>
            </a:r>
            <a:r>
              <a:rPr lang="en-US" b="1" kern="1200" dirty="0" smtClean="0">
                <a:solidFill>
                  <a:srgbClr val="7030A0"/>
                </a:solidFill>
                <a:effectLst/>
              </a:rPr>
              <a:t>[introduces next slide]</a:t>
            </a:r>
          </a:p>
          <a:p>
            <a:pPr marL="173038" indent="-173038">
              <a:buFont typeface="Arial" panose="020B0604020202020204" pitchFamily="34" charset="0"/>
              <a:buChar char="•"/>
            </a:pPr>
            <a:r>
              <a:rPr lang="en-US" kern="1200" dirty="0" smtClean="0">
                <a:solidFill>
                  <a:schemeClr val="tx1"/>
                </a:solidFill>
                <a:effectLst/>
              </a:rPr>
              <a:t>Conflict of Interest</a:t>
            </a:r>
          </a:p>
          <a:p>
            <a:pPr marL="173038" indent="-173038">
              <a:buFont typeface="Arial" panose="020B0604020202020204" pitchFamily="34" charset="0"/>
              <a:buChar char="•"/>
            </a:pPr>
            <a:r>
              <a:rPr lang="en-US" kern="1200" dirty="0" smtClean="0">
                <a:solidFill>
                  <a:schemeClr val="tx1"/>
                </a:solidFill>
                <a:effectLst/>
              </a:rPr>
              <a:t>Confidentiality</a:t>
            </a:r>
          </a:p>
          <a:p>
            <a:pPr marL="173038" indent="-173038">
              <a:buFont typeface="Arial" panose="020B0604020202020204" pitchFamily="34" charset="0"/>
              <a:buChar char="•"/>
            </a:pPr>
            <a:r>
              <a:rPr lang="en-US" kern="1200" dirty="0" smtClean="0">
                <a:solidFill>
                  <a:schemeClr val="tx1"/>
                </a:solidFill>
                <a:effectLst/>
              </a:rPr>
              <a:t>Commitment </a:t>
            </a:r>
          </a:p>
          <a:p>
            <a:pPr marL="173038" indent="-173038">
              <a:buFont typeface="Arial" panose="020B0604020202020204" pitchFamily="34" charset="0"/>
              <a:buChar char="•"/>
            </a:pPr>
            <a:r>
              <a:rPr lang="en-US" kern="1200" dirty="0" smtClean="0">
                <a:solidFill>
                  <a:schemeClr val="tx1"/>
                </a:solidFill>
                <a:effectLst/>
              </a:rPr>
              <a:t>Example of complaints we’ve heard</a:t>
            </a:r>
            <a:endParaRPr lang="en-US" b="0" i="0" kern="1200" baseline="0" dirty="0" smtClean="0">
              <a:solidFill>
                <a:schemeClr val="tx1"/>
              </a:solidFill>
              <a:effectLst/>
            </a:endParaRPr>
          </a:p>
          <a:p>
            <a:pPr lvl="0"/>
            <a:endParaRPr lang="en-US" b="0" i="0" kern="1200" baseline="0" dirty="0" smtClean="0">
              <a:solidFill>
                <a:schemeClr val="tx1"/>
              </a:solidFill>
              <a:effectLst/>
            </a:endParaRPr>
          </a:p>
          <a:p>
            <a:pPr lvl="0"/>
            <a:r>
              <a:rPr lang="en-US" b="0" i="0" kern="1200" baseline="0" dirty="0" smtClean="0">
                <a:solidFill>
                  <a:schemeClr val="tx1"/>
                </a:solidFill>
                <a:effectLst/>
              </a:rPr>
              <a:t>Discuss any questions that participants may have related to this handout.</a:t>
            </a: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r>
              <a:rPr lang="en-US" smtClean="0"/>
              <a:t>ACA Instructor Update Course - 2015</a:t>
            </a:r>
            <a:endParaRPr lang="en-US"/>
          </a:p>
        </p:txBody>
      </p:sp>
      <p:sp>
        <p:nvSpPr>
          <p:cNvPr id="5" name="Footer Placeholder 4"/>
          <p:cNvSpPr>
            <a:spLocks noGrp="1"/>
          </p:cNvSpPr>
          <p:nvPr>
            <p:ph type="ftr" sz="quarter" idx="11"/>
          </p:nvPr>
        </p:nvSpPr>
        <p:spPr/>
        <p:txBody>
          <a:bodyPr/>
          <a:lstStyle/>
          <a:p>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p>
            <a:fld id="{276B2EA8-095C-4DFA-A6CE-BAF7A6467AE4}" type="slidenum">
              <a:rPr lang="en-US" smtClean="0"/>
              <a:t>27</a:t>
            </a:fld>
            <a:endParaRPr lang="en-US"/>
          </a:p>
        </p:txBody>
      </p:sp>
    </p:spTree>
    <p:extLst>
      <p:ext uri="{BB962C8B-B14F-4D97-AF65-F5344CB8AC3E}">
        <p14:creationId xmlns:p14="http://schemas.microsoft.com/office/powerpoint/2010/main" val="2131579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Visitor Update includes a full section called “</a:t>
            </a:r>
            <a:r>
              <a:rPr lang="en-US" b="1" dirty="0" smtClean="0">
                <a:solidFill>
                  <a:srgbClr val="FF0000"/>
                </a:solidFill>
              </a:rPr>
              <a:t>Roles and Expectations”</a:t>
            </a:r>
            <a:r>
              <a:rPr lang="en-US" b="1" baseline="0" dirty="0" smtClean="0">
                <a:solidFill>
                  <a:srgbClr val="FF0000"/>
                </a:solidFill>
              </a:rPr>
              <a:t> </a:t>
            </a:r>
            <a:r>
              <a:rPr lang="en-US" baseline="0" dirty="0" smtClean="0"/>
              <a:t>and covers </a:t>
            </a:r>
            <a:r>
              <a:rPr lang="en-US" dirty="0" smtClean="0"/>
              <a:t>these four</a:t>
            </a:r>
            <a:r>
              <a:rPr lang="en-US" baseline="0" dirty="0" smtClean="0"/>
              <a:t> areas: </a:t>
            </a:r>
          </a:p>
          <a:p>
            <a:pPr marL="285750" indent="-285750">
              <a:buFont typeface="Arial" panose="020B0604020202020204" pitchFamily="34" charset="0"/>
              <a:buChar char="•"/>
            </a:pPr>
            <a:r>
              <a:rPr lang="en-US" b="1" baseline="0" dirty="0" smtClean="0"/>
              <a:t>Conflict of Interest</a:t>
            </a:r>
            <a:r>
              <a:rPr lang="en-US" b="1" dirty="0">
                <a:sym typeface="Symbol"/>
              </a:rPr>
              <a:t> </a:t>
            </a:r>
            <a:r>
              <a:rPr lang="en-US" baseline="0" dirty="0" smtClean="0"/>
              <a:t> provides examples of what might constitute a conflict of interest (example: visiting a camp you used to work for, visiting a camp for which you served as a primary MENTOR (vs. the visitor mentor)</a:t>
            </a:r>
          </a:p>
          <a:p>
            <a:pPr marL="285750" indent="-285750">
              <a:buFont typeface="Arial" panose="020B0604020202020204" pitchFamily="34" charset="0"/>
              <a:buChar char="•"/>
            </a:pPr>
            <a:r>
              <a:rPr lang="en-US" b="1" baseline="0" dirty="0" smtClean="0"/>
              <a:t>Confidentiality</a:t>
            </a:r>
            <a:r>
              <a:rPr lang="en-US" b="1" dirty="0">
                <a:sym typeface="Symbol"/>
              </a:rPr>
              <a:t> </a:t>
            </a:r>
            <a:r>
              <a:rPr lang="en-US" baseline="0" dirty="0" smtClean="0"/>
              <a:t> It is very important for all visitors to understand that…like Vegas: What happens at the visit, STAYS at the visit! </a:t>
            </a:r>
          </a:p>
          <a:p>
            <a:pPr marL="285750" indent="-285750">
              <a:buFont typeface="Arial" panose="020B0604020202020204" pitchFamily="34" charset="0"/>
              <a:buChar char="•"/>
            </a:pPr>
            <a:r>
              <a:rPr lang="en-US" b="1" baseline="0" dirty="0" smtClean="0"/>
              <a:t>Commitment</a:t>
            </a:r>
            <a:r>
              <a:rPr lang="en-US" b="1" dirty="0">
                <a:sym typeface="Symbol"/>
              </a:rPr>
              <a:t> </a:t>
            </a:r>
            <a:r>
              <a:rPr lang="en-US" baseline="0" dirty="0" smtClean="0"/>
              <a:t>  We continue to hear about visitors who “don’t show up, can’t make it” and want to stress how this impacts  everyone </a:t>
            </a:r>
          </a:p>
          <a:p>
            <a:pPr marL="285750" indent="-285750">
              <a:buFont typeface="Arial" panose="020B0604020202020204" pitchFamily="34" charset="0"/>
              <a:buChar char="•"/>
            </a:pPr>
            <a:r>
              <a:rPr lang="en-US" b="1" baseline="0" dirty="0" smtClean="0"/>
              <a:t>Complaints</a:t>
            </a:r>
            <a:r>
              <a:rPr lang="en-US" b="1" dirty="0">
                <a:sym typeface="Symbol"/>
              </a:rPr>
              <a:t> </a:t>
            </a:r>
            <a:r>
              <a:rPr lang="en-US" baseline="0" dirty="0" smtClean="0"/>
              <a:t>  Several RECENT complaints are shared. </a:t>
            </a:r>
          </a:p>
          <a:p>
            <a:pPr marL="285750" indent="-285750">
              <a:buFont typeface="Arial" panose="020B0604020202020204" pitchFamily="34" charset="0"/>
              <a:buChar char="•"/>
            </a:pPr>
            <a:endParaRPr lang="en-US" baseline="0" dirty="0" smtClean="0"/>
          </a:p>
          <a:p>
            <a:pPr marL="0" indent="0">
              <a:buFont typeface="Arial" panose="020B0604020202020204" pitchFamily="34" charset="0"/>
              <a:buNone/>
            </a:pPr>
            <a:r>
              <a:rPr lang="en-US" b="1" baseline="0" dirty="0" smtClean="0"/>
              <a:t>ACTIVITY</a:t>
            </a:r>
          </a:p>
          <a:p>
            <a:pPr marL="0" indent="0">
              <a:buFont typeface="Arial" panose="020B0604020202020204" pitchFamily="34" charset="0"/>
              <a:buNone/>
            </a:pPr>
            <a:r>
              <a:rPr lang="en-US" b="0" baseline="0" dirty="0" smtClean="0"/>
              <a:t>When you discuss these areas, invite the visitors to add examples and, within reason, share their situations. CAUTION:  Don’t let this turn into a “gripe fest” or </a:t>
            </a:r>
          </a:p>
          <a:p>
            <a:pPr marL="0" indent="0">
              <a:buFont typeface="Arial" panose="020B0604020202020204" pitchFamily="34" charset="0"/>
              <a:buNone/>
            </a:pPr>
            <a:r>
              <a:rPr lang="en-US" b="0" baseline="0" dirty="0" smtClean="0"/>
              <a:t>one–</a:t>
            </a:r>
            <a:r>
              <a:rPr lang="en-US" b="0" baseline="0" dirty="0" err="1" smtClean="0"/>
              <a:t>upmanship</a:t>
            </a:r>
            <a:r>
              <a:rPr lang="en-US" b="0" baseline="0" dirty="0" smtClean="0"/>
              <a:t>. </a:t>
            </a:r>
          </a:p>
          <a:p>
            <a:pPr marL="285750" indent="-285750">
              <a:buFont typeface="Arial" panose="020B0604020202020204" pitchFamily="34" charset="0"/>
              <a:buChar char="•"/>
            </a:pPr>
            <a:endParaRPr lang="en-US" baseline="0" dirty="0" smtClean="0"/>
          </a:p>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smtClean="0"/>
              <a:t>ACA Instructor Update Course - 2015</a:t>
            </a:r>
            <a:endParaRPr lang="en-US"/>
          </a:p>
        </p:txBody>
      </p:sp>
      <p:sp>
        <p:nvSpPr>
          <p:cNvPr id="5" name="Footer Placeholder 4"/>
          <p:cNvSpPr>
            <a:spLocks noGrp="1"/>
          </p:cNvSpPr>
          <p:nvPr>
            <p:ph type="ftr" sz="quarter" idx="11"/>
          </p:nvPr>
        </p:nvSpPr>
        <p:spPr/>
        <p:txBody>
          <a:bodyPr/>
          <a:lstStyle/>
          <a:p>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p>
            <a:fld id="{276B2EA8-095C-4DFA-A6CE-BAF7A6467AE4}" type="slidenum">
              <a:rPr lang="en-US" smtClean="0"/>
              <a:t>28</a:t>
            </a:fld>
            <a:endParaRPr lang="en-US"/>
          </a:p>
        </p:txBody>
      </p:sp>
    </p:spTree>
    <p:extLst>
      <p:ext uri="{BB962C8B-B14F-4D97-AF65-F5344CB8AC3E}">
        <p14:creationId xmlns:p14="http://schemas.microsoft.com/office/powerpoint/2010/main" val="2610875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smtClean="0">
                <a:solidFill>
                  <a:schemeClr val="tx1"/>
                </a:solidFill>
                <a:effectLst/>
                <a:latin typeface="+mn-lt"/>
                <a:ea typeface="+mn-ea"/>
                <a:cs typeface="+mn-cs"/>
              </a:rPr>
              <a:t>The Associate Visitor Course is still in the process of being revised yet… </a:t>
            </a:r>
          </a:p>
          <a:p>
            <a:pPr marL="285750" lvl="0" indent="-285750">
              <a:buFont typeface="Arial" panose="020B0604020202020204" pitchFamily="34" charset="0"/>
              <a:buChar char="•"/>
            </a:pPr>
            <a:r>
              <a:rPr lang="en-US" sz="1300" kern="1200" dirty="0" smtClean="0">
                <a:solidFill>
                  <a:schemeClr val="tx1"/>
                </a:solidFill>
                <a:effectLst/>
                <a:latin typeface="+mn-lt"/>
                <a:ea typeface="+mn-ea"/>
                <a:cs typeface="+mn-cs"/>
              </a:rPr>
              <a:t>Will include the portion from the Update course on the role and expectation of the visitor</a:t>
            </a:r>
          </a:p>
          <a:p>
            <a:pPr marL="285750" lvl="0" indent="-285750">
              <a:buFont typeface="Arial" panose="020B0604020202020204" pitchFamily="34" charset="0"/>
              <a:buChar char="•"/>
            </a:pPr>
            <a:r>
              <a:rPr lang="en-US" sz="1300" kern="1200" dirty="0" smtClean="0">
                <a:solidFill>
                  <a:schemeClr val="tx1"/>
                </a:solidFill>
                <a:effectLst/>
                <a:latin typeface="+mn-lt"/>
                <a:ea typeface="+mn-ea"/>
                <a:cs typeface="+mn-cs"/>
              </a:rPr>
              <a:t>Will be somewhat similar to current course EXCEPT will have an online pre-requisite component</a:t>
            </a:r>
          </a:p>
          <a:p>
            <a:pPr marL="285750" lvl="0" indent="-285750">
              <a:buFont typeface="Arial" panose="020B0604020202020204" pitchFamily="34" charset="0"/>
              <a:buChar char="•"/>
            </a:pPr>
            <a:r>
              <a:rPr lang="en-US" sz="1300" kern="1200" dirty="0" smtClean="0">
                <a:solidFill>
                  <a:schemeClr val="tx1"/>
                </a:solidFill>
                <a:effectLst/>
                <a:latin typeface="+mn-lt"/>
                <a:ea typeface="+mn-ea"/>
                <a:cs typeface="+mn-cs"/>
              </a:rPr>
              <a:t>In person time frame 10-12 hours </a:t>
            </a:r>
          </a:p>
          <a:p>
            <a:pPr lvl="0"/>
            <a:endParaRPr lang="en-US" sz="1300" kern="1200" dirty="0" smtClean="0">
              <a:solidFill>
                <a:schemeClr val="tx1"/>
              </a:solidFill>
              <a:effectLst/>
              <a:latin typeface="+mn-lt"/>
              <a:ea typeface="+mn-ea"/>
              <a:cs typeface="+mn-cs"/>
            </a:endParaRPr>
          </a:p>
          <a:p>
            <a:pPr lvl="0"/>
            <a:r>
              <a:rPr lang="en-US" sz="1300" kern="1200" dirty="0" smtClean="0">
                <a:solidFill>
                  <a:schemeClr val="tx1"/>
                </a:solidFill>
                <a:effectLst/>
                <a:latin typeface="+mn-lt"/>
                <a:ea typeface="+mn-ea"/>
                <a:cs typeface="+mn-cs"/>
              </a:rPr>
              <a:t>This will be done by mid-October and posted to the Instructor’s webpage </a:t>
            </a:r>
          </a:p>
          <a:p>
            <a:endParaRPr lang="en-US" dirty="0"/>
          </a:p>
        </p:txBody>
      </p:sp>
      <p:sp>
        <p:nvSpPr>
          <p:cNvPr id="4" name="Header Placeholder 3"/>
          <p:cNvSpPr>
            <a:spLocks noGrp="1"/>
          </p:cNvSpPr>
          <p:nvPr>
            <p:ph type="hdr" sz="quarter" idx="10"/>
          </p:nvPr>
        </p:nvSpPr>
        <p:spPr/>
        <p:txBody>
          <a:bodyPr/>
          <a:lstStyle/>
          <a:p>
            <a:r>
              <a:rPr lang="en-US" smtClean="0"/>
              <a:t>ACA Instructor Update Course - 2015</a:t>
            </a:r>
            <a:endParaRPr lang="en-US"/>
          </a:p>
        </p:txBody>
      </p:sp>
      <p:sp>
        <p:nvSpPr>
          <p:cNvPr id="5" name="Footer Placeholder 4"/>
          <p:cNvSpPr>
            <a:spLocks noGrp="1"/>
          </p:cNvSpPr>
          <p:nvPr>
            <p:ph type="ftr" sz="quarter" idx="11"/>
          </p:nvPr>
        </p:nvSpPr>
        <p:spPr/>
        <p:txBody>
          <a:bodyPr/>
          <a:lstStyle/>
          <a:p>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p>
            <a:fld id="{276B2EA8-095C-4DFA-A6CE-BAF7A6467AE4}" type="slidenum">
              <a:rPr lang="en-US" smtClean="0"/>
              <a:t>29</a:t>
            </a:fld>
            <a:endParaRPr lang="en-US"/>
          </a:p>
        </p:txBody>
      </p:sp>
    </p:spTree>
    <p:extLst>
      <p:ext uri="{BB962C8B-B14F-4D97-AF65-F5344CB8AC3E}">
        <p14:creationId xmlns:p14="http://schemas.microsoft.com/office/powerpoint/2010/main" val="491052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3600" y="304800"/>
            <a:ext cx="2667000" cy="2000250"/>
          </a:xfrm>
        </p:spPr>
      </p:sp>
      <p:sp>
        <p:nvSpPr>
          <p:cNvPr id="3" name="Notes Placeholder 2"/>
          <p:cNvSpPr>
            <a:spLocks noGrp="1"/>
          </p:cNvSpPr>
          <p:nvPr>
            <p:ph type="body" idx="1"/>
          </p:nvPr>
        </p:nvSpPr>
        <p:spPr>
          <a:xfrm>
            <a:off x="228600" y="2362200"/>
            <a:ext cx="6324600" cy="64770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1200" b="1" smtClean="0"/>
              <a:t>Review the Purpose of the ACA Accreditation Program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a:defRPr/>
            </a:pPr>
            <a:r>
              <a:rPr lang="en-US" sz="1200" b="1" i="1" dirty="0" smtClean="0"/>
              <a:t>Before sharing slide content discuss…</a:t>
            </a:r>
          </a:p>
          <a:p>
            <a:pPr marL="228600" indent="-228600">
              <a:buFont typeface="+mj-lt"/>
              <a:buAutoNum type="arabicPeriod"/>
              <a:defRPr/>
            </a:pPr>
            <a:r>
              <a:rPr lang="en-US" sz="1200" b="0" dirty="0" smtClean="0"/>
              <a:t>When did YOU last help a camp director with an AH-HA moment? (Capture responses on flip chart)</a:t>
            </a:r>
          </a:p>
          <a:p>
            <a:pPr marL="228600" indent="-228600">
              <a:buFont typeface="+mj-lt"/>
              <a:buAutoNum type="arabicPeriod"/>
              <a:defRPr/>
            </a:pPr>
            <a:r>
              <a:rPr lang="en-US" sz="1200" b="0" dirty="0" smtClean="0"/>
              <a:t>How have you helped a camp experience a successful visit? (Capture responses)</a:t>
            </a:r>
          </a:p>
          <a:p>
            <a:pPr marL="228600" indent="-228600">
              <a:buFont typeface="+mj-lt"/>
              <a:buAutoNum type="arabicPeriod"/>
              <a:defRPr/>
            </a:pPr>
            <a:r>
              <a:rPr lang="en-US" sz="1200" b="0" dirty="0" smtClean="0"/>
              <a:t>So, with these things in mind — from an INSTRUCTOR’s point of view </a:t>
            </a:r>
          </a:p>
          <a:p>
            <a:pPr marL="457200" lvl="1" indent="0">
              <a:buFont typeface="+mj-lt"/>
              <a:buNone/>
              <a:defRPr/>
            </a:pPr>
            <a:r>
              <a:rPr lang="en-US" sz="1200" b="0" dirty="0" smtClean="0"/>
              <a:t>What does education look like?  </a:t>
            </a:r>
          </a:p>
          <a:p>
            <a:pPr marL="457200" lvl="1" indent="0">
              <a:buFont typeface="+mj-lt"/>
              <a:buNone/>
              <a:defRPr/>
            </a:pPr>
            <a:r>
              <a:rPr lang="en-US" sz="1200" b="0" dirty="0" smtClean="0"/>
              <a:t>What does it sound like?  </a:t>
            </a:r>
          </a:p>
          <a:p>
            <a:pPr marL="457200" lvl="1" indent="0">
              <a:buFont typeface="+mj-lt"/>
              <a:buNone/>
              <a:defRPr/>
            </a:pPr>
            <a:r>
              <a:rPr lang="en-US" sz="1200" b="0" dirty="0" smtClean="0"/>
              <a:t>How do we, as instructors, facilitate education?</a:t>
            </a:r>
          </a:p>
          <a:p>
            <a:pPr>
              <a:defRPr/>
            </a:pPr>
            <a:endParaRPr lang="en-US" sz="1200" b="1" dirty="0" smtClean="0"/>
          </a:p>
          <a:p>
            <a:pPr>
              <a:defRPr/>
            </a:pPr>
            <a:r>
              <a:rPr lang="en-US" sz="1200" dirty="0" smtClean="0"/>
              <a:t>Slide content…</a:t>
            </a:r>
          </a:p>
          <a:p>
            <a:pPr>
              <a:defRPr/>
            </a:pPr>
            <a:r>
              <a:rPr lang="en-US" sz="1200" dirty="0" smtClean="0"/>
              <a:t>The </a:t>
            </a:r>
            <a:r>
              <a:rPr lang="en-US" sz="1200" b="1" dirty="0" smtClean="0"/>
              <a:t>main purpose of the ACA Accreditation Program is to educate </a:t>
            </a:r>
            <a:r>
              <a:rPr lang="en-US" sz="1200" dirty="0" smtClean="0"/>
              <a:t>camp owners and directors in the administration of key aspects of camp operation.</a:t>
            </a:r>
          </a:p>
          <a:p>
            <a:pPr marL="171450" indent="-171450">
              <a:buFont typeface="Arial" pitchFamily="34" charset="0"/>
              <a:buChar char="•"/>
              <a:defRPr/>
            </a:pPr>
            <a:r>
              <a:rPr lang="en-US" sz="1200" dirty="0" smtClean="0"/>
              <a:t>Related to </a:t>
            </a:r>
            <a:r>
              <a:rPr lang="en-US" sz="1200" b="1" dirty="0" smtClean="0"/>
              <a:t>program quality and the health and safety of campers and staff.</a:t>
            </a:r>
            <a:endParaRPr lang="en-US" sz="1200" dirty="0" smtClean="0"/>
          </a:p>
          <a:p>
            <a:pPr marL="171450" indent="-171450">
              <a:buFont typeface="Arial" pitchFamily="34" charset="0"/>
              <a:buChar char="•"/>
              <a:defRPr/>
            </a:pPr>
            <a:r>
              <a:rPr lang="en-US" sz="1200" b="1" dirty="0" smtClean="0"/>
              <a:t>Establishes guidelines</a:t>
            </a:r>
            <a:r>
              <a:rPr lang="en-US" sz="1200" dirty="0" smtClean="0"/>
              <a:t> for implementing policies, procedures, and practices.</a:t>
            </a:r>
          </a:p>
          <a:p>
            <a:pPr marL="171450" indent="-171450">
              <a:buFont typeface="Arial" pitchFamily="34" charset="0"/>
              <a:buChar char="•"/>
              <a:defRPr/>
            </a:pPr>
            <a:r>
              <a:rPr lang="en-US" sz="1200" dirty="0" smtClean="0"/>
              <a:t>Assists the public in selecting camps that meet </a:t>
            </a:r>
            <a:r>
              <a:rPr lang="en-US" sz="1200" b="1" dirty="0" smtClean="0"/>
              <a:t>industry-accepted and government-recognized standards.  </a:t>
            </a:r>
            <a:endParaRPr lang="en-US" sz="1200" dirty="0" smtClean="0"/>
          </a:p>
          <a:p>
            <a:pPr marL="171450" indent="-171450">
              <a:buFont typeface="Arial" pitchFamily="34" charset="0"/>
              <a:buChar char="•"/>
              <a:defRPr/>
            </a:pPr>
            <a:r>
              <a:rPr lang="en-US" sz="1200" dirty="0" smtClean="0"/>
              <a:t>ACA accreditation is </a:t>
            </a:r>
            <a:r>
              <a:rPr lang="en-US" sz="1200" b="1" dirty="0" smtClean="0"/>
              <a:t>voluntary.</a:t>
            </a:r>
            <a:endParaRPr lang="en-US" sz="1200" dirty="0" smtClean="0"/>
          </a:p>
          <a:p>
            <a:pPr marL="171450" indent="-171450">
              <a:buFont typeface="Arial" pitchFamily="34" charset="0"/>
              <a:buChar char="•"/>
              <a:defRPr/>
            </a:pPr>
            <a:r>
              <a:rPr lang="en-US" sz="1200" dirty="0" smtClean="0"/>
              <a:t>The visit process is </a:t>
            </a:r>
            <a:r>
              <a:rPr lang="en-US" sz="1200" b="1" dirty="0" smtClean="0"/>
              <a:t>educational in nature and design.</a:t>
            </a:r>
            <a:r>
              <a:rPr lang="en-US" sz="1200" dirty="0" smtClean="0"/>
              <a:t>  </a:t>
            </a:r>
          </a:p>
          <a:p>
            <a:pPr>
              <a:defRPr/>
            </a:pPr>
            <a:endParaRPr lang="en-US" sz="1200" b="1" dirty="0" smtClean="0"/>
          </a:p>
          <a:p>
            <a:pPr>
              <a:defRPr/>
            </a:pPr>
            <a:r>
              <a:rPr lang="en-US" sz="1200" b="1" i="1" dirty="0" smtClean="0"/>
              <a:t>Optional</a:t>
            </a:r>
          </a:p>
          <a:p>
            <a:pPr>
              <a:defRPr/>
            </a:pPr>
            <a:r>
              <a:rPr lang="en-US" sz="1200" b="1" dirty="0" smtClean="0"/>
              <a:t>If time permits and/or if needed review the “Purpose” section on page 12 in the Accreditation Process Guide (APG)</a:t>
            </a:r>
            <a:endParaRPr lang="en-US" sz="1200" dirty="0" smtClean="0"/>
          </a:p>
          <a:p>
            <a:pPr marL="171450" indent="-171450">
              <a:buFont typeface="Arial" pitchFamily="34" charset="0"/>
              <a:buChar char="•"/>
              <a:defRPr/>
            </a:pPr>
            <a:r>
              <a:rPr lang="en-US" sz="1200" dirty="0" smtClean="0"/>
              <a:t>The main purpose of the ACA Accreditation Program is to educate camp owners and directors in the administration of key aspects of camp operation, particularly those related to program quality and the health and safety of campers and staff (APG, p.12).</a:t>
            </a:r>
          </a:p>
          <a:p>
            <a:pPr marL="171450" indent="-171450">
              <a:buFont typeface="Arial" pitchFamily="34" charset="0"/>
              <a:buChar char="•"/>
              <a:defRPr/>
            </a:pPr>
            <a:r>
              <a:rPr lang="en-US" sz="1200" dirty="0" smtClean="0"/>
              <a:t>The standards establish guidelines for implementing policies, procedures, and practices. The camp, then, is responsible for implementing and ensuring policies are followed (APG, p.12) </a:t>
            </a:r>
          </a:p>
          <a:p>
            <a:pPr marL="171450" indent="-171450">
              <a:buFont typeface="Arial" pitchFamily="34" charset="0"/>
              <a:buChar char="•"/>
              <a:defRPr/>
            </a:pPr>
            <a:r>
              <a:rPr lang="en-US" sz="1200" dirty="0" smtClean="0"/>
              <a:t>Another purpose of ACA accreditation is to assist the public in selecting camps that meet industry-accepted and government-recognized standards (APG, p.12).</a:t>
            </a:r>
          </a:p>
          <a:p>
            <a:pPr marL="171450" indent="-171450">
              <a:buFont typeface="Arial" pitchFamily="34" charset="0"/>
              <a:buChar char="•"/>
              <a:defRPr/>
            </a:pPr>
            <a:r>
              <a:rPr lang="en-US" sz="1200" dirty="0" smtClean="0"/>
              <a:t>Accreditation does, however, indicate to the public that the camp administration has voluntarily allowed its practices to be compared with the standards established by professionals in the camp industry (APG, p.12</a:t>
            </a:r>
            <a:r>
              <a:rPr lang="en-US" sz="1200" dirty="0"/>
              <a:t>). 			(continued)</a:t>
            </a:r>
          </a:p>
          <a:p>
            <a:pPr>
              <a:defRPr/>
            </a:pPr>
            <a:endParaRPr lang="en-US" sz="1200" dirty="0" smtClean="0"/>
          </a:p>
          <a:p>
            <a:pPr marL="171450" indent="-171450">
              <a:buFont typeface="Arial" pitchFamily="34" charset="0"/>
              <a:buChar char="•"/>
              <a:defRPr/>
            </a:pPr>
            <a:endParaRPr lang="en-US" sz="1200" dirty="0"/>
          </a:p>
          <a:p>
            <a:pPr>
              <a:defRPr/>
            </a:pPr>
            <a:endParaRPr lang="en-US" sz="1200" dirty="0" smtClean="0"/>
          </a:p>
          <a:p>
            <a:pPr marL="171450" indent="-171450">
              <a:buFont typeface="Arial" pitchFamily="34" charset="0"/>
              <a:buChar char="•"/>
              <a:defRPr/>
            </a:pPr>
            <a:r>
              <a:rPr lang="en-US" sz="1200" dirty="0" smtClean="0"/>
              <a:t>Accreditation focuses on education and evaluation of camp operations, using standards that often go beyond the minimum requirements of licensing (APG, p.12).</a:t>
            </a:r>
          </a:p>
          <a:p>
            <a:endParaRPr lang="en-US" sz="1200" dirty="0"/>
          </a:p>
        </p:txBody>
      </p:sp>
      <p:sp>
        <p:nvSpPr>
          <p:cNvPr id="4" name="Slide Number Placeholder 3"/>
          <p:cNvSpPr>
            <a:spLocks noGrp="1"/>
          </p:cNvSpPr>
          <p:nvPr>
            <p:ph type="sldNum" sz="quarter" idx="10"/>
          </p:nvPr>
        </p:nvSpPr>
        <p:spPr/>
        <p:txBody>
          <a:bodyPr/>
          <a:lstStyle/>
          <a:p>
            <a:fld id="{276B2EA8-095C-4DFA-A6CE-BAF7A6467AE4}" type="slidenum">
              <a:rPr lang="en-US" smtClean="0"/>
              <a:t>3</a:t>
            </a:fld>
            <a:endParaRPr lang="en-US"/>
          </a:p>
        </p:txBody>
      </p:sp>
      <p:sp>
        <p:nvSpPr>
          <p:cNvPr id="5" name="Footer Placeholder 4"/>
          <p:cNvSpPr>
            <a:spLocks noGrp="1"/>
          </p:cNvSpPr>
          <p:nvPr>
            <p:ph type="ftr" sz="quarter" idx="11"/>
          </p:nvPr>
        </p:nvSpPr>
        <p:spPr/>
        <p:txBody>
          <a:bodyPr/>
          <a:lstStyle/>
          <a:p>
            <a:r>
              <a:rPr lang="en-US" smtClean="0"/>
              <a:t>© 2014 American Camping Association, Inc.</a:t>
            </a:r>
            <a:endParaRPr lang="en-US"/>
          </a:p>
        </p:txBody>
      </p:sp>
      <p:sp>
        <p:nvSpPr>
          <p:cNvPr id="6" name="Header Placeholder 5"/>
          <p:cNvSpPr>
            <a:spLocks noGrp="1"/>
          </p:cNvSpPr>
          <p:nvPr>
            <p:ph type="hdr" sz="quarter" idx="12"/>
          </p:nvPr>
        </p:nvSpPr>
        <p:spPr/>
        <p:txBody>
          <a:bodyPr/>
          <a:lstStyle/>
          <a:p>
            <a:r>
              <a:rPr lang="en-US" smtClean="0"/>
              <a:t>ACA Instructor Update Course - 2015</a:t>
            </a:r>
            <a:endParaRPr lang="en-US"/>
          </a:p>
        </p:txBody>
      </p:sp>
    </p:spTree>
    <p:extLst>
      <p:ext uri="{BB962C8B-B14F-4D97-AF65-F5344CB8AC3E}">
        <p14:creationId xmlns:p14="http://schemas.microsoft.com/office/powerpoint/2010/main" val="2332583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ACA Instructor Update Course - 2015</a:t>
            </a:r>
            <a:endParaRPr lang="en-US"/>
          </a:p>
        </p:txBody>
      </p:sp>
      <p:sp>
        <p:nvSpPr>
          <p:cNvPr id="5" name="Footer Placeholder 4"/>
          <p:cNvSpPr>
            <a:spLocks noGrp="1"/>
          </p:cNvSpPr>
          <p:nvPr>
            <p:ph type="ftr" sz="quarter" idx="11"/>
          </p:nvPr>
        </p:nvSpPr>
        <p:spPr/>
        <p:txBody>
          <a:bodyPr/>
          <a:lstStyle/>
          <a:p>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p>
            <a:fld id="{276B2EA8-095C-4DFA-A6CE-BAF7A6467AE4}" type="slidenum">
              <a:rPr lang="en-US" smtClean="0"/>
              <a:t>30</a:t>
            </a:fld>
            <a:endParaRPr lang="en-US"/>
          </a:p>
        </p:txBody>
      </p:sp>
    </p:spTree>
    <p:extLst>
      <p:ext uri="{BB962C8B-B14F-4D97-AF65-F5344CB8AC3E}">
        <p14:creationId xmlns:p14="http://schemas.microsoft.com/office/powerpoint/2010/main" val="155749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xfrm>
            <a:off x="1981200" y="304800"/>
            <a:ext cx="2895600" cy="2171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28600" y="2514600"/>
            <a:ext cx="6324600" cy="6248400"/>
          </a:xfrm>
        </p:spPr>
        <p:txBody>
          <a:bodyPr>
            <a:noAutofit/>
          </a:bodyPr>
          <a:lstStyle/>
          <a:p>
            <a:pPr eaLnBrk="1" fontAlgn="auto" hangingPunct="1">
              <a:spcBef>
                <a:spcPts val="0"/>
              </a:spcBef>
              <a:spcAft>
                <a:spcPts val="0"/>
              </a:spcAft>
              <a:defRPr/>
            </a:pPr>
            <a:r>
              <a:rPr lang="en-US" b="1" dirty="0" smtClean="0"/>
              <a:t>[animation]</a:t>
            </a:r>
          </a:p>
          <a:p>
            <a:pPr eaLnBrk="1" fontAlgn="auto" hangingPunct="1">
              <a:spcBef>
                <a:spcPts val="0"/>
              </a:spcBef>
              <a:spcAft>
                <a:spcPts val="0"/>
              </a:spcAft>
              <a:defRPr/>
            </a:pPr>
            <a:r>
              <a:rPr lang="en-US" dirty="0" smtClean="0"/>
              <a:t>A fabulous resource for CAMPS to use to prepare for their visit is </a:t>
            </a:r>
            <a:r>
              <a:rPr lang="en-US" b="1" dirty="0" smtClean="0"/>
              <a:t>My Accreditation </a:t>
            </a:r>
            <a:r>
              <a:rPr lang="en-US" dirty="0"/>
              <a:t>—</a:t>
            </a:r>
            <a:r>
              <a:rPr lang="en-US" b="1" dirty="0" smtClean="0"/>
              <a:t> </a:t>
            </a:r>
            <a:r>
              <a:rPr lang="en-US" dirty="0" smtClean="0"/>
              <a:t>an easy-to-use web-based app, created by ACA for camp directors and staff. </a:t>
            </a:r>
          </a:p>
          <a:p>
            <a:pPr eaLnBrk="1" fontAlgn="auto" hangingPunct="1">
              <a:spcBef>
                <a:spcPts val="0"/>
              </a:spcBef>
              <a:spcAft>
                <a:spcPts val="0"/>
              </a:spcAft>
              <a:defRPr/>
            </a:pPr>
            <a:endParaRPr lang="en-US" altLang="en-US" b="1" dirty="0"/>
          </a:p>
          <a:p>
            <a:pPr eaLnBrk="1" fontAlgn="auto" hangingPunct="1">
              <a:spcBef>
                <a:spcPts val="0"/>
              </a:spcBef>
              <a:spcAft>
                <a:spcPts val="0"/>
              </a:spcAft>
              <a:defRPr/>
            </a:pPr>
            <a:r>
              <a:rPr lang="en-US" altLang="en-US" dirty="0" smtClean="0"/>
              <a:t>You can access the app from the Accreditation Resources and Tools page from the ACA website </a:t>
            </a:r>
            <a:r>
              <a:rPr lang="en-US" altLang="en-US" b="1" dirty="0" smtClean="0"/>
              <a:t>[animation, arrow flies in]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Current fee-paying  ACA camps can </a:t>
            </a:r>
            <a:r>
              <a:rPr lang="en-US" b="1" dirty="0" smtClean="0"/>
              <a:t>access the standards online</a:t>
            </a:r>
            <a:r>
              <a:rPr lang="en-US" dirty="0" smtClean="0"/>
              <a:t> because My Accreditation allows a camp the ability  to customize and generate a report/file of ACA standards that are applicable to their  camp's program so they can prepare for their  visit. A camp’s assigned visitors have limited access to their assigned camp's customization and written documentation (i.e., they have read-only capabilities for documents so they can make helpful comments) through a separate app called </a:t>
            </a:r>
            <a:r>
              <a:rPr lang="en-US" b="1" dirty="0" smtClean="0"/>
              <a:t>My Visits</a:t>
            </a:r>
            <a:r>
              <a:rPr lang="en-US" dirty="0" smtClean="0"/>
              <a:t>. This is one method Visitors can use to conduct the review of the Camp Self-Assessment.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Some of the main features/functions of My Accreditation include:</a:t>
            </a:r>
            <a:endParaRPr lang="en-US" dirty="0" smtClean="0"/>
          </a:p>
          <a:p>
            <a:pPr marL="171450" indent="-171450" eaLnBrk="1" fontAlgn="auto" hangingPunct="1">
              <a:spcBef>
                <a:spcPts val="0"/>
              </a:spcBef>
              <a:spcAft>
                <a:spcPts val="0"/>
              </a:spcAft>
              <a:buFont typeface="Arial" panose="020B0604020202020204" pitchFamily="34" charset="0"/>
              <a:buChar char="•"/>
              <a:defRPr/>
            </a:pPr>
            <a:r>
              <a:rPr lang="en-US" dirty="0" smtClean="0"/>
              <a:t>Ability to generate a </a:t>
            </a:r>
            <a:r>
              <a:rPr lang="en-US" b="1" dirty="0" smtClean="0"/>
              <a:t>customized set of standards </a:t>
            </a:r>
            <a:r>
              <a:rPr lang="en-US" dirty="0" smtClean="0"/>
              <a:t>based on the programming and modes of the user's camp.</a:t>
            </a:r>
          </a:p>
          <a:p>
            <a:pPr marL="171450" indent="-171450" eaLnBrk="1" fontAlgn="auto" hangingPunct="1">
              <a:spcBef>
                <a:spcPts val="0"/>
              </a:spcBef>
              <a:spcAft>
                <a:spcPts val="0"/>
              </a:spcAft>
              <a:buFont typeface="Arial" panose="020B0604020202020204" pitchFamily="34" charset="0"/>
              <a:buChar char="•"/>
              <a:defRPr/>
            </a:pPr>
            <a:r>
              <a:rPr lang="en-US" dirty="0" smtClean="0"/>
              <a:t>Ability to </a:t>
            </a:r>
            <a:r>
              <a:rPr lang="en-US" b="1" dirty="0" smtClean="0"/>
              <a:t>sort/filter the standards </a:t>
            </a:r>
            <a:r>
              <a:rPr lang="en-US" dirty="0" smtClean="0"/>
              <a:t>by predetermined areas (e.g., you can filter to see only mandatory standards, etc.).</a:t>
            </a:r>
          </a:p>
          <a:p>
            <a:pPr marL="171450" indent="-171450" eaLnBrk="1" fontAlgn="auto" hangingPunct="1">
              <a:spcBef>
                <a:spcPts val="0"/>
              </a:spcBef>
              <a:spcAft>
                <a:spcPts val="0"/>
              </a:spcAft>
              <a:buFont typeface="Arial" panose="020B0604020202020204" pitchFamily="34" charset="0"/>
              <a:buChar char="•"/>
              <a:defRPr/>
            </a:pPr>
            <a:r>
              <a:rPr lang="en-US" dirty="0" smtClean="0"/>
              <a:t>Ability to </a:t>
            </a:r>
            <a:r>
              <a:rPr lang="en-US" b="1" dirty="0" smtClean="0"/>
              <a:t>upload camp documents and written documentation </a:t>
            </a:r>
            <a:r>
              <a:rPr lang="en-US" dirty="0" smtClean="0"/>
              <a:t>to the site (standard by standard).</a:t>
            </a:r>
          </a:p>
          <a:p>
            <a:pPr marL="171450" indent="-171450" eaLnBrk="1" fontAlgn="auto" hangingPunct="1">
              <a:spcBef>
                <a:spcPts val="0"/>
              </a:spcBef>
              <a:spcAft>
                <a:spcPts val="0"/>
              </a:spcAft>
              <a:buFont typeface="Arial" panose="020B0604020202020204" pitchFamily="34" charset="0"/>
              <a:buChar char="•"/>
              <a:defRPr/>
            </a:pPr>
            <a:r>
              <a:rPr lang="en-US" dirty="0" smtClean="0"/>
              <a:t>Ability to </a:t>
            </a:r>
            <a:r>
              <a:rPr lang="en-US" b="1" dirty="0" smtClean="0"/>
              <a:t>print a variety of checklists </a:t>
            </a:r>
            <a:r>
              <a:rPr lang="en-US" dirty="0" smtClean="0"/>
              <a:t>to assist in your preparations that show comments and perceived compliance status.</a:t>
            </a:r>
          </a:p>
          <a:p>
            <a:pPr marL="171450" indent="-171450" eaLnBrk="1" fontAlgn="auto" hangingPunct="1">
              <a:spcBef>
                <a:spcPts val="0"/>
              </a:spcBef>
              <a:spcAft>
                <a:spcPts val="0"/>
              </a:spcAft>
              <a:buFont typeface="Arial" panose="020B0604020202020204" pitchFamily="34" charset="0"/>
              <a:buChar char="•"/>
              <a:defRPr/>
            </a:pPr>
            <a:r>
              <a:rPr lang="en-US" dirty="0" smtClean="0"/>
              <a:t>Ability to </a:t>
            </a:r>
            <a:r>
              <a:rPr lang="en-US" b="1" dirty="0" smtClean="0"/>
              <a:t>share with visitors, </a:t>
            </a:r>
            <a:r>
              <a:rPr lang="en-US" dirty="0" smtClean="0"/>
              <a:t>to </a:t>
            </a:r>
            <a:r>
              <a:rPr lang="en-US" b="1" dirty="0" smtClean="0"/>
              <a:t>complete the Camp Self-Assessment, </a:t>
            </a:r>
            <a:r>
              <a:rPr lang="en-US" dirty="0" smtClean="0"/>
              <a:t>and to save and share any other </a:t>
            </a:r>
            <a:r>
              <a:rPr lang="en-US" b="1" dirty="0" smtClean="0"/>
              <a:t>written documentation.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1"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solidFill>
                  <a:srgbClr val="FF0000"/>
                </a:solidFill>
              </a:rPr>
              <a:t>All Instructors</a:t>
            </a:r>
            <a:r>
              <a:rPr lang="en-US" altLang="en-US" b="1" baseline="0" dirty="0" smtClean="0">
                <a:solidFill>
                  <a:srgbClr val="FF0000"/>
                </a:solidFill>
              </a:rPr>
              <a:t> should</a:t>
            </a:r>
            <a:r>
              <a:rPr lang="en-US" altLang="en-US" b="1" dirty="0" smtClean="0">
                <a:solidFill>
                  <a:srgbClr val="FF0000"/>
                </a:solidFill>
              </a:rPr>
              <a:t> be familiar with the  accreditation resources-tools  web page in order to navigate it efficiently.  </a:t>
            </a:r>
            <a:endParaRPr lang="en-US" b="1" dirty="0"/>
          </a:p>
        </p:txBody>
      </p:sp>
      <p:sp>
        <p:nvSpPr>
          <p:cNvPr id="116740" name="Header Placeholder 3"/>
          <p:cNvSpPr>
            <a:spLocks noGrp="1"/>
          </p:cNvSpPr>
          <p:nvPr>
            <p:ph type="hdr" sz="quarter"/>
          </p:nvPr>
        </p:nvSpPr>
        <p:spPr bwMode="auto">
          <a:xfrm>
            <a:off x="0" y="0"/>
            <a:ext cx="32004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ACA Instructor Update Course - 2015</a:t>
            </a:r>
            <a:endParaRPr lang="en-US" altLang="en-US" dirty="0" smtClean="0"/>
          </a:p>
        </p:txBody>
      </p:sp>
      <p:sp>
        <p:nvSpPr>
          <p:cNvPr id="13005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dirty="0" smtClean="0"/>
              <a:t>© 2014 American Camping Association, Inc.</a:t>
            </a:r>
          </a:p>
        </p:txBody>
      </p:sp>
      <p:sp>
        <p:nvSpPr>
          <p:cNvPr id="116742" name="Slide Number Placeholder 5"/>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1D0FEBE-4EC5-405F-A8C2-41FFEC766D84}" type="slidenum">
              <a:rPr lang="en-US" altLang="en-US" smtClean="0"/>
              <a:pPr fontAlgn="base">
                <a:spcBef>
                  <a:spcPct val="0"/>
                </a:spcBef>
                <a:spcAft>
                  <a:spcPct val="0"/>
                </a:spcAft>
                <a:defRPr/>
              </a:pPr>
              <a:t>31</a:t>
            </a:fld>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300" b="1" dirty="0" smtClean="0"/>
              <a:t>[animation]</a:t>
            </a:r>
          </a:p>
          <a:p>
            <a:pPr eaLnBrk="1" hangingPunct="1">
              <a:spcBef>
                <a:spcPct val="0"/>
              </a:spcBef>
            </a:pPr>
            <a:endParaRPr lang="en-US" altLang="en-US" sz="1300" dirty="0" smtClean="0"/>
          </a:p>
          <a:p>
            <a:pPr eaLnBrk="1" hangingPunct="1">
              <a:spcBef>
                <a:spcPct val="0"/>
              </a:spcBef>
            </a:pPr>
            <a:r>
              <a:rPr lang="en-US" altLang="en-US" sz="1300" dirty="0" smtClean="0"/>
              <a:t>On the </a:t>
            </a:r>
            <a:r>
              <a:rPr lang="en-US" altLang="en-US" sz="1300" b="1" dirty="0" smtClean="0"/>
              <a:t>My Accreditation </a:t>
            </a:r>
            <a:r>
              <a:rPr lang="en-US" altLang="en-US" sz="1300" dirty="0" smtClean="0"/>
              <a:t>information page, you can read more about the features and access some important tips for its use. Please read everything carefully. </a:t>
            </a:r>
          </a:p>
          <a:p>
            <a:pPr eaLnBrk="1" hangingPunct="1">
              <a:spcBef>
                <a:spcPct val="0"/>
              </a:spcBef>
            </a:pPr>
            <a:endParaRPr lang="en-US" altLang="en-US" sz="1300" dirty="0" smtClean="0"/>
          </a:p>
          <a:p>
            <a:pPr eaLnBrk="1" hangingPunct="1">
              <a:spcBef>
                <a:spcPct val="0"/>
              </a:spcBef>
            </a:pPr>
            <a:r>
              <a:rPr lang="en-US" altLang="en-US" sz="1300" dirty="0" smtClean="0"/>
              <a:t>Most importantly, </a:t>
            </a:r>
            <a:r>
              <a:rPr lang="en-US" altLang="en-US" sz="1300" b="1" dirty="0" smtClean="0"/>
              <a:t>before beginning  to use My Accreditation please watch the instructional tutorials that will help navigating the system.</a:t>
            </a:r>
          </a:p>
          <a:p>
            <a:pPr eaLnBrk="1" hangingPunct="1">
              <a:spcBef>
                <a:spcPct val="0"/>
              </a:spcBef>
            </a:pPr>
            <a:r>
              <a:rPr lang="en-US" altLang="en-US" sz="1300" b="1" dirty="0" smtClean="0"/>
              <a:t>[animation, arrow flies in]</a:t>
            </a:r>
          </a:p>
          <a:p>
            <a:pPr eaLnBrk="1" hangingPunct="1">
              <a:spcBef>
                <a:spcPct val="0"/>
              </a:spcBef>
            </a:pPr>
            <a:endParaRPr lang="en-US" altLang="en-US" sz="1300" b="1"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1" dirty="0" smtClean="0">
                <a:solidFill>
                  <a:srgbClr val="FF0000"/>
                </a:solidFill>
              </a:rPr>
              <a:t>All instructors are asked to complete the tutorials for the My Accreditation</a:t>
            </a:r>
            <a:r>
              <a:rPr lang="en-US" b="1" baseline="0" dirty="0" smtClean="0">
                <a:solidFill>
                  <a:srgbClr val="FF0000"/>
                </a:solidFill>
              </a:rPr>
              <a:t> prior to teaching a standards course or standards update course AND the tutorials for My Visits prior to teaching an Associate Visitor or Visitor Update course so you are somewhat familiar with the benefits of these tools.  We are directing camps/visitors to these sites to obtain a fully updated APG.  </a:t>
            </a:r>
          </a:p>
          <a:p>
            <a:pPr eaLnBrk="1" hangingPunct="1">
              <a:spcBef>
                <a:spcPct val="0"/>
              </a:spcBef>
            </a:pPr>
            <a:endParaRPr lang="en-US" altLang="en-US" sz="1300" b="1" dirty="0" smtClean="0"/>
          </a:p>
          <a:p>
            <a:pPr eaLnBrk="1" hangingPunct="1">
              <a:spcBef>
                <a:spcPct val="0"/>
              </a:spcBef>
            </a:pPr>
            <a:endParaRPr lang="en-US" altLang="en-US" sz="1300" b="1" dirty="0" smtClean="0"/>
          </a:p>
          <a:p>
            <a:pPr eaLnBrk="1" hangingPunct="1">
              <a:spcBef>
                <a:spcPct val="0"/>
              </a:spcBef>
            </a:pPr>
            <a:endParaRPr lang="en-US" altLang="en-US" sz="1300" b="1" dirty="0" smtClean="0"/>
          </a:p>
          <a:p>
            <a:pPr eaLnBrk="1" hangingPunct="1">
              <a:spcBef>
                <a:spcPct val="0"/>
              </a:spcBef>
            </a:pPr>
            <a:endParaRPr lang="en-US" altLang="en-US" sz="1300" b="1" dirty="0" smtClean="0"/>
          </a:p>
          <a:p>
            <a:pPr eaLnBrk="1" hangingPunct="1">
              <a:spcBef>
                <a:spcPct val="0"/>
              </a:spcBef>
            </a:pPr>
            <a:endParaRPr lang="en-US" altLang="en-US" sz="1300" b="1" i="1" u="sng" dirty="0" smtClean="0"/>
          </a:p>
          <a:p>
            <a:pPr eaLnBrk="1" hangingPunct="1">
              <a:spcBef>
                <a:spcPct val="0"/>
              </a:spcBef>
            </a:pPr>
            <a:r>
              <a:rPr lang="en-US" altLang="en-US" sz="1300" dirty="0" smtClean="0"/>
              <a:t> </a:t>
            </a:r>
          </a:p>
          <a:p>
            <a:pPr eaLnBrk="1" hangingPunct="1">
              <a:spcBef>
                <a:spcPct val="0"/>
              </a:spcBef>
            </a:pPr>
            <a:endParaRPr lang="en-US" altLang="en-US" sz="1300" dirty="0" smtClean="0"/>
          </a:p>
        </p:txBody>
      </p:sp>
      <p:sp>
        <p:nvSpPr>
          <p:cNvPr id="117764" name="Header Placeholder 3"/>
          <p:cNvSpPr>
            <a:spLocks noGrp="1"/>
          </p:cNvSpPr>
          <p:nvPr>
            <p:ph type="hdr" sz="quarter"/>
          </p:nvPr>
        </p:nvSpPr>
        <p:spPr bwMode="auto">
          <a:xfrm>
            <a:off x="0" y="0"/>
            <a:ext cx="31242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ACA Instructor Update Course - 2015</a:t>
            </a:r>
            <a:endParaRPr lang="en-US" altLang="en-US" dirty="0"/>
          </a:p>
        </p:txBody>
      </p:sp>
      <p:sp>
        <p:nvSpPr>
          <p:cNvPr id="13107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mtClean="0"/>
              <a:t>© 2014 American Camping Association, Inc.</a:t>
            </a:r>
          </a:p>
        </p:txBody>
      </p:sp>
      <p:sp>
        <p:nvSpPr>
          <p:cNvPr id="117766" name="Slide Number Placeholder 5"/>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289D1A5-9B25-42FF-B146-C217802D2D30}" type="slidenum">
              <a:rPr lang="en-US" altLang="en-US" smtClean="0"/>
              <a:pPr fontAlgn="base">
                <a:spcBef>
                  <a:spcPct val="0"/>
                </a:spcBef>
                <a:spcAft>
                  <a:spcPct val="0"/>
                </a:spcAft>
                <a:defRPr/>
              </a:pPr>
              <a:t>32</a:t>
            </a:fld>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1905000" y="457200"/>
            <a:ext cx="3429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28600" y="3124200"/>
            <a:ext cx="6248400" cy="5638800"/>
          </a:xfrm>
          <a:ln/>
        </p:spPr>
        <p:txBody>
          <a:bodyPr/>
          <a:lstStyle/>
          <a:p>
            <a:pPr eaLnBrk="1" fontAlgn="auto" hangingPunct="1">
              <a:spcBef>
                <a:spcPts val="0"/>
              </a:spcBef>
              <a:spcAft>
                <a:spcPts val="0"/>
              </a:spcAft>
              <a:defRPr/>
            </a:pPr>
            <a:r>
              <a:rPr lang="en-US" dirty="0" smtClean="0"/>
              <a:t>This is a screenshot of the sign-in page of My Accreditation.  Let’s look at the different areas highlighted/boxed in green.</a:t>
            </a:r>
            <a:r>
              <a:rPr lang="en-US" dirty="0"/>
              <a:t> We are going to demonstrate some of the features. </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i="1" dirty="0" smtClean="0"/>
              <a:t>Note to Instructor: Share </a:t>
            </a:r>
            <a:r>
              <a:rPr lang="en-US" dirty="0" smtClean="0"/>
              <a:t>that there is no way participants will master the nuances of My Accreditation by the quick demo they will provide.  Prompt participants (more than once) to please be sure to watch the tutorials before ever logging in to this app.  The tutorials will help navigate the system. </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i="1" dirty="0" smtClean="0">
                <a:solidFill>
                  <a:srgbClr val="FF0000"/>
                </a:solidFill>
              </a:rPr>
              <a:t>Note to Instructors: To launch the app and log in to demo the look and feel of the app, you will need to have watched these tutorials yourself and be familiar with the technology.</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i="1" dirty="0" smtClean="0"/>
              <a:t>Note to Instructor: </a:t>
            </a:r>
            <a:r>
              <a:rPr lang="en-US" dirty="0" smtClean="0"/>
              <a:t>While demonstrating the app you can show your own camp, if you’d like, OR you can use a generic log-in/password combo for ACA’s fake camp “Camp ACA” </a:t>
            </a:r>
          </a:p>
          <a:p>
            <a:pPr lvl="1" eaLnBrk="1" fontAlgn="auto" hangingPunct="1">
              <a:spcBef>
                <a:spcPts val="0"/>
              </a:spcBef>
              <a:spcAft>
                <a:spcPts val="0"/>
              </a:spcAft>
              <a:defRPr/>
            </a:pPr>
            <a:r>
              <a:rPr lang="en-US" b="1" i="1" dirty="0" smtClean="0"/>
              <a:t>Login: </a:t>
            </a:r>
            <a:r>
              <a:rPr lang="en-US" b="1" dirty="0" smtClean="0"/>
              <a:t>Trainer </a:t>
            </a:r>
            <a:r>
              <a:rPr lang="en-US" dirty="0" smtClean="0"/>
              <a:t>(instead of email address) </a:t>
            </a:r>
          </a:p>
          <a:p>
            <a:pPr lvl="1" eaLnBrk="1" fontAlgn="auto" hangingPunct="1">
              <a:spcBef>
                <a:spcPts val="0"/>
              </a:spcBef>
              <a:spcAft>
                <a:spcPts val="0"/>
              </a:spcAft>
              <a:defRPr/>
            </a:pPr>
            <a:r>
              <a:rPr lang="en-US" b="1" i="1" dirty="0" smtClean="0"/>
              <a:t>Password: </a:t>
            </a:r>
            <a:r>
              <a:rPr lang="en-US" b="1" dirty="0" smtClean="0"/>
              <a:t>12345</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i="1" dirty="0" smtClean="0"/>
              <a:t>Note to Instructor: Please Demonstrate</a:t>
            </a:r>
          </a:p>
          <a:p>
            <a:pPr marL="171450" indent="-171450" eaLnBrk="1" fontAlgn="auto" hangingPunct="1">
              <a:spcBef>
                <a:spcPts val="0"/>
              </a:spcBef>
              <a:spcAft>
                <a:spcPts val="0"/>
              </a:spcAft>
              <a:buFont typeface="Arial" panose="020B0604020202020204" pitchFamily="34" charset="0"/>
              <a:buChar char="•"/>
              <a:defRPr/>
            </a:pPr>
            <a:r>
              <a:rPr lang="en-US" b="1" dirty="0" smtClean="0"/>
              <a:t>My Intake Questionnaire </a:t>
            </a:r>
            <a:r>
              <a:rPr lang="en-US" dirty="0" smtClean="0"/>
              <a:t>is a set of 19 questions to help filter to generate a custom set of standards for your camp.  Most of the questions on the intake questionnaire are the same as those you have already answered today on your Camp Information Form. They cover things like modes, activities, services provided to renters, etc.</a:t>
            </a:r>
          </a:p>
          <a:p>
            <a:pPr marL="171450" indent="-171450" eaLnBrk="1" fontAlgn="auto" hangingPunct="1">
              <a:spcBef>
                <a:spcPts val="0"/>
              </a:spcBef>
              <a:spcAft>
                <a:spcPts val="0"/>
              </a:spcAft>
              <a:buFont typeface="Arial" panose="020B0604020202020204" pitchFamily="34" charset="0"/>
              <a:buChar char="•"/>
              <a:defRPr/>
            </a:pPr>
            <a:r>
              <a:rPr lang="en-US" b="1" dirty="0" smtClean="0"/>
              <a:t>My Customization</a:t>
            </a:r>
            <a:r>
              <a:rPr lang="en-US" dirty="0" smtClean="0"/>
              <a:t> page is where you can _________________(INCLUDING the filter button)</a:t>
            </a:r>
          </a:p>
          <a:p>
            <a:pPr marL="628650" lvl="1" indent="-171450" eaLnBrk="1" fontAlgn="auto" hangingPunct="1">
              <a:spcBef>
                <a:spcPts val="0"/>
              </a:spcBef>
              <a:spcAft>
                <a:spcPts val="0"/>
              </a:spcAft>
              <a:buFont typeface="Arial" panose="020B0604020202020204" pitchFamily="34" charset="0"/>
              <a:buChar char="•"/>
              <a:defRPr/>
            </a:pPr>
            <a:r>
              <a:rPr lang="en-US" dirty="0" smtClean="0"/>
              <a:t>Show how easy it is to use the filter buttons.</a:t>
            </a:r>
          </a:p>
          <a:p>
            <a:pPr marL="628650" lvl="1" indent="-171450" eaLnBrk="1" fontAlgn="auto" hangingPunct="1">
              <a:spcBef>
                <a:spcPts val="0"/>
              </a:spcBef>
              <a:spcAft>
                <a:spcPts val="0"/>
              </a:spcAft>
              <a:buFont typeface="Arial" panose="020B0604020202020204" pitchFamily="34" charset="0"/>
              <a:buChar char="•"/>
              <a:defRPr/>
            </a:pPr>
            <a:r>
              <a:rPr lang="en-US" dirty="0" smtClean="0"/>
              <a:t>Show how easy it is to upload a document.</a:t>
            </a:r>
          </a:p>
          <a:p>
            <a:pPr marL="628650" lvl="1" indent="-171450">
              <a:buFont typeface="Arial" panose="020B0604020202020204" pitchFamily="34" charset="0"/>
              <a:buChar char="•"/>
              <a:defRPr/>
            </a:pPr>
            <a:r>
              <a:rPr lang="en-US" dirty="0" smtClean="0"/>
              <a:t>Show how to add comments.</a:t>
            </a:r>
            <a:r>
              <a:rPr lang="en-US" i="1" dirty="0"/>
              <a:t> </a:t>
            </a:r>
          </a:p>
          <a:p>
            <a:pPr>
              <a:defRPr/>
            </a:pPr>
            <a:r>
              <a:rPr lang="en-US" i="1" dirty="0" smtClean="0"/>
              <a:t>continued</a:t>
            </a:r>
            <a:endParaRPr lang="en-US" i="1" dirty="0"/>
          </a:p>
          <a:p>
            <a:pPr lvl="1" eaLnBrk="1" fontAlgn="auto" hangingPunct="1">
              <a:spcBef>
                <a:spcPts val="0"/>
              </a:spcBef>
              <a:spcAft>
                <a:spcPts val="0"/>
              </a:spcAft>
              <a:defRPr/>
            </a:pPr>
            <a:endParaRPr lang="en-US" dirty="0" smtClean="0"/>
          </a:p>
          <a:p>
            <a:pPr marL="628650" lvl="1" indent="-171450" eaLnBrk="1" fontAlgn="auto" hangingPunct="1">
              <a:spcBef>
                <a:spcPts val="0"/>
              </a:spcBef>
              <a:spcAft>
                <a:spcPts val="0"/>
              </a:spcAft>
              <a:buFont typeface="Arial" panose="020B0604020202020204" pitchFamily="34" charset="0"/>
              <a:buChar char="•"/>
              <a:defRPr/>
            </a:pPr>
            <a:endParaRPr lang="en-US" dirty="0"/>
          </a:p>
          <a:p>
            <a:pPr marL="628650" lvl="1" indent="-171450" eaLnBrk="1" fontAlgn="auto" hangingPunct="1">
              <a:spcBef>
                <a:spcPts val="0"/>
              </a:spcBef>
              <a:spcAft>
                <a:spcPts val="0"/>
              </a:spcAft>
              <a:buFont typeface="Arial" panose="020B0604020202020204" pitchFamily="34" charset="0"/>
              <a:buChar char="•"/>
              <a:defRPr/>
            </a:pPr>
            <a:endParaRPr lang="en-US" dirty="0" smtClean="0"/>
          </a:p>
          <a:p>
            <a:pPr marL="628650" lvl="1" indent="-171450" eaLnBrk="1" fontAlgn="auto" hangingPunct="1">
              <a:spcBef>
                <a:spcPts val="0"/>
              </a:spcBef>
              <a:spcAft>
                <a:spcPts val="0"/>
              </a:spcAft>
              <a:buFont typeface="Arial" panose="020B0604020202020204" pitchFamily="34" charset="0"/>
              <a:buChar char="•"/>
              <a:defRPr/>
            </a:pPr>
            <a:r>
              <a:rPr lang="en-US" dirty="0" smtClean="0"/>
              <a:t>Show where to see visitor comments.</a:t>
            </a:r>
          </a:p>
          <a:p>
            <a:pPr marL="628650" lvl="1" indent="-171450" eaLnBrk="1" fontAlgn="auto" hangingPunct="1">
              <a:spcBef>
                <a:spcPts val="0"/>
              </a:spcBef>
              <a:spcAft>
                <a:spcPts val="0"/>
              </a:spcAft>
              <a:buFont typeface="Arial" panose="020B0604020202020204" pitchFamily="34" charset="0"/>
              <a:buChar char="•"/>
              <a:defRPr/>
            </a:pPr>
            <a:r>
              <a:rPr lang="en-US" dirty="0" smtClean="0"/>
              <a:t>Show how to adjust the number of standards on a page.</a:t>
            </a:r>
          </a:p>
          <a:p>
            <a:pPr marL="628650" lvl="1" indent="-171450" eaLnBrk="1" fontAlgn="auto" hangingPunct="1">
              <a:spcBef>
                <a:spcPts val="0"/>
              </a:spcBef>
              <a:spcAft>
                <a:spcPts val="0"/>
              </a:spcAft>
              <a:buFont typeface="Arial" panose="020B0604020202020204" pitchFamily="34" charset="0"/>
              <a:buChar char="•"/>
              <a:defRPr/>
            </a:pPr>
            <a:r>
              <a:rPr lang="en-US" dirty="0" smtClean="0"/>
              <a:t>Show how to adjust their perceived compliance with a standard.</a:t>
            </a:r>
          </a:p>
          <a:p>
            <a:pPr marL="171450" indent="-171450" eaLnBrk="1" fontAlgn="auto" hangingPunct="1">
              <a:spcBef>
                <a:spcPts val="0"/>
              </a:spcBef>
              <a:spcAft>
                <a:spcPts val="0"/>
              </a:spcAft>
              <a:buFont typeface="Arial" panose="020B0604020202020204" pitchFamily="34" charset="0"/>
              <a:buChar char="•"/>
              <a:defRPr/>
            </a:pPr>
            <a:r>
              <a:rPr lang="en-US" b="1" dirty="0" smtClean="0"/>
              <a:t>File Uploads area</a:t>
            </a:r>
          </a:p>
          <a:p>
            <a:pPr marL="628650" lvl="1" indent="-171450" eaLnBrk="1" fontAlgn="auto" hangingPunct="1">
              <a:spcBef>
                <a:spcPts val="0"/>
              </a:spcBef>
              <a:spcAft>
                <a:spcPts val="0"/>
              </a:spcAft>
              <a:buFont typeface="Arial" panose="020B0604020202020204" pitchFamily="34" charset="0"/>
              <a:buChar char="•"/>
              <a:defRPr/>
            </a:pPr>
            <a:r>
              <a:rPr lang="en-US" dirty="0" smtClean="0"/>
              <a:t>Explain this is to be use for larger documents that are repeatedly referenced.</a:t>
            </a:r>
          </a:p>
          <a:p>
            <a:pPr marL="628650" lvl="1" indent="-171450" eaLnBrk="1" fontAlgn="auto" hangingPunct="1">
              <a:spcBef>
                <a:spcPts val="0"/>
              </a:spcBef>
              <a:spcAft>
                <a:spcPts val="0"/>
              </a:spcAft>
              <a:buFont typeface="Arial" panose="020B0604020202020204" pitchFamily="34" charset="0"/>
              <a:buChar char="•"/>
              <a:defRPr/>
            </a:pPr>
            <a:r>
              <a:rPr lang="en-US" dirty="0" smtClean="0"/>
              <a:t>Explain that if they use this option, be sure your </a:t>
            </a:r>
            <a:r>
              <a:rPr lang="en-US" b="1" dirty="0" smtClean="0"/>
              <a:t>master documents are as visit friendly as possible.</a:t>
            </a:r>
          </a:p>
          <a:p>
            <a:pPr marL="628650" lvl="1" indent="-171450" eaLnBrk="1" fontAlgn="auto" hangingPunct="1">
              <a:spcBef>
                <a:spcPts val="0"/>
              </a:spcBef>
              <a:spcAft>
                <a:spcPts val="0"/>
              </a:spcAft>
              <a:buFont typeface="Arial" panose="020B0604020202020204" pitchFamily="34" charset="0"/>
              <a:buChar char="•"/>
              <a:defRPr/>
            </a:pPr>
            <a:endParaRPr lang="en-US" b="1"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b="1" i="1" u="sng" dirty="0" smtClean="0"/>
          </a:p>
          <a:p>
            <a:pPr eaLnBrk="1" fontAlgn="auto" hangingPunct="1">
              <a:spcBef>
                <a:spcPts val="0"/>
              </a:spcBef>
              <a:spcAft>
                <a:spcPts val="0"/>
              </a:spcAft>
              <a:defRPr/>
            </a:pPr>
            <a:endParaRPr lang="en-US" dirty="0"/>
          </a:p>
        </p:txBody>
      </p:sp>
      <p:sp>
        <p:nvSpPr>
          <p:cNvPr id="118788" name="Header Placeholder 3"/>
          <p:cNvSpPr>
            <a:spLocks noGrp="1"/>
          </p:cNvSpPr>
          <p:nvPr>
            <p:ph type="hdr" sz="quarter"/>
          </p:nvPr>
        </p:nvSpPr>
        <p:spPr bwMode="auto">
          <a:xfrm>
            <a:off x="0" y="0"/>
            <a:ext cx="31242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ACA Instructor Update Course - 2015</a:t>
            </a:r>
            <a:endParaRPr lang="en-US" altLang="en-US" dirty="0"/>
          </a:p>
        </p:txBody>
      </p:sp>
      <p:sp>
        <p:nvSpPr>
          <p:cNvPr id="13210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mtClean="0"/>
              <a:t>© 2014 American Camping Association, Inc.</a:t>
            </a:r>
          </a:p>
        </p:txBody>
      </p:sp>
      <p:sp>
        <p:nvSpPr>
          <p:cNvPr id="118790" name="Slide Number Placeholder 5"/>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AA4602A-9BAD-4AA1-8D0C-D847919CC9BA}" type="slidenum">
              <a:rPr lang="en-US" altLang="en-US" smtClean="0"/>
              <a:pPr fontAlgn="base">
                <a:spcBef>
                  <a:spcPct val="0"/>
                </a:spcBef>
                <a:spcAft>
                  <a:spcPct val="0"/>
                </a:spcAft>
                <a:defRPr/>
              </a:pPr>
              <a:t>33</a:t>
            </a:fld>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7400" y="152400"/>
            <a:ext cx="2743200" cy="2057400"/>
          </a:xfrm>
        </p:spPr>
      </p:sp>
      <p:sp>
        <p:nvSpPr>
          <p:cNvPr id="3" name="Notes Placeholder 2"/>
          <p:cNvSpPr>
            <a:spLocks noGrp="1"/>
          </p:cNvSpPr>
          <p:nvPr>
            <p:ph type="body" idx="1"/>
          </p:nvPr>
        </p:nvSpPr>
        <p:spPr>
          <a:xfrm>
            <a:off x="304800" y="2286000"/>
            <a:ext cx="6324600" cy="6553200"/>
          </a:xfrm>
        </p:spPr>
        <p:txBody>
          <a:bodyPr/>
          <a:lstStyle/>
          <a:p>
            <a:pPr eaLnBrk="1" fontAlgn="auto" hangingPunct="1">
              <a:spcBef>
                <a:spcPts val="0"/>
              </a:spcBef>
              <a:spcAft>
                <a:spcPts val="0"/>
              </a:spcAft>
              <a:defRPr/>
            </a:pPr>
            <a:r>
              <a:rPr lang="en-US" sz="1300" dirty="0" smtClean="0"/>
              <a:t>Another fabulous resource for </a:t>
            </a:r>
            <a:r>
              <a:rPr lang="en-US" sz="1300" b="1" dirty="0" smtClean="0"/>
              <a:t>VISITORS to use </a:t>
            </a:r>
            <a:r>
              <a:rPr lang="en-US" sz="1300" dirty="0" smtClean="0"/>
              <a:t>to help prepare assigned camps for their visit is </a:t>
            </a:r>
            <a:r>
              <a:rPr lang="en-US" sz="1300" b="1" dirty="0" smtClean="0"/>
              <a:t>My Visits </a:t>
            </a:r>
            <a:r>
              <a:rPr lang="en-US" sz="1400" dirty="0" smtClean="0"/>
              <a:t>—</a:t>
            </a:r>
            <a:r>
              <a:rPr lang="en-US" sz="1300" b="1" dirty="0" smtClean="0"/>
              <a:t> </a:t>
            </a:r>
            <a:r>
              <a:rPr lang="en-US" sz="1300" dirty="0" smtClean="0"/>
              <a:t>an easy-to-use web-based app, created by ACA for standards volunteer visitors. </a:t>
            </a:r>
            <a:r>
              <a:rPr lang="en-US" altLang="en-US" sz="1300" b="1" dirty="0" smtClean="0"/>
              <a:t>[animation, arrow flies in]</a:t>
            </a:r>
          </a:p>
          <a:p>
            <a:pPr eaLnBrk="1" fontAlgn="auto" hangingPunct="1">
              <a:spcBef>
                <a:spcPts val="0"/>
              </a:spcBef>
              <a:spcAft>
                <a:spcPts val="0"/>
              </a:spcAft>
              <a:defRPr/>
            </a:pPr>
            <a:endParaRPr lang="en-US" sz="1300" dirty="0" smtClean="0"/>
          </a:p>
          <a:p>
            <a:pPr eaLnBrk="1" fontAlgn="auto" hangingPunct="1">
              <a:spcBef>
                <a:spcPts val="0"/>
              </a:spcBef>
              <a:spcAft>
                <a:spcPts val="0"/>
              </a:spcAft>
              <a:defRPr/>
            </a:pPr>
            <a:r>
              <a:rPr lang="en-US" sz="1300" dirty="0" smtClean="0"/>
              <a:t>Current fee-paying ACA Visitors can </a:t>
            </a:r>
            <a:r>
              <a:rPr lang="en-US" sz="1300" b="1" dirty="0" smtClean="0"/>
              <a:t>access the standards online</a:t>
            </a:r>
            <a:r>
              <a:rPr lang="en-US" sz="1300" dirty="0" smtClean="0"/>
              <a:t> and g</a:t>
            </a:r>
            <a:r>
              <a:rPr lang="en-US" sz="1300" i="1" dirty="0" smtClean="0"/>
              <a:t>enerate a PDF version of  the ACA standards. </a:t>
            </a:r>
            <a:r>
              <a:rPr lang="en-US" sz="1300" dirty="0" smtClean="0"/>
              <a:t>My Visits gives </a:t>
            </a:r>
            <a:r>
              <a:rPr lang="en-US" sz="1300" i="0" dirty="0" smtClean="0"/>
              <a:t>visitors</a:t>
            </a:r>
            <a:r>
              <a:rPr lang="en-US" sz="1300" dirty="0" smtClean="0"/>
              <a:t> limited access to their</a:t>
            </a:r>
            <a:r>
              <a:rPr lang="en-US" sz="1300" baseline="0" dirty="0" smtClean="0"/>
              <a:t> assigned</a:t>
            </a:r>
            <a:r>
              <a:rPr lang="en-US" sz="1300" dirty="0" smtClean="0"/>
              <a:t> camp's customizations and written documentation (i.e., they have read-only capabilities for documents so they can make helpful comments) </a:t>
            </a:r>
            <a:r>
              <a:rPr lang="en-US" sz="1300" b="1" i="1" dirty="0" smtClean="0"/>
              <a:t>This is one method that a visitor can use to conduct the “official” review of a Camp Self-Assessment.</a:t>
            </a:r>
          </a:p>
          <a:p>
            <a:r>
              <a:rPr lang="en-US" altLang="en-US" dirty="0" smtClean="0"/>
              <a:t> </a:t>
            </a:r>
          </a:p>
          <a:p>
            <a:r>
              <a:rPr lang="en-US" altLang="en-US" b="1" dirty="0" smtClean="0"/>
              <a:t>Main features of My Visits</a:t>
            </a:r>
          </a:p>
          <a:p>
            <a:pPr marL="285750" indent="-285750">
              <a:buFont typeface="Arial" panose="020B0604020202020204" pitchFamily="34" charset="0"/>
              <a:buChar char="•"/>
            </a:pPr>
            <a:r>
              <a:rPr lang="en-US" sz="1300" kern="1200" dirty="0" smtClean="0">
                <a:solidFill>
                  <a:schemeClr val="tx1"/>
                </a:solidFill>
                <a:effectLst/>
                <a:latin typeface="+mn-lt"/>
                <a:ea typeface="+mn-ea"/>
                <a:cs typeface="+mn-cs"/>
              </a:rPr>
              <a:t>Ability to convey your availability as a visitor to your local office</a:t>
            </a:r>
          </a:p>
          <a:p>
            <a:pPr marL="285750" indent="-285750">
              <a:buFont typeface="Arial" panose="020B0604020202020204" pitchFamily="34" charset="0"/>
              <a:buChar char="•"/>
            </a:pPr>
            <a:r>
              <a:rPr lang="en-US" sz="1300" kern="1200" dirty="0" smtClean="0">
                <a:solidFill>
                  <a:schemeClr val="tx1"/>
                </a:solidFill>
                <a:effectLst/>
                <a:latin typeface="+mn-lt"/>
                <a:ea typeface="+mn-ea"/>
                <a:cs typeface="+mn-cs"/>
              </a:rPr>
              <a:t>Ability to review your visit assignment information</a:t>
            </a:r>
          </a:p>
          <a:p>
            <a:pPr marL="285750" indent="-285750">
              <a:buFont typeface="Arial" panose="020B0604020202020204" pitchFamily="34" charset="0"/>
              <a:buChar char="•"/>
            </a:pPr>
            <a:r>
              <a:rPr lang="en-US" sz="1300" kern="1200" dirty="0" smtClean="0">
                <a:solidFill>
                  <a:schemeClr val="tx1"/>
                </a:solidFill>
                <a:effectLst/>
                <a:latin typeface="+mn-lt"/>
                <a:ea typeface="+mn-ea"/>
                <a:cs typeface="+mn-cs"/>
              </a:rPr>
              <a:t>Ability to review the camps customizations to the standards based on the programming and modes of the camp/program</a:t>
            </a:r>
          </a:p>
          <a:p>
            <a:pPr marL="285750" indent="-285750">
              <a:buFont typeface="Arial" panose="020B0604020202020204" pitchFamily="34" charset="0"/>
              <a:buChar char="•"/>
            </a:pPr>
            <a:r>
              <a:rPr lang="en-US" sz="1300" kern="1200" dirty="0" smtClean="0">
                <a:solidFill>
                  <a:schemeClr val="tx1"/>
                </a:solidFill>
                <a:effectLst/>
                <a:latin typeface="+mn-lt"/>
                <a:ea typeface="+mn-ea"/>
                <a:cs typeface="+mn-cs"/>
              </a:rPr>
              <a:t>Ability to sort/filter the standards by pre-determined areas (example: Filter to see only mandatory standards, etc.)</a:t>
            </a:r>
          </a:p>
          <a:p>
            <a:pPr marL="285750" indent="-285750">
              <a:buFont typeface="Arial" panose="020B0604020202020204" pitchFamily="34" charset="0"/>
              <a:buChar char="•"/>
            </a:pPr>
            <a:r>
              <a:rPr lang="en-US" sz="1300" kern="1200" dirty="0" smtClean="0">
                <a:solidFill>
                  <a:schemeClr val="tx1"/>
                </a:solidFill>
                <a:effectLst/>
                <a:latin typeface="+mn-lt"/>
                <a:ea typeface="+mn-ea"/>
                <a:cs typeface="+mn-cs"/>
              </a:rPr>
              <a:t>Ability review camp documents that have been uploaded</a:t>
            </a:r>
          </a:p>
          <a:p>
            <a:pPr marL="285750" indent="-285750">
              <a:buFont typeface="Arial" panose="020B0604020202020204" pitchFamily="34" charset="0"/>
              <a:buChar char="•"/>
            </a:pPr>
            <a:r>
              <a:rPr lang="en-US" sz="1300" kern="1200" dirty="0" smtClean="0">
                <a:solidFill>
                  <a:schemeClr val="tx1"/>
                </a:solidFill>
                <a:effectLst/>
                <a:latin typeface="+mn-lt"/>
                <a:ea typeface="+mn-ea"/>
                <a:cs typeface="+mn-cs"/>
              </a:rPr>
              <a:t>Ability to make comments regarding documentation or perceived compliance</a:t>
            </a:r>
          </a:p>
          <a:p>
            <a:pPr marL="285750" indent="-285750">
              <a:buFont typeface="Arial" panose="020B0604020202020204" pitchFamily="34" charset="0"/>
              <a:buChar char="•"/>
            </a:pPr>
            <a:r>
              <a:rPr lang="en-US" sz="1300" kern="1200" dirty="0" smtClean="0">
                <a:solidFill>
                  <a:schemeClr val="tx1"/>
                </a:solidFill>
                <a:effectLst/>
                <a:latin typeface="+mn-lt"/>
                <a:ea typeface="+mn-ea"/>
                <a:cs typeface="+mn-cs"/>
              </a:rPr>
              <a:t>Ability to generate  custom checklists for assigned camps</a:t>
            </a:r>
          </a:p>
          <a:p>
            <a:endParaRPr lang="en-US" altLang="en-US" b="1" dirty="0" smtClean="0"/>
          </a:p>
          <a:p>
            <a:r>
              <a:rPr lang="en-US" altLang="en-US" b="1" dirty="0" smtClean="0"/>
              <a:t>[animation] </a:t>
            </a:r>
            <a:r>
              <a:rPr lang="en-US" altLang="en-US" b="0" dirty="0" smtClean="0"/>
              <a:t>Access My Visits from the accreditation</a:t>
            </a:r>
            <a:r>
              <a:rPr lang="en-US" altLang="en-US" b="0" baseline="0" dirty="0" smtClean="0"/>
              <a:t> resources and tools page from the </a:t>
            </a:r>
            <a:r>
              <a:rPr lang="en-US" altLang="en-US" b="0" dirty="0" smtClean="0"/>
              <a:t>ACA website (same place</a:t>
            </a:r>
            <a:r>
              <a:rPr lang="en-US" altLang="en-US" b="0" baseline="0" dirty="0" smtClean="0"/>
              <a:t> you start when accessing My Accreditation -</a:t>
            </a:r>
            <a:r>
              <a:rPr lang="en-US" altLang="en-US" b="0" dirty="0" smtClean="0"/>
              <a:t>go back to same</a:t>
            </a:r>
            <a:r>
              <a:rPr lang="en-US" altLang="en-US" b="0" baseline="0" dirty="0" smtClean="0"/>
              <a:t> slide as My Accreditation access, if necessary  to illustrate).</a:t>
            </a:r>
          </a:p>
          <a:p>
            <a:r>
              <a:rPr lang="en-US" altLang="en-US" b="1" baseline="0" dirty="0" smtClean="0"/>
              <a:t>[animation] </a:t>
            </a:r>
            <a:r>
              <a:rPr lang="en-US" altLang="en-US" b="0" baseline="0" dirty="0" smtClean="0"/>
              <a:t>Watch the tutorials! This will help visitors better understand the nuances of the apps</a:t>
            </a:r>
            <a:endParaRPr lang="en-US" altLang="en-US" b="0" dirty="0" smtClean="0"/>
          </a:p>
          <a:p>
            <a:endParaRPr lang="en-US" altLang="en-US" b="1"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1" dirty="0" smtClean="0">
                <a:solidFill>
                  <a:srgbClr val="FF0000"/>
                </a:solidFill>
              </a:rPr>
              <a:t>All instructors are asked to complete the tutorials for the My Accreditation</a:t>
            </a:r>
            <a:r>
              <a:rPr lang="en-US" b="1" baseline="0" dirty="0" smtClean="0">
                <a:solidFill>
                  <a:srgbClr val="FF0000"/>
                </a:solidFill>
              </a:rPr>
              <a:t> prior to teaching a standards course or standards update course AND the tutorials for My Visits prior to teaching an Associate Visitor or Visitor Update course so you are somewhat familiar with the benefits of these tools.  We are directly camps/visitors to these sites to obtain a fully updated APG.  </a:t>
            </a:r>
          </a:p>
          <a:p>
            <a:pPr marL="0" marR="0" indent="0" algn="l" defTabSz="914400" rtl="0" eaLnBrk="1" fontAlgn="auto" latinLnBrk="0" hangingPunct="1">
              <a:lnSpc>
                <a:spcPct val="100000"/>
              </a:lnSpc>
              <a:spcBef>
                <a:spcPct val="0"/>
              </a:spcBef>
              <a:spcAft>
                <a:spcPts val="0"/>
              </a:spcAft>
              <a:buClrTx/>
              <a:buSzTx/>
              <a:buFontTx/>
              <a:buNone/>
              <a:tabLst/>
              <a:defRPr/>
            </a:pPr>
            <a:endParaRPr lang="en-US" b="1" baseline="0" dirty="0" smtClean="0">
              <a:solidFill>
                <a:srgbClr val="FF0000"/>
              </a:solidFill>
            </a:endParaRPr>
          </a:p>
          <a:p>
            <a:r>
              <a:rPr lang="en-US" sz="1300" kern="1200" dirty="0" smtClean="0">
                <a:solidFill>
                  <a:schemeClr val="tx1"/>
                </a:solidFill>
                <a:effectLst/>
                <a:latin typeface="+mn-lt"/>
                <a:ea typeface="+mn-ea"/>
                <a:cs typeface="+mn-cs"/>
              </a:rPr>
              <a:t> </a:t>
            </a:r>
          </a:p>
          <a:p>
            <a:endParaRPr lang="en-US" sz="1300" b="1" kern="1200" dirty="0" smtClean="0">
              <a:solidFill>
                <a:schemeClr val="tx1"/>
              </a:solidFill>
              <a:effectLst/>
              <a:latin typeface="+mn-lt"/>
              <a:ea typeface="+mn-ea"/>
              <a:cs typeface="+mn-cs"/>
            </a:endParaRPr>
          </a:p>
          <a:p>
            <a:r>
              <a:rPr lang="en-US" sz="1300" b="1" kern="1200" dirty="0" smtClean="0">
                <a:solidFill>
                  <a:schemeClr val="tx1"/>
                </a:solidFill>
                <a:effectLst/>
                <a:latin typeface="+mn-lt"/>
                <a:ea typeface="+mn-ea"/>
                <a:cs typeface="+mn-cs"/>
              </a:rPr>
              <a:t>Good Common Sense – and Lots of Communication</a:t>
            </a:r>
          </a:p>
          <a:p>
            <a:r>
              <a:rPr lang="en-US" sz="1300" kern="1200" dirty="0" smtClean="0">
                <a:solidFill>
                  <a:schemeClr val="tx1"/>
                </a:solidFill>
                <a:effectLst/>
                <a:latin typeface="+mn-lt"/>
                <a:ea typeface="+mn-ea"/>
                <a:cs typeface="+mn-cs"/>
              </a:rPr>
              <a:t>Use your common sense and work with your assigned camps well before the day of the visit to verify the applicable areas of their camp program. Completing the camp self-assessment and being able to review other written documentation as early as possible will help everyone better understand applicability of questionable areas or standards. Your area standards chair and ACA, Inc. can also help if you have difficulty in determining applicability.</a:t>
            </a:r>
          </a:p>
          <a:p>
            <a:endParaRPr lang="en-US" sz="1300" kern="1200" dirty="0" smtClean="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r>
              <a:rPr lang="en-US" smtClean="0"/>
              <a:t>ACA Instructor Update Course - 2015</a:t>
            </a:r>
            <a:endParaRPr lang="en-US"/>
          </a:p>
        </p:txBody>
      </p:sp>
      <p:sp>
        <p:nvSpPr>
          <p:cNvPr id="5" name="Footer Placeholder 4"/>
          <p:cNvSpPr>
            <a:spLocks noGrp="1"/>
          </p:cNvSpPr>
          <p:nvPr>
            <p:ph type="ftr" sz="quarter" idx="11"/>
          </p:nvPr>
        </p:nvSpPr>
        <p:spPr/>
        <p:txBody>
          <a:bodyPr/>
          <a:lstStyle/>
          <a:p>
            <a:r>
              <a:rPr lang="en-US" dirty="0" smtClean="0"/>
              <a:t>© 2014 American Camping Association, Inc.</a:t>
            </a:r>
            <a:endParaRPr lang="en-US" dirty="0"/>
          </a:p>
        </p:txBody>
      </p:sp>
      <p:sp>
        <p:nvSpPr>
          <p:cNvPr id="6" name="Slide Number Placeholder 5"/>
          <p:cNvSpPr>
            <a:spLocks noGrp="1"/>
          </p:cNvSpPr>
          <p:nvPr>
            <p:ph type="sldNum" sz="quarter" idx="12"/>
          </p:nvPr>
        </p:nvSpPr>
        <p:spPr/>
        <p:txBody>
          <a:bodyPr/>
          <a:lstStyle/>
          <a:p>
            <a:fld id="{276B2EA8-095C-4DFA-A6CE-BAF7A6467AE4}" type="slidenum">
              <a:rPr lang="en-US" smtClean="0"/>
              <a:t>34</a:t>
            </a:fld>
            <a:endParaRPr lang="en-US"/>
          </a:p>
        </p:txBody>
      </p:sp>
    </p:spTree>
    <p:extLst>
      <p:ext uri="{BB962C8B-B14F-4D97-AF65-F5344CB8AC3E}">
        <p14:creationId xmlns:p14="http://schemas.microsoft.com/office/powerpoint/2010/main" val="3924834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ea typeface="ＭＳ Ｐゴシック" pitchFamily="-106" charset="-128"/>
              </a:rPr>
              <a:t>The Log-in pages of My Accreditation and My Visits  are </a:t>
            </a:r>
            <a:r>
              <a:rPr lang="en-US" b="1" dirty="0" smtClean="0">
                <a:ea typeface="ＭＳ Ｐゴシック" pitchFamily="-106" charset="-128"/>
              </a:rPr>
              <a:t>VERY similar </a:t>
            </a:r>
            <a:r>
              <a:rPr lang="en-US" dirty="0" smtClean="0">
                <a:ea typeface="ＭＳ Ｐゴシック" pitchFamily="-106" charset="-128"/>
              </a:rPr>
              <a:t>– make sure you are using the correct app</a:t>
            </a:r>
            <a:r>
              <a:rPr lang="en-US" b="1" dirty="0" smtClean="0">
                <a:ea typeface="ＭＳ Ｐゴシック" pitchFamily="-106" charset="-128"/>
              </a:rPr>
              <a:t> </a:t>
            </a:r>
            <a:r>
              <a:rPr lang="en-US" b="0" dirty="0" smtClean="0">
                <a:ea typeface="ＭＳ Ｐゴシック" pitchFamily="-106" charset="-128"/>
              </a:rPr>
              <a:t>(because they look alike – it could be confusing)</a:t>
            </a:r>
          </a:p>
          <a:p>
            <a:pPr>
              <a:defRPr/>
            </a:pPr>
            <a:r>
              <a:rPr lang="en-US" b="1" dirty="0" smtClean="0">
                <a:ea typeface="ＭＳ Ｐゴシック" pitchFamily="-106" charset="-128"/>
              </a:rPr>
              <a:t>[animation] My Visits </a:t>
            </a:r>
            <a:r>
              <a:rPr lang="en-US" b="0" dirty="0" smtClean="0">
                <a:ea typeface="ＭＳ Ｐゴシック" pitchFamily="-106" charset="-128"/>
              </a:rPr>
              <a:t>shows Visitor is at</a:t>
            </a:r>
            <a:r>
              <a:rPr lang="en-US" b="0" baseline="0" dirty="0" smtClean="0">
                <a:ea typeface="ＭＳ Ｐゴシック" pitchFamily="-106" charset="-128"/>
              </a:rPr>
              <a:t> the right place</a:t>
            </a:r>
            <a:endParaRPr lang="en-US" b="0" dirty="0" smtClean="0">
              <a:ea typeface="ＭＳ Ｐゴシック" pitchFamily="-106" charset="-128"/>
            </a:endParaRPr>
          </a:p>
          <a:p>
            <a:pPr>
              <a:defRPr/>
            </a:pPr>
            <a:r>
              <a:rPr lang="en-US" b="1" dirty="0" smtClean="0">
                <a:ea typeface="ＭＳ Ｐゴシック" pitchFamily="-106" charset="-128"/>
              </a:rPr>
              <a:t>[animation] Sign-in </a:t>
            </a:r>
          </a:p>
          <a:p>
            <a:pPr>
              <a:defRPr/>
            </a:pPr>
            <a:endParaRPr lang="en-US" b="1" dirty="0" smtClean="0">
              <a:ea typeface="ＭＳ Ｐゴシック" pitchFamily="-106" charset="-128"/>
            </a:endParaRPr>
          </a:p>
          <a:p>
            <a:pPr>
              <a:defRPr/>
            </a:pPr>
            <a:r>
              <a:rPr lang="en-US" b="1" dirty="0" smtClean="0">
                <a:ea typeface="ＭＳ Ｐゴシック" pitchFamily="-106" charset="-128"/>
              </a:rPr>
              <a:t>Instructor Note</a:t>
            </a:r>
            <a:r>
              <a:rPr lang="en-US" dirty="0" smtClean="0">
                <a:ea typeface="ＭＳ Ｐゴシック" pitchFamily="-106" charset="-128"/>
              </a:rPr>
              <a:t>: If you have internet access, log onto the ACA website and walk through the process.  BE AWARE OF TIME! Keep any</a:t>
            </a:r>
            <a:r>
              <a:rPr lang="en-US" baseline="0" dirty="0" smtClean="0">
                <a:ea typeface="ＭＳ Ｐゴシック" pitchFamily="-106" charset="-128"/>
              </a:rPr>
              <a:t> demos short and sweet</a:t>
            </a:r>
            <a:endParaRPr lang="en-US" dirty="0" smtClean="0">
              <a:ea typeface="ＭＳ Ｐゴシック" pitchFamily="-106" charset="-128"/>
            </a:endParaRPr>
          </a:p>
          <a:p>
            <a:pPr>
              <a:defRPr/>
            </a:pPr>
            <a:r>
              <a:rPr lang="en-US" dirty="0" smtClean="0">
                <a:ea typeface="ＭＳ Ｐゴシック" pitchFamily="-106" charset="-128"/>
              </a:rPr>
              <a:t>Username= Trainer </a:t>
            </a:r>
          </a:p>
          <a:p>
            <a:pPr>
              <a:defRPr/>
            </a:pPr>
            <a:r>
              <a:rPr lang="en-US" dirty="0" smtClean="0">
                <a:ea typeface="ＭＳ Ｐゴシック" pitchFamily="-106" charset="-128"/>
              </a:rPr>
              <a:t>Password = 12345</a:t>
            </a:r>
          </a:p>
          <a:p>
            <a:pPr>
              <a:defRPr/>
            </a:pPr>
            <a:r>
              <a:rPr lang="en-US" dirty="0" smtClean="0">
                <a:ea typeface="ＭＳ Ｐゴシック" pitchFamily="-106" charset="-128"/>
              </a:rPr>
              <a:t> </a:t>
            </a:r>
          </a:p>
          <a:p>
            <a:endParaRPr lang="en-US" dirty="0"/>
          </a:p>
        </p:txBody>
      </p:sp>
      <p:sp>
        <p:nvSpPr>
          <p:cNvPr id="4" name="Header Placeholder 3"/>
          <p:cNvSpPr>
            <a:spLocks noGrp="1"/>
          </p:cNvSpPr>
          <p:nvPr>
            <p:ph type="hdr" sz="quarter" idx="10"/>
          </p:nvPr>
        </p:nvSpPr>
        <p:spPr/>
        <p:txBody>
          <a:bodyPr/>
          <a:lstStyle/>
          <a:p>
            <a:r>
              <a:rPr lang="en-US" smtClean="0"/>
              <a:t>ACA Instructor Update Course - 2015</a:t>
            </a:r>
            <a:endParaRPr lang="en-US"/>
          </a:p>
        </p:txBody>
      </p:sp>
      <p:sp>
        <p:nvSpPr>
          <p:cNvPr id="5" name="Footer Placeholder 4"/>
          <p:cNvSpPr>
            <a:spLocks noGrp="1"/>
          </p:cNvSpPr>
          <p:nvPr>
            <p:ph type="ftr" sz="quarter" idx="11"/>
          </p:nvPr>
        </p:nvSpPr>
        <p:spPr/>
        <p:txBody>
          <a:bodyPr/>
          <a:lstStyle/>
          <a:p>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p>
            <a:fld id="{276B2EA8-095C-4DFA-A6CE-BAF7A6467AE4}" type="slidenum">
              <a:rPr lang="en-US" smtClean="0"/>
              <a:t>35</a:t>
            </a:fld>
            <a:endParaRPr lang="en-US"/>
          </a:p>
        </p:txBody>
      </p:sp>
    </p:spTree>
    <p:extLst>
      <p:ext uri="{BB962C8B-B14F-4D97-AF65-F5344CB8AC3E}">
        <p14:creationId xmlns:p14="http://schemas.microsoft.com/office/powerpoint/2010/main" val="1723174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are logged in you have some options.</a:t>
            </a:r>
          </a:p>
          <a:p>
            <a:endParaRPr lang="en-US" dirty="0" smtClean="0"/>
          </a:p>
          <a:p>
            <a:r>
              <a:rPr lang="en-US" dirty="0" smtClean="0"/>
              <a:t>If you would like a pdf version of all</a:t>
            </a:r>
            <a:r>
              <a:rPr lang="en-US" baseline="0" dirty="0" smtClean="0"/>
              <a:t> the standards with the same copy as the APG </a:t>
            </a:r>
          </a:p>
          <a:p>
            <a:pPr marL="342900" indent="-342900">
              <a:buFont typeface="+mj-lt"/>
              <a:buAutoNum type="arabicPeriod"/>
            </a:pPr>
            <a:r>
              <a:rPr lang="en-US" baseline="0" dirty="0" smtClean="0"/>
              <a:t>Visit the “Update my Visitor Information” </a:t>
            </a:r>
            <a:r>
              <a:rPr lang="en-US" b="1" baseline="0" dirty="0" smtClean="0"/>
              <a:t>[animation]</a:t>
            </a:r>
            <a:r>
              <a:rPr lang="en-US" baseline="0" dirty="0" smtClean="0"/>
              <a:t> </a:t>
            </a:r>
          </a:p>
          <a:p>
            <a:pPr marL="342900" indent="-342900">
              <a:buFont typeface="+mj-lt"/>
              <a:buAutoNum type="arabicPeriod"/>
            </a:pPr>
            <a:r>
              <a:rPr lang="en-US" baseline="0" dirty="0" smtClean="0"/>
              <a:t>Agree to the following statement “</a:t>
            </a:r>
            <a:r>
              <a:rPr lang="en-US" dirty="0" smtClean="0"/>
              <a:t>I understand the PDF document of the APG from the My Accreditation tool has all inclusive revisions to date and is for my personal use ONLY and is not to be shared with others.” by clicking the button</a:t>
            </a:r>
          </a:p>
          <a:p>
            <a:pPr marL="342900" indent="-342900">
              <a:buFont typeface="+mj-lt"/>
              <a:buAutoNum type="arabicPeriod"/>
            </a:pPr>
            <a:r>
              <a:rPr lang="en-US" dirty="0" smtClean="0"/>
              <a:t>Check</a:t>
            </a:r>
            <a:r>
              <a:rPr lang="en-US" baseline="0" dirty="0" smtClean="0"/>
              <a:t> your email of record for the file</a:t>
            </a:r>
            <a:endParaRPr lang="en-US" dirty="0" smtClean="0"/>
          </a:p>
          <a:p>
            <a:endParaRPr lang="en-US" dirty="0" smtClean="0"/>
          </a:p>
          <a:p>
            <a:r>
              <a:rPr lang="en-US" dirty="0" smtClean="0"/>
              <a:t>To start</a:t>
            </a:r>
            <a:r>
              <a:rPr lang="en-US" baseline="0" dirty="0" smtClean="0"/>
              <a:t> to review content that your assigned camp had completed and/or updated use the navigation buttons provided. </a:t>
            </a:r>
            <a:r>
              <a:rPr lang="en-US" b="1" baseline="0" dirty="0" smtClean="0"/>
              <a:t>[animation]</a:t>
            </a:r>
            <a:endParaRPr lang="en-US" b="1" dirty="0"/>
          </a:p>
        </p:txBody>
      </p:sp>
      <p:sp>
        <p:nvSpPr>
          <p:cNvPr id="4" name="Header Placeholder 3"/>
          <p:cNvSpPr>
            <a:spLocks noGrp="1"/>
          </p:cNvSpPr>
          <p:nvPr>
            <p:ph type="hdr" sz="quarter" idx="10"/>
          </p:nvPr>
        </p:nvSpPr>
        <p:spPr/>
        <p:txBody>
          <a:bodyPr/>
          <a:lstStyle/>
          <a:p>
            <a:r>
              <a:rPr lang="en-US" smtClean="0"/>
              <a:t>ACA Instructor Update Course - 2015</a:t>
            </a:r>
            <a:endParaRPr lang="en-US"/>
          </a:p>
        </p:txBody>
      </p:sp>
      <p:sp>
        <p:nvSpPr>
          <p:cNvPr id="5" name="Footer Placeholder 4"/>
          <p:cNvSpPr>
            <a:spLocks noGrp="1"/>
          </p:cNvSpPr>
          <p:nvPr>
            <p:ph type="ftr" sz="quarter" idx="11"/>
          </p:nvPr>
        </p:nvSpPr>
        <p:spPr/>
        <p:txBody>
          <a:bodyPr/>
          <a:lstStyle/>
          <a:p>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p>
            <a:fld id="{276B2EA8-095C-4DFA-A6CE-BAF7A6467AE4}" type="slidenum">
              <a:rPr lang="en-US" smtClean="0"/>
              <a:t>36</a:t>
            </a:fld>
            <a:endParaRPr lang="en-US"/>
          </a:p>
        </p:txBody>
      </p:sp>
    </p:spTree>
    <p:extLst>
      <p:ext uri="{BB962C8B-B14F-4D97-AF65-F5344CB8AC3E}">
        <p14:creationId xmlns:p14="http://schemas.microsoft.com/office/powerpoint/2010/main" val="11820861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xfrm>
            <a:off x="2133600" y="304800"/>
            <a:ext cx="2590800" cy="1943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304800" y="2438400"/>
            <a:ext cx="6096000" cy="4724400"/>
          </a:xfrm>
        </p:spPr>
        <p:txBody>
          <a:bodyPr/>
          <a:lstStyle/>
          <a:p>
            <a:pPr eaLnBrk="1" fontAlgn="auto" hangingPunct="1">
              <a:spcBef>
                <a:spcPts val="0"/>
              </a:spcBef>
              <a:spcAft>
                <a:spcPts val="0"/>
              </a:spcAft>
              <a:buFont typeface="Arial" panose="020B0604020202020204" pitchFamily="34" charset="0"/>
              <a:buNone/>
              <a:defRPr/>
            </a:pPr>
            <a:r>
              <a:rPr lang="en-US" sz="1300" b="1" i="1" dirty="0" smtClean="0"/>
              <a:t>Note to Instructor: The Custom</a:t>
            </a:r>
            <a:r>
              <a:rPr lang="en-US" sz="1300" b="1" i="1" baseline="0" dirty="0" smtClean="0"/>
              <a:t>  Reports –My Reports page looks and acts the same way in both apps!  </a:t>
            </a:r>
            <a:r>
              <a:rPr lang="en-US" sz="1300" dirty="0" smtClean="0"/>
              <a:t>Please show the My Reports page and highlight the following.</a:t>
            </a:r>
          </a:p>
          <a:p>
            <a:pPr eaLnBrk="1" fontAlgn="auto" hangingPunct="1">
              <a:spcBef>
                <a:spcPts val="0"/>
              </a:spcBef>
              <a:spcAft>
                <a:spcPts val="0"/>
              </a:spcAft>
              <a:buFont typeface="Arial" panose="020B0604020202020204" pitchFamily="34" charset="0"/>
              <a:buNone/>
              <a:defRPr/>
            </a:pPr>
            <a:endParaRPr lang="en-US" sz="1300" dirty="0" smtClean="0"/>
          </a:p>
          <a:p>
            <a:pPr eaLnBrk="1" fontAlgn="auto" hangingPunct="1">
              <a:spcBef>
                <a:spcPts val="0"/>
              </a:spcBef>
              <a:spcAft>
                <a:spcPts val="0"/>
              </a:spcAft>
              <a:buFont typeface="Arial" panose="020B0604020202020204" pitchFamily="34" charset="0"/>
              <a:buNone/>
              <a:defRPr/>
            </a:pPr>
            <a:r>
              <a:rPr lang="en-US" sz="1300" dirty="0" smtClean="0"/>
              <a:t>My Reports is the final feature we are going to demonstrate. It’s one of the best features of My Accreditation is </a:t>
            </a:r>
            <a:r>
              <a:rPr lang="en-US" sz="1300" b="1" dirty="0" smtClean="0"/>
              <a:t>My Reports</a:t>
            </a:r>
            <a:r>
              <a:rPr lang="en-US" sz="1300" dirty="0" smtClean="0"/>
              <a:t>.</a:t>
            </a:r>
          </a:p>
          <a:p>
            <a:pPr marL="171450" indent="-171450" eaLnBrk="1" fontAlgn="auto" hangingPunct="1">
              <a:spcBef>
                <a:spcPts val="0"/>
              </a:spcBef>
              <a:spcAft>
                <a:spcPts val="0"/>
              </a:spcAft>
              <a:buFont typeface="Arial" panose="020B0604020202020204" pitchFamily="34" charset="0"/>
              <a:buChar char="•"/>
              <a:defRPr/>
            </a:pPr>
            <a:r>
              <a:rPr lang="en-US" sz="1300" dirty="0" smtClean="0"/>
              <a:t>Show how to obtain a copy of the standards that has the APG </a:t>
            </a:r>
            <a:r>
              <a:rPr lang="en-US" sz="1300" b="1" dirty="0" smtClean="0"/>
              <a:t>content via email</a:t>
            </a:r>
            <a:r>
              <a:rPr lang="en-US" sz="1300" dirty="0" smtClean="0"/>
              <a:t>. </a:t>
            </a:r>
            <a:r>
              <a:rPr lang="en-US" sz="1300" b="1" dirty="0" smtClean="0"/>
              <a:t>[animation]</a:t>
            </a:r>
            <a:r>
              <a:rPr lang="en-US" sz="1300" dirty="0" smtClean="0"/>
              <a:t> Emailed reports automatically go to the camp’s primary contact.  Add additional addresses in the space provided. </a:t>
            </a:r>
            <a:r>
              <a:rPr lang="en-US" sz="1300" b="1" dirty="0" smtClean="0"/>
              <a:t>[animation]</a:t>
            </a:r>
          </a:p>
          <a:p>
            <a:pPr marL="171450" indent="-171450" eaLnBrk="1" fontAlgn="auto" hangingPunct="1">
              <a:spcBef>
                <a:spcPts val="0"/>
              </a:spcBef>
              <a:spcAft>
                <a:spcPts val="0"/>
              </a:spcAft>
              <a:buFont typeface="Arial" panose="020B0604020202020204" pitchFamily="34" charset="0"/>
              <a:buChar char="•"/>
              <a:defRPr/>
            </a:pPr>
            <a:r>
              <a:rPr lang="en-US" sz="1300" dirty="0" smtClean="0"/>
              <a:t>Explain that the </a:t>
            </a:r>
            <a:r>
              <a:rPr lang="en-US" sz="1300" b="1" dirty="0" smtClean="0"/>
              <a:t>custom checklist [animation] </a:t>
            </a:r>
            <a:r>
              <a:rPr lang="en-US" sz="1300" dirty="0" smtClean="0"/>
              <a:t>is a checklist of all the standards. Checklist </a:t>
            </a:r>
            <a:r>
              <a:rPr lang="en-US" sz="1300" b="1" dirty="0" smtClean="0"/>
              <a:t>shows any perceived compliance </a:t>
            </a:r>
            <a:r>
              <a:rPr lang="en-US" sz="1300" dirty="0" smtClean="0"/>
              <a:t>decisions you have added and automatically DNAs any sections of standards that do not apply to your operation based upon the intake questionnaire. (For example, if you do not offer any trips, the PT section of this checklist will have all the possible responses blacked out.)</a:t>
            </a:r>
          </a:p>
          <a:p>
            <a:pPr marL="171450" indent="-171450" eaLnBrk="1" fontAlgn="auto" hangingPunct="1">
              <a:spcBef>
                <a:spcPts val="0"/>
              </a:spcBef>
              <a:spcAft>
                <a:spcPts val="0"/>
              </a:spcAft>
              <a:buFont typeface="Arial" panose="020B0604020202020204" pitchFamily="34" charset="0"/>
              <a:buChar char="•"/>
              <a:defRPr/>
            </a:pPr>
            <a:r>
              <a:rPr lang="en-US" sz="1300" dirty="0" smtClean="0"/>
              <a:t>Show some of the other custom reports, especially the </a:t>
            </a:r>
            <a:r>
              <a:rPr lang="en-US" sz="1300" b="1" dirty="0" smtClean="0"/>
              <a:t>All Customizations Checklist </a:t>
            </a:r>
            <a:r>
              <a:rPr lang="en-US" sz="1300" dirty="0" smtClean="0"/>
              <a:t>and the Camp Self-Assessment Checklist </a:t>
            </a:r>
            <a:r>
              <a:rPr lang="en-US" sz="1300" dirty="0"/>
              <a:t>(</a:t>
            </a:r>
            <a:r>
              <a:rPr lang="en-US" sz="1300" dirty="0" smtClean="0"/>
              <a:t>open these up and show how they can save and/or print)</a:t>
            </a:r>
            <a:r>
              <a:rPr lang="en-US" sz="1300" b="1" dirty="0" smtClean="0"/>
              <a:t>.</a:t>
            </a:r>
          </a:p>
          <a:p>
            <a:pPr marL="171450" indent="-171450" eaLnBrk="1" fontAlgn="auto" hangingPunct="1">
              <a:spcBef>
                <a:spcPts val="0"/>
              </a:spcBef>
              <a:spcAft>
                <a:spcPts val="0"/>
              </a:spcAft>
              <a:buFont typeface="Arial" panose="020B0604020202020204" pitchFamily="34" charset="0"/>
              <a:buChar char="•"/>
              <a:defRPr/>
            </a:pPr>
            <a:r>
              <a:rPr lang="en-US" sz="1300" dirty="0" smtClean="0"/>
              <a:t>Discuss that the </a:t>
            </a:r>
            <a:r>
              <a:rPr lang="en-US" sz="1300" b="1" dirty="0" smtClean="0"/>
              <a:t>Camp Self-Assessment Checklist [animation] </a:t>
            </a:r>
            <a:r>
              <a:rPr lang="en-US" sz="1300" dirty="0" smtClean="0"/>
              <a:t>could indeed suffice for the actual review of the Camp Self-Assessment if you and the visitor agree to go that route. Especially, because the visitor comments will show.</a:t>
            </a:r>
            <a:endParaRPr lang="en-US" sz="1300" b="1" dirty="0" smtClean="0"/>
          </a:p>
          <a:p>
            <a:pPr eaLnBrk="1" fontAlgn="auto" hangingPunct="1">
              <a:spcBef>
                <a:spcPts val="0"/>
              </a:spcBef>
              <a:spcAft>
                <a:spcPts val="0"/>
              </a:spcAft>
              <a:defRPr/>
            </a:pPr>
            <a:endParaRPr lang="en-US" sz="1300" dirty="0" smtClean="0"/>
          </a:p>
          <a:p>
            <a:pPr eaLnBrk="1" fontAlgn="auto" hangingPunct="1">
              <a:spcBef>
                <a:spcPts val="0"/>
              </a:spcBef>
              <a:spcAft>
                <a:spcPts val="0"/>
              </a:spcAft>
              <a:defRPr/>
            </a:pPr>
            <a:r>
              <a:rPr lang="en-US" sz="1300" dirty="0" smtClean="0"/>
              <a:t>Finally, </a:t>
            </a:r>
            <a:r>
              <a:rPr lang="en-US" sz="1300" b="1" i="1" dirty="0" smtClean="0"/>
              <a:t>discuss how applicability misunderstandings </a:t>
            </a:r>
            <a:r>
              <a:rPr lang="en-US" sz="1300" dirty="0" smtClean="0"/>
              <a:t>can affect the accuracy of the custom set of standards. </a:t>
            </a:r>
            <a:endParaRPr lang="en-US" dirty="0"/>
          </a:p>
        </p:txBody>
      </p:sp>
      <p:sp>
        <p:nvSpPr>
          <p:cNvPr id="119812" name="Header Placeholder 3"/>
          <p:cNvSpPr>
            <a:spLocks noGrp="1"/>
          </p:cNvSpPr>
          <p:nvPr>
            <p:ph type="hdr" sz="quarter"/>
          </p:nvPr>
        </p:nvSpPr>
        <p:spPr bwMode="auto">
          <a:xfrm>
            <a:off x="0" y="0"/>
            <a:ext cx="31242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ACA Instructor Update Course - 2015</a:t>
            </a:r>
            <a:endParaRPr lang="en-US" altLang="en-US" dirty="0"/>
          </a:p>
        </p:txBody>
      </p:sp>
      <p:sp>
        <p:nvSpPr>
          <p:cNvPr id="13312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mtClean="0"/>
              <a:t>© 2014 American Camping Association, Inc.</a:t>
            </a:r>
          </a:p>
        </p:txBody>
      </p:sp>
      <p:sp>
        <p:nvSpPr>
          <p:cNvPr id="119814" name="Slide Number Placeholder 5"/>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C20C7E7-FE7A-4568-B6A5-4D7EE0F8CE7D}" type="slidenum">
              <a:rPr lang="en-US" altLang="en-US" smtClean="0"/>
              <a:pPr fontAlgn="base">
                <a:spcBef>
                  <a:spcPct val="0"/>
                </a:spcBef>
                <a:spcAft>
                  <a:spcPct val="0"/>
                </a:spcAft>
                <a:defRPr/>
              </a:pPr>
              <a:t>37</a:t>
            </a:fld>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xfrm>
            <a:off x="1989138" y="296863"/>
            <a:ext cx="3308350" cy="2481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a:xfrm>
            <a:off x="252413" y="2928938"/>
            <a:ext cx="6351587" cy="597376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300" dirty="0" smtClean="0">
              <a:solidFill>
                <a:srgbClr val="000000"/>
              </a:solidFill>
              <a:ea typeface="MS PGothic"/>
            </a:endParaRPr>
          </a:p>
          <a:p>
            <a:pPr>
              <a:defRPr/>
            </a:pPr>
            <a:r>
              <a:rPr lang="en-US" sz="1300" dirty="0" smtClean="0">
                <a:solidFill>
                  <a:srgbClr val="000000"/>
                </a:solidFill>
                <a:ea typeface="MS PGothic"/>
              </a:rPr>
              <a:t>Remind camps to use their common </a:t>
            </a:r>
            <a:r>
              <a:rPr lang="en-US" sz="1300" dirty="0">
                <a:solidFill>
                  <a:srgbClr val="000000"/>
                </a:solidFill>
                <a:ea typeface="MS PGothic"/>
              </a:rPr>
              <a:t>sense and work </a:t>
            </a:r>
            <a:r>
              <a:rPr lang="en-US" sz="1300" dirty="0" smtClean="0">
                <a:solidFill>
                  <a:srgbClr val="000000"/>
                </a:solidFill>
                <a:ea typeface="MS PGothic"/>
              </a:rPr>
              <a:t>with</a:t>
            </a:r>
            <a:r>
              <a:rPr lang="en-US" sz="1300" baseline="0" dirty="0" smtClean="0">
                <a:solidFill>
                  <a:srgbClr val="000000"/>
                </a:solidFill>
                <a:ea typeface="MS PGothic"/>
              </a:rPr>
              <a:t> </a:t>
            </a:r>
            <a:r>
              <a:rPr lang="en-US" sz="1300" dirty="0" smtClean="0">
                <a:solidFill>
                  <a:srgbClr val="000000"/>
                </a:solidFill>
                <a:ea typeface="MS PGothic"/>
              </a:rPr>
              <a:t>assigned </a:t>
            </a:r>
            <a:r>
              <a:rPr lang="en-US" sz="1300" dirty="0">
                <a:solidFill>
                  <a:srgbClr val="000000"/>
                </a:solidFill>
                <a:ea typeface="MS PGothic"/>
              </a:rPr>
              <a:t>visitors well before the day of the visit to verify the applicable areas of </a:t>
            </a:r>
            <a:r>
              <a:rPr lang="en-US" sz="1300" dirty="0" err="1" smtClean="0">
                <a:solidFill>
                  <a:srgbClr val="000000"/>
                </a:solidFill>
                <a:ea typeface="MS PGothic"/>
              </a:rPr>
              <a:t>thier</a:t>
            </a:r>
            <a:r>
              <a:rPr lang="en-US" sz="1300" dirty="0" smtClean="0">
                <a:solidFill>
                  <a:srgbClr val="000000"/>
                </a:solidFill>
                <a:ea typeface="MS PGothic"/>
              </a:rPr>
              <a:t> </a:t>
            </a:r>
            <a:r>
              <a:rPr lang="en-US" sz="1300" dirty="0">
                <a:solidFill>
                  <a:srgbClr val="000000"/>
                </a:solidFill>
                <a:ea typeface="MS PGothic"/>
              </a:rPr>
              <a:t>program. Completing the </a:t>
            </a:r>
            <a:r>
              <a:rPr lang="en-US" sz="1300" dirty="0" smtClean="0">
                <a:solidFill>
                  <a:srgbClr val="000000"/>
                </a:solidFill>
                <a:ea typeface="MS PGothic"/>
              </a:rPr>
              <a:t>Camp Self-Assessment </a:t>
            </a:r>
            <a:r>
              <a:rPr lang="en-US" sz="1300" dirty="0">
                <a:solidFill>
                  <a:srgbClr val="000000"/>
                </a:solidFill>
                <a:ea typeface="MS PGothic"/>
              </a:rPr>
              <a:t>and allowing the visitor to review other written documentation as early as possible will help you better understand applicability of questionable areas or standards. Your local standards chair and ACA, Inc. can also help if you have difficulty in determining applicability.</a:t>
            </a:r>
          </a:p>
          <a:p>
            <a:pPr>
              <a:defRPr/>
            </a:pPr>
            <a:endParaRPr lang="en-US" sz="1300" dirty="0" smtClean="0">
              <a:solidFill>
                <a:srgbClr val="000000"/>
              </a:solidFill>
              <a:ea typeface="MS PGothic"/>
            </a:endParaRPr>
          </a:p>
          <a:p>
            <a:pPr>
              <a:defRPr/>
            </a:pPr>
            <a:r>
              <a:rPr lang="en-US" sz="1300" dirty="0" smtClean="0">
                <a:solidFill>
                  <a:srgbClr val="000000"/>
                </a:solidFill>
                <a:ea typeface="MS PGothic"/>
              </a:rPr>
              <a:t>However</a:t>
            </a:r>
            <a:r>
              <a:rPr lang="en-US" sz="1300" dirty="0">
                <a:solidFill>
                  <a:srgbClr val="000000"/>
                </a:solidFill>
                <a:ea typeface="MS PGothic"/>
              </a:rPr>
              <a:t>, we do need to be sure you understand the following </a:t>
            </a:r>
            <a:r>
              <a:rPr lang="en-US" sz="1300" dirty="0" smtClean="0">
                <a:solidFill>
                  <a:srgbClr val="000000"/>
                </a:solidFill>
                <a:ea typeface="MS PGothic"/>
              </a:rPr>
              <a:t>information (disclaimer).</a:t>
            </a:r>
          </a:p>
          <a:p>
            <a:pPr>
              <a:defRPr/>
            </a:pPr>
            <a:endParaRPr lang="en-US" sz="1300" dirty="0">
              <a:solidFill>
                <a:srgbClr val="000000"/>
              </a:solidFill>
              <a:ea typeface="MS PGothic"/>
            </a:endParaRPr>
          </a:p>
          <a:p>
            <a:pPr>
              <a:defRPr/>
            </a:pPr>
            <a:r>
              <a:rPr lang="en-US" sz="1300" b="1" i="1" dirty="0" smtClean="0">
                <a:solidFill>
                  <a:srgbClr val="000000"/>
                </a:solidFill>
                <a:ea typeface="MS PGothic"/>
              </a:rPr>
              <a:t>Note to Instructor: </a:t>
            </a:r>
            <a:r>
              <a:rPr lang="en-US" sz="1300" dirty="0" smtClean="0">
                <a:solidFill>
                  <a:srgbClr val="000000"/>
                </a:solidFill>
                <a:ea typeface="MS PGothic"/>
              </a:rPr>
              <a:t>Please read this to the group word for word.</a:t>
            </a:r>
          </a:p>
          <a:p>
            <a:pPr>
              <a:defRPr/>
            </a:pPr>
            <a:endParaRPr lang="en-US" sz="1300" dirty="0">
              <a:solidFill>
                <a:srgbClr val="000000"/>
              </a:solidFill>
              <a:ea typeface="MS PGothic"/>
            </a:endParaRPr>
          </a:p>
          <a:p>
            <a:pPr marL="169581" indent="-169581">
              <a:buFont typeface="Arial" pitchFamily="34" charset="0"/>
              <a:buChar char="•"/>
              <a:defRPr/>
            </a:pPr>
            <a:r>
              <a:rPr lang="en-US" sz="1300" dirty="0">
                <a:solidFill>
                  <a:srgbClr val="000000"/>
                </a:solidFill>
                <a:ea typeface="MS PGothic"/>
              </a:rPr>
              <a:t>ACA, Inc. has designed the standards online tool </a:t>
            </a:r>
            <a:r>
              <a:rPr lang="en-US" sz="1300" dirty="0" smtClean="0">
                <a:solidFill>
                  <a:srgbClr val="000000"/>
                </a:solidFill>
                <a:ea typeface="MS PGothic"/>
              </a:rPr>
              <a:t>primarily </a:t>
            </a:r>
            <a:r>
              <a:rPr lang="en-US" sz="1300" dirty="0">
                <a:solidFill>
                  <a:srgbClr val="000000"/>
                </a:solidFill>
                <a:ea typeface="MS PGothic"/>
              </a:rPr>
              <a:t>as </a:t>
            </a:r>
            <a:r>
              <a:rPr lang="en-US" sz="1300" b="1" dirty="0">
                <a:solidFill>
                  <a:srgbClr val="000000"/>
                </a:solidFill>
                <a:ea typeface="MS PGothic"/>
              </a:rPr>
              <a:t>an educational resource </a:t>
            </a:r>
            <a:r>
              <a:rPr lang="en-US" sz="1300" dirty="0">
                <a:solidFill>
                  <a:srgbClr val="000000"/>
                </a:solidFill>
                <a:ea typeface="MS PGothic"/>
              </a:rPr>
              <a:t>for camp professionals. </a:t>
            </a:r>
          </a:p>
          <a:p>
            <a:pPr marL="169581" indent="-169581">
              <a:buFont typeface="Arial" pitchFamily="34" charset="0"/>
              <a:buChar char="•"/>
              <a:defRPr/>
            </a:pPr>
            <a:r>
              <a:rPr lang="en-US" sz="1300" dirty="0">
                <a:solidFill>
                  <a:srgbClr val="000000"/>
                </a:solidFill>
                <a:ea typeface="MS PGothic"/>
              </a:rPr>
              <a:t>The ACA, Inc. </a:t>
            </a:r>
            <a:r>
              <a:rPr lang="en-US" sz="1300" b="1" dirty="0">
                <a:solidFill>
                  <a:srgbClr val="000000"/>
                </a:solidFill>
                <a:ea typeface="MS PGothic"/>
              </a:rPr>
              <a:t>makes no claim that use of this published informational tool will assure a successful outcome. </a:t>
            </a:r>
            <a:r>
              <a:rPr lang="en-US" sz="1300" dirty="0">
                <a:solidFill>
                  <a:srgbClr val="000000"/>
                </a:solidFill>
                <a:ea typeface="MS PGothic"/>
              </a:rPr>
              <a:t> </a:t>
            </a:r>
          </a:p>
          <a:p>
            <a:pPr marL="169581" indent="-169581">
              <a:buFont typeface="Arial" pitchFamily="34" charset="0"/>
              <a:buChar char="•"/>
              <a:defRPr/>
            </a:pPr>
            <a:r>
              <a:rPr lang="en-US" sz="1300" b="1" dirty="0">
                <a:solidFill>
                  <a:srgbClr val="000000"/>
                </a:solidFill>
                <a:ea typeface="MS PGothic"/>
              </a:rPr>
              <a:t>In determining the applicability of any specific standard, the camp professional should apply his or her own professional judgment</a:t>
            </a:r>
            <a:r>
              <a:rPr lang="en-US" sz="1300" dirty="0">
                <a:solidFill>
                  <a:srgbClr val="000000"/>
                </a:solidFill>
                <a:ea typeface="MS PGothic"/>
              </a:rPr>
              <a:t> to the specific circumstances presented by the particular information/situation. </a:t>
            </a:r>
          </a:p>
          <a:p>
            <a:pPr marL="169581" indent="-169581">
              <a:buFont typeface="Arial" pitchFamily="34" charset="0"/>
              <a:buChar char="•"/>
              <a:defRPr/>
            </a:pPr>
            <a:r>
              <a:rPr lang="en-US" sz="1300" dirty="0">
                <a:solidFill>
                  <a:srgbClr val="000000"/>
                </a:solidFill>
                <a:ea typeface="MS PGothic"/>
              </a:rPr>
              <a:t>If using the site to determine what standards will be applicable to obtain accreditation, the </a:t>
            </a:r>
            <a:r>
              <a:rPr lang="en-US" sz="1300" b="1" dirty="0">
                <a:solidFill>
                  <a:srgbClr val="000000"/>
                </a:solidFill>
                <a:ea typeface="MS PGothic"/>
              </a:rPr>
              <a:t>user is responsible for scoring any and all standards applicable to their program, whether gathered through the customized version of standards </a:t>
            </a:r>
            <a:r>
              <a:rPr lang="en-US" sz="1300" b="1" dirty="0" smtClean="0">
                <a:solidFill>
                  <a:srgbClr val="000000"/>
                </a:solidFill>
                <a:ea typeface="MS PGothic"/>
              </a:rPr>
              <a:t>website </a:t>
            </a:r>
            <a:r>
              <a:rPr lang="en-US" sz="1300" b="1" dirty="0">
                <a:solidFill>
                  <a:srgbClr val="000000"/>
                </a:solidFill>
                <a:ea typeface="MS PGothic"/>
              </a:rPr>
              <a:t>or not.</a:t>
            </a:r>
          </a:p>
          <a:p>
            <a:pPr>
              <a:buFont typeface="Arial" pitchFamily="34" charset="0"/>
              <a:buNone/>
              <a:defRPr/>
            </a:pPr>
            <a:endParaRPr lang="en-US" sz="1300" b="1" dirty="0" smtClean="0">
              <a:ea typeface="ＭＳ Ｐゴシック" pitchFamily="34" charset="-128"/>
            </a:endParaRPr>
          </a:p>
        </p:txBody>
      </p:sp>
      <p:sp>
        <p:nvSpPr>
          <p:cNvPr id="4" name="Header Placeholder 3"/>
          <p:cNvSpPr>
            <a:spLocks noGrp="1"/>
          </p:cNvSpPr>
          <p:nvPr>
            <p:ph type="hdr" sz="quarter"/>
          </p:nvPr>
        </p:nvSpPr>
        <p:spPr>
          <a:xfrm>
            <a:off x="0" y="0"/>
            <a:ext cx="3200400" cy="457200"/>
          </a:xfrm>
        </p:spPr>
        <p:txBody>
          <a:bodyPr/>
          <a:lstStyle/>
          <a:p>
            <a:pPr fontAlgn="base">
              <a:spcBef>
                <a:spcPct val="0"/>
              </a:spcBef>
              <a:spcAft>
                <a:spcPct val="0"/>
              </a:spcAft>
              <a:defRPr/>
            </a:pPr>
            <a:r>
              <a:rPr lang="en-US" altLang="en-US" smtClean="0"/>
              <a:t>ACA Instructor Update Course - 2015</a:t>
            </a:r>
            <a:endParaRPr lang="en-US" altLang="en-US" dirty="0"/>
          </a:p>
        </p:txBody>
      </p:sp>
      <p:sp>
        <p:nvSpPr>
          <p:cNvPr id="13414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eaLnBrk="0" hangingPunct="0">
              <a:spcBef>
                <a:spcPct val="30000"/>
              </a:spcBef>
              <a:defRPr sz="1200">
                <a:solidFill>
                  <a:schemeClr val="tx1"/>
                </a:solidFill>
                <a:latin typeface="Calibri" pitchFamily="34" charset="0"/>
              </a:defRPr>
            </a:lvl1pPr>
            <a:lvl2pPr marL="733425" indent="-282575" defTabSz="912813" eaLnBrk="0" hangingPunct="0">
              <a:spcBef>
                <a:spcPct val="30000"/>
              </a:spcBef>
              <a:defRPr sz="1200">
                <a:solidFill>
                  <a:schemeClr val="tx1"/>
                </a:solidFill>
                <a:latin typeface="Calibri" pitchFamily="34" charset="0"/>
              </a:defRPr>
            </a:lvl2pPr>
            <a:lvl3pPr marL="1130300" indent="-225425" defTabSz="912813" eaLnBrk="0" hangingPunct="0">
              <a:spcBef>
                <a:spcPct val="30000"/>
              </a:spcBef>
              <a:defRPr sz="1200">
                <a:solidFill>
                  <a:schemeClr val="tx1"/>
                </a:solidFill>
                <a:latin typeface="Calibri" pitchFamily="34" charset="0"/>
              </a:defRPr>
            </a:lvl3pPr>
            <a:lvl4pPr marL="1582738" indent="-225425" defTabSz="912813" eaLnBrk="0" hangingPunct="0">
              <a:spcBef>
                <a:spcPct val="30000"/>
              </a:spcBef>
              <a:defRPr sz="1200">
                <a:solidFill>
                  <a:schemeClr val="tx1"/>
                </a:solidFill>
                <a:latin typeface="Calibri" pitchFamily="34" charset="0"/>
              </a:defRPr>
            </a:lvl4pPr>
            <a:lvl5pPr marL="2033588" indent="-225425" defTabSz="912813" eaLnBrk="0" hangingPunct="0">
              <a:spcBef>
                <a:spcPct val="30000"/>
              </a:spcBef>
              <a:defRPr sz="1200">
                <a:solidFill>
                  <a:schemeClr val="tx1"/>
                </a:solidFill>
                <a:latin typeface="Calibri" pitchFamily="34" charset="0"/>
              </a:defRPr>
            </a:lvl5pPr>
            <a:lvl6pPr marL="2490788" indent="-225425" defTabSz="912813" eaLnBrk="0" fontAlgn="base" hangingPunct="0">
              <a:spcBef>
                <a:spcPct val="30000"/>
              </a:spcBef>
              <a:spcAft>
                <a:spcPct val="0"/>
              </a:spcAft>
              <a:defRPr sz="1200">
                <a:solidFill>
                  <a:schemeClr val="tx1"/>
                </a:solidFill>
                <a:latin typeface="Calibri" pitchFamily="34" charset="0"/>
              </a:defRPr>
            </a:lvl6pPr>
            <a:lvl7pPr marL="2947988" indent="-225425" defTabSz="912813" eaLnBrk="0" fontAlgn="base" hangingPunct="0">
              <a:spcBef>
                <a:spcPct val="30000"/>
              </a:spcBef>
              <a:spcAft>
                <a:spcPct val="0"/>
              </a:spcAft>
              <a:defRPr sz="1200">
                <a:solidFill>
                  <a:schemeClr val="tx1"/>
                </a:solidFill>
                <a:latin typeface="Calibri" pitchFamily="34" charset="0"/>
              </a:defRPr>
            </a:lvl7pPr>
            <a:lvl8pPr marL="3405188" indent="-225425" defTabSz="912813" eaLnBrk="0" fontAlgn="base" hangingPunct="0">
              <a:spcBef>
                <a:spcPct val="30000"/>
              </a:spcBef>
              <a:spcAft>
                <a:spcPct val="0"/>
              </a:spcAft>
              <a:defRPr sz="1200">
                <a:solidFill>
                  <a:schemeClr val="tx1"/>
                </a:solidFill>
                <a:latin typeface="Calibri" pitchFamily="34" charset="0"/>
              </a:defRPr>
            </a:lvl8pPr>
            <a:lvl9pPr marL="3862388" indent="-225425" defTabSz="9128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mtClean="0">
                <a:ea typeface="MS PGothic" pitchFamily="34" charset="-128"/>
                <a:cs typeface="Times New Roman" pitchFamily="18" charset="0"/>
              </a:rPr>
              <a:t>© 2014 American Camping Association, Inc.</a:t>
            </a:r>
          </a:p>
        </p:txBody>
      </p:sp>
      <p:sp>
        <p:nvSpPr>
          <p:cNvPr id="13415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eaLnBrk="0" hangingPunct="0">
              <a:spcBef>
                <a:spcPct val="30000"/>
              </a:spcBef>
              <a:defRPr sz="1200">
                <a:solidFill>
                  <a:schemeClr val="tx1"/>
                </a:solidFill>
                <a:latin typeface="Calibri" pitchFamily="34" charset="0"/>
              </a:defRPr>
            </a:lvl1pPr>
            <a:lvl2pPr marL="733425" indent="-282575" defTabSz="912813" eaLnBrk="0" hangingPunct="0">
              <a:spcBef>
                <a:spcPct val="30000"/>
              </a:spcBef>
              <a:defRPr sz="1200">
                <a:solidFill>
                  <a:schemeClr val="tx1"/>
                </a:solidFill>
                <a:latin typeface="Calibri" pitchFamily="34" charset="0"/>
              </a:defRPr>
            </a:lvl2pPr>
            <a:lvl3pPr marL="1130300" indent="-225425" defTabSz="912813" eaLnBrk="0" hangingPunct="0">
              <a:spcBef>
                <a:spcPct val="30000"/>
              </a:spcBef>
              <a:defRPr sz="1200">
                <a:solidFill>
                  <a:schemeClr val="tx1"/>
                </a:solidFill>
                <a:latin typeface="Calibri" pitchFamily="34" charset="0"/>
              </a:defRPr>
            </a:lvl3pPr>
            <a:lvl4pPr marL="1582738" indent="-225425" defTabSz="912813" eaLnBrk="0" hangingPunct="0">
              <a:spcBef>
                <a:spcPct val="30000"/>
              </a:spcBef>
              <a:defRPr sz="1200">
                <a:solidFill>
                  <a:schemeClr val="tx1"/>
                </a:solidFill>
                <a:latin typeface="Calibri" pitchFamily="34" charset="0"/>
              </a:defRPr>
            </a:lvl4pPr>
            <a:lvl5pPr marL="2033588" indent="-225425" defTabSz="912813" eaLnBrk="0" hangingPunct="0">
              <a:spcBef>
                <a:spcPct val="30000"/>
              </a:spcBef>
              <a:defRPr sz="1200">
                <a:solidFill>
                  <a:schemeClr val="tx1"/>
                </a:solidFill>
                <a:latin typeface="Calibri" pitchFamily="34" charset="0"/>
              </a:defRPr>
            </a:lvl5pPr>
            <a:lvl6pPr marL="2490788" indent="-225425" defTabSz="912813" eaLnBrk="0" fontAlgn="base" hangingPunct="0">
              <a:spcBef>
                <a:spcPct val="30000"/>
              </a:spcBef>
              <a:spcAft>
                <a:spcPct val="0"/>
              </a:spcAft>
              <a:defRPr sz="1200">
                <a:solidFill>
                  <a:schemeClr val="tx1"/>
                </a:solidFill>
                <a:latin typeface="Calibri" pitchFamily="34" charset="0"/>
              </a:defRPr>
            </a:lvl6pPr>
            <a:lvl7pPr marL="2947988" indent="-225425" defTabSz="912813" eaLnBrk="0" fontAlgn="base" hangingPunct="0">
              <a:spcBef>
                <a:spcPct val="30000"/>
              </a:spcBef>
              <a:spcAft>
                <a:spcPct val="0"/>
              </a:spcAft>
              <a:defRPr sz="1200">
                <a:solidFill>
                  <a:schemeClr val="tx1"/>
                </a:solidFill>
                <a:latin typeface="Calibri" pitchFamily="34" charset="0"/>
              </a:defRPr>
            </a:lvl7pPr>
            <a:lvl8pPr marL="3405188" indent="-225425" defTabSz="912813" eaLnBrk="0" fontAlgn="base" hangingPunct="0">
              <a:spcBef>
                <a:spcPct val="30000"/>
              </a:spcBef>
              <a:spcAft>
                <a:spcPct val="0"/>
              </a:spcAft>
              <a:defRPr sz="1200">
                <a:solidFill>
                  <a:schemeClr val="tx1"/>
                </a:solidFill>
                <a:latin typeface="Calibri" pitchFamily="34" charset="0"/>
              </a:defRPr>
            </a:lvl8pPr>
            <a:lvl9pPr marL="3862388" indent="-225425" defTabSz="91281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5858D74-0E71-49CF-9B9C-DDAEF0BF1C83}" type="slidenum">
              <a:rPr lang="en-US" altLang="en-US" smtClean="0">
                <a:ea typeface="MS PGothic" pitchFamily="34" charset="-128"/>
                <a:cs typeface="Times New Roman" pitchFamily="18" charset="0"/>
              </a:rPr>
              <a:pPr eaLnBrk="1" fontAlgn="base" hangingPunct="1">
                <a:spcBef>
                  <a:spcPct val="0"/>
                </a:spcBef>
                <a:spcAft>
                  <a:spcPct val="0"/>
                </a:spcAft>
              </a:pPr>
              <a:t>38</a:t>
            </a:fld>
            <a:endParaRPr lang="en-US" altLang="en-US" smtClean="0">
              <a:ea typeface="MS PGothic" pitchFamily="34" charset="-128"/>
              <a:cs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en-US" sz="1400" b="1" dirty="0" smtClean="0"/>
          </a:p>
          <a:p>
            <a:pPr>
              <a:defRPr/>
            </a:pPr>
            <a:r>
              <a:rPr lang="en-US" sz="1400" b="1" dirty="0" smtClean="0">
                <a:ea typeface="ＭＳ Ｐゴシック" pitchFamily="-106" charset="-128"/>
              </a:rPr>
              <a:t>Overview of Information Applicable to both My Accreditation and My Visits</a:t>
            </a:r>
          </a:p>
          <a:p>
            <a:pPr marL="342900" indent="-342900">
              <a:buFont typeface="Arial" panose="020B0604020202020204" pitchFamily="34" charset="0"/>
              <a:buChar char="•"/>
              <a:defRPr/>
            </a:pPr>
            <a:r>
              <a:rPr lang="en-US" sz="1400" dirty="0" smtClean="0">
                <a:ea typeface="ＭＳ Ｐゴシック" pitchFamily="-106" charset="-128"/>
              </a:rPr>
              <a:t>Camps go to www.acacamps.org/accreditation/resources-tools and </a:t>
            </a:r>
          </a:p>
          <a:p>
            <a:pPr marL="342900" indent="-342900">
              <a:buFont typeface="Arial" panose="020B0604020202020204" pitchFamily="34" charset="0"/>
              <a:buChar char="•"/>
              <a:defRPr/>
            </a:pPr>
            <a:r>
              <a:rPr lang="en-US" sz="1400" dirty="0" smtClean="0">
                <a:ea typeface="ＭＳ Ｐゴシック" pitchFamily="-106" charset="-128"/>
              </a:rPr>
              <a:t>Choose My Accreditation or My Visits</a:t>
            </a:r>
          </a:p>
          <a:p>
            <a:pPr marL="342900" indent="-342900">
              <a:buFont typeface="Arial" panose="020B0604020202020204" pitchFamily="34" charset="0"/>
              <a:buChar char="•"/>
              <a:defRPr/>
            </a:pPr>
            <a:r>
              <a:rPr lang="en-US" sz="1400" b="1" dirty="0" smtClean="0">
                <a:ea typeface="ＭＳ Ｐゴシック" pitchFamily="-106" charset="-128"/>
              </a:rPr>
              <a:t>Watch the TUTORIALS – proceed to the customization portal </a:t>
            </a:r>
          </a:p>
          <a:p>
            <a:pPr marL="342900" indent="-342900">
              <a:buFont typeface="Arial" panose="020B0604020202020204" pitchFamily="34" charset="0"/>
              <a:buChar char="•"/>
              <a:defRPr/>
            </a:pPr>
            <a:r>
              <a:rPr lang="en-US" sz="1400" dirty="0" smtClean="0">
                <a:ea typeface="ＭＳ Ｐゴシック" pitchFamily="-106" charset="-128"/>
              </a:rPr>
              <a:t>Log in as yourself (an individual). The system will know who you are and what camp you are with and/or assigned to - from your member information.  </a:t>
            </a:r>
            <a:br>
              <a:rPr lang="en-US" sz="1400" dirty="0" smtClean="0">
                <a:ea typeface="ＭＳ Ｐゴシック" pitchFamily="-106" charset="-128"/>
              </a:rPr>
            </a:br>
            <a:r>
              <a:rPr lang="en-US" sz="1400" dirty="0" smtClean="0">
                <a:ea typeface="ＭＳ Ｐゴシック" pitchFamily="-106" charset="-128"/>
              </a:rPr>
              <a:t>Note: ACA,</a:t>
            </a:r>
            <a:r>
              <a:rPr lang="en-US" sz="1400" baseline="0" dirty="0" smtClean="0">
                <a:ea typeface="ＭＳ Ｐゴシック" pitchFamily="-106" charset="-128"/>
              </a:rPr>
              <a:t> Inc. may need to “give permission” to camp staff members that are non-ACA members and/or not affiliated with the camp.  A simple phone call will take care of the matter and the phone number is posted.</a:t>
            </a:r>
          </a:p>
          <a:p>
            <a:pPr marL="342900" indent="-342900">
              <a:buFont typeface="Arial" panose="020B0604020202020204" pitchFamily="34" charset="0"/>
              <a:buChar char="•"/>
              <a:defRPr/>
            </a:pPr>
            <a:r>
              <a:rPr lang="en-US" sz="1400" baseline="0" dirty="0" smtClean="0">
                <a:ea typeface="ＭＳ Ｐゴシック" pitchFamily="-106" charset="-128"/>
              </a:rPr>
              <a:t>Check your info and update if necessary </a:t>
            </a:r>
          </a:p>
          <a:p>
            <a:pPr marL="342900" indent="-342900">
              <a:buFont typeface="Arial" panose="020B0604020202020204" pitchFamily="34" charset="0"/>
              <a:buChar char="•"/>
              <a:defRPr/>
            </a:pPr>
            <a:r>
              <a:rPr lang="en-US" sz="1400" baseline="0" dirty="0" smtClean="0">
                <a:ea typeface="ＭＳ Ｐゴシック" pitchFamily="-106" charset="-128"/>
              </a:rPr>
              <a:t>Custom Reports (see next slide)</a:t>
            </a:r>
          </a:p>
          <a:p>
            <a:pPr marL="342900" indent="-342900">
              <a:buFont typeface="Arial" panose="020B0604020202020204" pitchFamily="34" charset="0"/>
              <a:buChar char="•"/>
              <a:defRPr/>
            </a:pPr>
            <a:r>
              <a:rPr lang="en-US" sz="1400" baseline="0" dirty="0" smtClean="0">
                <a:ea typeface="ＭＳ Ｐゴシック" pitchFamily="-106" charset="-128"/>
              </a:rPr>
              <a:t>Get working </a:t>
            </a:r>
            <a:r>
              <a:rPr lang="en-US" sz="1400" baseline="0" dirty="0" smtClean="0">
                <a:ea typeface="ＭＳ Ｐゴシック" pitchFamily="-106" charset="-128"/>
                <a:sym typeface="Wingdings" panose="05000000000000000000" pitchFamily="2" charset="2"/>
              </a:rPr>
              <a:t></a:t>
            </a:r>
            <a:endParaRPr lang="en-US" sz="1400" dirty="0" smtClean="0">
              <a:ea typeface="ＭＳ Ｐゴシック" pitchFamily="-106" charset="-128"/>
            </a:endParaRPr>
          </a:p>
          <a:p>
            <a:pPr eaLnBrk="1" hangingPunct="1">
              <a:spcBef>
                <a:spcPct val="0"/>
              </a:spcBef>
              <a:defRPr/>
            </a:pPr>
            <a:endParaRPr lang="en-US" altLang="en-US" dirty="0" smtClean="0"/>
          </a:p>
          <a:p>
            <a:pPr eaLnBrk="1" hangingPunct="1">
              <a:spcBef>
                <a:spcPct val="0"/>
              </a:spcBef>
              <a:defRPr/>
            </a:pPr>
            <a:endParaRPr lang="en-US" altLang="en-US" dirty="0" smtClean="0"/>
          </a:p>
          <a:p>
            <a:pPr eaLnBrk="1" hangingPunct="1">
              <a:spcBef>
                <a:spcPct val="0"/>
              </a:spcBef>
              <a:defRPr/>
            </a:pPr>
            <a:endParaRPr lang="en-US" altLang="en-US" dirty="0" smtClean="0"/>
          </a:p>
        </p:txBody>
      </p:sp>
      <p:sp>
        <p:nvSpPr>
          <p:cNvPr id="120836" name="Header Placeholder 3"/>
          <p:cNvSpPr>
            <a:spLocks noGrp="1"/>
          </p:cNvSpPr>
          <p:nvPr>
            <p:ph type="hdr" sz="quarter"/>
          </p:nvPr>
        </p:nvSpPr>
        <p:spPr bwMode="auto">
          <a:xfrm>
            <a:off x="0" y="0"/>
            <a:ext cx="32004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ACA Instructor Update Course - 2015</a:t>
            </a:r>
            <a:endParaRPr lang="en-US" altLang="en-US" dirty="0"/>
          </a:p>
        </p:txBody>
      </p:sp>
      <p:sp>
        <p:nvSpPr>
          <p:cNvPr id="13517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mtClean="0"/>
              <a:t>© 2014 American Camping Association, Inc.</a:t>
            </a:r>
          </a:p>
        </p:txBody>
      </p:sp>
      <p:sp>
        <p:nvSpPr>
          <p:cNvPr id="120838" name="Slide Number Placeholder 5"/>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1AADF-F0AD-48F6-BCB0-103A40F52834}" type="slidenum">
              <a:rPr lang="en-US" altLang="en-US" smtClean="0"/>
              <a:pPr fontAlgn="base">
                <a:spcBef>
                  <a:spcPct val="0"/>
                </a:spcBef>
                <a:spcAft>
                  <a:spcPct val="0"/>
                </a:spcAft>
                <a:defRPr/>
              </a:pPr>
              <a:t>39</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sz="1300" b="1" i="1" dirty="0" smtClean="0"/>
              <a:t>Remind Participants </a:t>
            </a:r>
            <a:r>
              <a:rPr lang="en-US" sz="1300" dirty="0" smtClean="0"/>
              <a:t> </a:t>
            </a:r>
          </a:p>
          <a:p>
            <a:pPr eaLnBrk="1" fontAlgn="auto" hangingPunct="1">
              <a:spcBef>
                <a:spcPts val="0"/>
              </a:spcBef>
              <a:spcAft>
                <a:spcPts val="0"/>
              </a:spcAft>
              <a:defRPr/>
            </a:pPr>
            <a:endParaRPr lang="en-US" sz="1300" dirty="0"/>
          </a:p>
          <a:p>
            <a:pPr eaLnBrk="1" fontAlgn="auto" hangingPunct="1">
              <a:spcBef>
                <a:spcPts val="0"/>
              </a:spcBef>
              <a:spcAft>
                <a:spcPts val="0"/>
              </a:spcAft>
              <a:defRPr/>
            </a:pPr>
            <a:r>
              <a:rPr lang="en-US" sz="1300" dirty="0" smtClean="0"/>
              <a:t>Accreditation is </a:t>
            </a:r>
            <a:r>
              <a:rPr lang="en-US" sz="1300" b="1" dirty="0" smtClean="0"/>
              <a:t>PROOF of your …</a:t>
            </a:r>
          </a:p>
          <a:p>
            <a:pPr marL="171450" indent="-171450" eaLnBrk="1" fontAlgn="auto" hangingPunct="1">
              <a:spcBef>
                <a:spcPts val="0"/>
              </a:spcBef>
              <a:spcAft>
                <a:spcPts val="0"/>
              </a:spcAft>
              <a:buFont typeface="Arial" panose="020B0604020202020204" pitchFamily="34" charset="0"/>
              <a:buChar char="•"/>
              <a:defRPr/>
            </a:pPr>
            <a:r>
              <a:rPr lang="en-US" sz="1300" b="1" dirty="0" smtClean="0"/>
              <a:t>Commitment</a:t>
            </a:r>
            <a:r>
              <a:rPr lang="en-US" sz="1300" dirty="0" smtClean="0"/>
              <a:t> to having a safe program — Participation is voluntary.</a:t>
            </a:r>
          </a:p>
          <a:p>
            <a:pPr marL="171450" indent="-171450" eaLnBrk="1" fontAlgn="auto" hangingPunct="1">
              <a:spcBef>
                <a:spcPts val="0"/>
              </a:spcBef>
              <a:spcAft>
                <a:spcPts val="0"/>
              </a:spcAft>
              <a:buFont typeface="Arial" panose="020B0604020202020204" pitchFamily="34" charset="0"/>
              <a:buChar char="•"/>
              <a:defRPr/>
            </a:pPr>
            <a:r>
              <a:rPr lang="en-US" sz="1300" b="1" dirty="0" smtClean="0"/>
              <a:t>Accountability</a:t>
            </a:r>
            <a:r>
              <a:rPr lang="en-US" sz="1300" dirty="0" smtClean="0"/>
              <a:t> </a:t>
            </a:r>
            <a:r>
              <a:rPr lang="en-US" sz="1300" dirty="0"/>
              <a:t>—</a:t>
            </a:r>
            <a:r>
              <a:rPr lang="en-US" sz="1300" dirty="0" smtClean="0"/>
              <a:t> It’s a third-party verification of your commitment and part of your overall risk management.</a:t>
            </a:r>
          </a:p>
          <a:p>
            <a:pPr marL="171450" indent="-171450" eaLnBrk="1" fontAlgn="auto" hangingPunct="1">
              <a:spcBef>
                <a:spcPts val="0"/>
              </a:spcBef>
              <a:spcAft>
                <a:spcPts val="0"/>
              </a:spcAft>
              <a:buFont typeface="Arial" panose="020B0604020202020204" pitchFamily="34" charset="0"/>
              <a:buChar char="•"/>
              <a:defRPr/>
            </a:pPr>
            <a:r>
              <a:rPr lang="en-US" sz="1300" b="1" dirty="0" smtClean="0"/>
              <a:t>Credibility</a:t>
            </a:r>
            <a:r>
              <a:rPr lang="en-US" sz="1300" dirty="0" smtClean="0"/>
              <a:t> </a:t>
            </a:r>
            <a:r>
              <a:rPr lang="en-US" sz="1300" dirty="0"/>
              <a:t>—</a:t>
            </a:r>
            <a:r>
              <a:rPr lang="en-US" sz="1300" dirty="0" smtClean="0"/>
              <a:t> It’s your camp’s best evidence of wanting to do it correctly.</a:t>
            </a:r>
          </a:p>
          <a:p>
            <a:pPr eaLnBrk="1" fontAlgn="auto" hangingPunct="1">
              <a:spcBef>
                <a:spcPts val="0"/>
              </a:spcBef>
              <a:spcAft>
                <a:spcPts val="0"/>
              </a:spcAft>
              <a:buFont typeface="Arial" panose="020B0604020202020204" pitchFamily="34" charset="0"/>
              <a:buNone/>
              <a:defRPr/>
            </a:pPr>
            <a:endParaRPr lang="en-US" sz="1300" dirty="0" smtClean="0"/>
          </a:p>
          <a:p>
            <a:pPr eaLnBrk="1" fontAlgn="auto" hangingPunct="1">
              <a:spcBef>
                <a:spcPts val="0"/>
              </a:spcBef>
              <a:spcAft>
                <a:spcPts val="0"/>
              </a:spcAft>
              <a:buFont typeface="Arial" panose="020B0604020202020204" pitchFamily="34" charset="0"/>
              <a:buNone/>
              <a:defRPr/>
            </a:pPr>
            <a:r>
              <a:rPr lang="en-US" sz="1300" dirty="0" smtClean="0"/>
              <a:t>Accreditation is a nationwide program administered at the local level primarily by volunteers. Volunteers serve as the visitors, make visitor assignments, are involved in the review process if a review due to a failed visit is requested, and approve the accreditation status of camps.</a:t>
            </a:r>
          </a:p>
          <a:p>
            <a:pPr eaLnBrk="1" fontAlgn="auto" hangingPunct="1">
              <a:spcBef>
                <a:spcPts val="0"/>
              </a:spcBef>
              <a:spcAft>
                <a:spcPts val="0"/>
              </a:spcAft>
              <a:defRPr/>
            </a:pPr>
            <a:endParaRPr lang="en-US" dirty="0"/>
          </a:p>
        </p:txBody>
      </p:sp>
      <p:sp>
        <p:nvSpPr>
          <p:cNvPr id="849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8961A6-FE0C-43E4-AD7A-7AF4178E44D8}" type="slidenum">
              <a:rPr lang="en-US" altLang="en-US" smtClean="0"/>
              <a:pPr fontAlgn="base">
                <a:spcBef>
                  <a:spcPct val="0"/>
                </a:spcBef>
                <a:spcAft>
                  <a:spcPct val="0"/>
                </a:spcAft>
                <a:defRPr/>
              </a:pPr>
              <a:t>4</a:t>
            </a:fld>
            <a:endParaRPr lang="en-US" altLang="en-US" dirty="0" smtClean="0"/>
          </a:p>
        </p:txBody>
      </p:sp>
      <p:sp>
        <p:nvSpPr>
          <p:cNvPr id="9421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mtClean="0"/>
              <a:t>© 2014 American Camping Association, Inc.</a:t>
            </a:r>
          </a:p>
        </p:txBody>
      </p:sp>
      <p:sp>
        <p:nvSpPr>
          <p:cNvPr id="84998" name="Header Placeholder 5"/>
          <p:cNvSpPr>
            <a:spLocks noGrp="1"/>
          </p:cNvSpPr>
          <p:nvPr>
            <p:ph type="hdr" sz="quarter"/>
          </p:nvPr>
        </p:nvSpPr>
        <p:spPr bwMode="auto">
          <a:xfrm>
            <a:off x="0" y="0"/>
            <a:ext cx="31242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ACA Instructor Update Course - 2015</a:t>
            </a:r>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1828800" y="228600"/>
            <a:ext cx="2971800" cy="222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xfrm>
            <a:off x="228600" y="2514600"/>
            <a:ext cx="6353175" cy="6248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x-none" b="1" smtClean="0"/>
              <a:t>Using </a:t>
            </a:r>
            <a:r>
              <a:rPr lang="x-none" b="1"/>
              <a:t>the </a:t>
            </a:r>
            <a:r>
              <a:rPr lang="x-none" b="1" smtClean="0"/>
              <a:t>Camp </a:t>
            </a:r>
            <a:r>
              <a:rPr lang="x-none" b="1"/>
              <a:t>Information </a:t>
            </a:r>
            <a:r>
              <a:rPr lang="en-US" b="1" dirty="0" smtClean="0"/>
              <a:t>Form</a:t>
            </a:r>
            <a:endParaRPr lang="en-US" dirty="0"/>
          </a:p>
          <a:p>
            <a:pPr>
              <a:defRPr/>
            </a:pPr>
            <a:r>
              <a:rPr lang="en-US" altLang="en-US" b="1" i="1" dirty="0">
                <a:solidFill>
                  <a:srgbClr val="FF0000"/>
                </a:solidFill>
              </a:rPr>
              <a:t>Review the importance and the need for the Camp </a:t>
            </a:r>
            <a:r>
              <a:rPr lang="en-US" altLang="en-US" b="1" i="1" dirty="0" smtClean="0">
                <a:solidFill>
                  <a:srgbClr val="FF0000"/>
                </a:solidFill>
              </a:rPr>
              <a:t>Information Form(NOTE</a:t>
            </a:r>
            <a:r>
              <a:rPr lang="en-US" altLang="en-US" b="1" i="1" dirty="0">
                <a:solidFill>
                  <a:srgbClr val="FF0000"/>
                </a:solidFill>
              </a:rPr>
              <a:t>:  Again, this information needs to be shared with both groups (Camps and visitors) – from the perspective of the group! </a:t>
            </a:r>
          </a:p>
          <a:p>
            <a:pPr>
              <a:defRPr/>
            </a:pPr>
            <a:endParaRPr lang="en-US" b="1" dirty="0" smtClean="0"/>
          </a:p>
          <a:p>
            <a:pPr>
              <a:defRPr/>
            </a:pPr>
            <a:r>
              <a:rPr lang="en-US" b="1" dirty="0" smtClean="0"/>
              <a:t>Review</a:t>
            </a:r>
            <a:r>
              <a:rPr lang="en-US" dirty="0" smtClean="0"/>
              <a:t> </a:t>
            </a:r>
          </a:p>
          <a:p>
            <a:pPr eaLnBrk="1" fontAlgn="auto" hangingPunct="1">
              <a:spcBef>
                <a:spcPts val="0"/>
              </a:spcBef>
              <a:spcAft>
                <a:spcPts val="0"/>
              </a:spcAft>
              <a:defRPr/>
            </a:pPr>
            <a:r>
              <a:rPr lang="en-US" dirty="0" smtClean="0"/>
              <a:t>The </a:t>
            </a:r>
            <a:r>
              <a:rPr lang="en-US" b="1" dirty="0" smtClean="0"/>
              <a:t>Camp Information Form  </a:t>
            </a:r>
          </a:p>
          <a:p>
            <a:pPr eaLnBrk="1" fontAlgn="auto" hangingPunct="1">
              <a:spcBef>
                <a:spcPts val="0"/>
              </a:spcBef>
              <a:spcAft>
                <a:spcPts val="0"/>
              </a:spcAft>
              <a:defRPr/>
            </a:pPr>
            <a:r>
              <a:rPr lang="en-US" dirty="0" smtClean="0"/>
              <a:t>There is copy of this form in the handout packet for both standards</a:t>
            </a:r>
            <a:r>
              <a:rPr lang="en-US" baseline="0" dirty="0" smtClean="0"/>
              <a:t> courses as well as the Visitor Courses</a:t>
            </a:r>
            <a:r>
              <a:rPr lang="en-US" dirty="0" smtClean="0"/>
              <a:t>. Have everyone look at the form.  Point out the different elements and discuss the value of having this information (see below).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dirty="0" smtClean="0"/>
              <a:t>NOTE:  It is important to make sure to discuss this</a:t>
            </a:r>
            <a:r>
              <a:rPr lang="en-US" b="1" baseline="0" dirty="0" smtClean="0"/>
              <a:t> information from the viewpoint of the audience – camp director in the standards courses and the visitor in the visitor courses.  YET, both groups need to hear the same message!  COMPLETE IT, DISCUSS  IT, USE IT! </a:t>
            </a:r>
            <a:endParaRPr lang="en-US" b="1"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Camp Information Form is </a:t>
            </a:r>
          </a:p>
          <a:p>
            <a:pPr marL="285750" indent="-285750" eaLnBrk="1" fontAlgn="auto" hangingPunct="1">
              <a:spcBef>
                <a:spcPts val="0"/>
              </a:spcBef>
              <a:spcAft>
                <a:spcPts val="0"/>
              </a:spcAft>
              <a:buFont typeface="Arial" panose="020B0604020202020204" pitchFamily="34" charset="0"/>
              <a:buChar char="•"/>
              <a:defRPr/>
            </a:pPr>
            <a:r>
              <a:rPr lang="en-US" dirty="0" smtClean="0"/>
              <a:t>A helpful tool for both the camp and the visitor </a:t>
            </a:r>
          </a:p>
          <a:p>
            <a:pPr marL="285750" indent="-285750" eaLnBrk="1" fontAlgn="auto" hangingPunct="1">
              <a:spcBef>
                <a:spcPts val="0"/>
              </a:spcBef>
              <a:spcAft>
                <a:spcPts val="0"/>
              </a:spcAft>
              <a:buFont typeface="Arial" panose="020B0604020202020204" pitchFamily="34" charset="0"/>
              <a:buChar char="•"/>
              <a:defRPr/>
            </a:pPr>
            <a:r>
              <a:rPr lang="en-US" dirty="0" smtClean="0"/>
              <a:t>Shows the visitors which modes of operation and what activities are to be scored for a camp  </a:t>
            </a:r>
          </a:p>
          <a:p>
            <a:pPr marL="285750" indent="-285750" eaLnBrk="1" fontAlgn="auto" hangingPunct="1">
              <a:spcBef>
                <a:spcPts val="0"/>
              </a:spcBef>
              <a:spcAft>
                <a:spcPts val="0"/>
              </a:spcAft>
              <a:buFont typeface="Arial" panose="020B0604020202020204" pitchFamily="34" charset="0"/>
              <a:buChar char="•"/>
              <a:defRPr/>
            </a:pPr>
            <a:r>
              <a:rPr lang="en-US" dirty="0" smtClean="0"/>
              <a:t>Used to show what sections of the standards apply to a camp.</a:t>
            </a:r>
          </a:p>
          <a:p>
            <a:pPr marL="285750" indent="-285750" eaLnBrk="1" fontAlgn="auto" hangingPunct="1">
              <a:spcBef>
                <a:spcPts val="0"/>
              </a:spcBef>
              <a:spcAft>
                <a:spcPts val="0"/>
              </a:spcAft>
              <a:buFont typeface="Arial" panose="020B0604020202020204" pitchFamily="34" charset="0"/>
              <a:buChar char="•"/>
              <a:defRPr/>
            </a:pPr>
            <a:r>
              <a:rPr lang="en-US" dirty="0" smtClean="0"/>
              <a:t>Is used as</a:t>
            </a:r>
            <a:r>
              <a:rPr lang="en-US" baseline="0" dirty="0" smtClean="0"/>
              <a:t> a conversation starter between the visitor and the camp </a:t>
            </a:r>
          </a:p>
          <a:p>
            <a:pPr marL="285750" indent="-285750" eaLnBrk="1" fontAlgn="auto" hangingPunct="1">
              <a:spcBef>
                <a:spcPts val="0"/>
              </a:spcBef>
              <a:spcAft>
                <a:spcPts val="0"/>
              </a:spcAft>
              <a:buFont typeface="Arial" panose="020B0604020202020204" pitchFamily="34" charset="0"/>
              <a:buChar char="•"/>
              <a:defRPr/>
            </a:pPr>
            <a:r>
              <a:rPr lang="en-US" baseline="0" dirty="0" smtClean="0"/>
              <a:t>Camp personnel and the visitor should discuss this form IN DEPTH in order to make sure everyone is on the same page on the day of the visit!  </a:t>
            </a:r>
          </a:p>
          <a:p>
            <a:pPr marL="0" indent="0" eaLnBrk="1" fontAlgn="auto" hangingPunct="1">
              <a:spcBef>
                <a:spcPts val="0"/>
              </a:spcBef>
              <a:spcAft>
                <a:spcPts val="0"/>
              </a:spcAft>
              <a:buFont typeface="Arial" panose="020B0604020202020204" pitchFamily="34" charset="0"/>
              <a:buNone/>
              <a:defRPr/>
            </a:pPr>
            <a:endParaRPr lang="en-US" dirty="0" smtClean="0"/>
          </a:p>
          <a:p>
            <a:pPr eaLnBrk="1" fontAlgn="auto" hangingPunct="1">
              <a:spcBef>
                <a:spcPts val="0"/>
              </a:spcBef>
              <a:spcAft>
                <a:spcPts val="0"/>
              </a:spcAft>
              <a:defRPr/>
            </a:pPr>
            <a:r>
              <a:rPr lang="en-US" b="1" i="1" dirty="0" smtClean="0"/>
              <a:t>Reminder…</a:t>
            </a:r>
            <a:endParaRPr lang="en-US" b="1" i="1" dirty="0"/>
          </a:p>
          <a:p>
            <a:pPr marL="171450" indent="-171450">
              <a:buFont typeface="Arial" panose="020B0604020202020204" pitchFamily="34" charset="0"/>
              <a:buChar char="•"/>
              <a:defRPr/>
            </a:pPr>
            <a:r>
              <a:rPr lang="en-US" dirty="0"/>
              <a:t>The Camp Information Form is completed and collected during the Basic and Updated Standards Courses. </a:t>
            </a:r>
          </a:p>
          <a:p>
            <a:pPr marL="171450" indent="-171450">
              <a:buFont typeface="Arial" panose="020B0604020202020204" pitchFamily="34" charset="0"/>
              <a:buChar char="•"/>
              <a:defRPr/>
            </a:pPr>
            <a:r>
              <a:rPr lang="en-US" dirty="0"/>
              <a:t>Visitors will be given a copy and/or a link to the form to download.  </a:t>
            </a:r>
          </a:p>
          <a:p>
            <a:pPr marL="171450" indent="-171450">
              <a:buFont typeface="Arial" panose="020B0604020202020204" pitchFamily="34" charset="0"/>
              <a:buChar char="•"/>
              <a:defRPr/>
            </a:pPr>
            <a:r>
              <a:rPr lang="en-US" dirty="0"/>
              <a:t>All Camp Information Forms are sent to ACA, Inc. with score form at the end of the visit</a:t>
            </a:r>
            <a:r>
              <a:rPr lang="en-US" dirty="0" smtClean="0"/>
              <a:t>. ACA, Inc. uses this form to verify that the camp has been scored as accurately as possible.</a:t>
            </a:r>
          </a:p>
          <a:p>
            <a:pPr>
              <a:defRPr/>
            </a:pPr>
            <a:endParaRPr lang="en-US" dirty="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IT is Critical that ALL Instructors collect these forms at the end of each course and turn them in to ACA as soon as possible!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Side 1 </a:t>
            </a:r>
            <a:r>
              <a:rPr lang="en-US" dirty="0" smtClean="0"/>
              <a:t>— </a:t>
            </a:r>
            <a:r>
              <a:rPr lang="en-US" b="1" dirty="0" smtClean="0"/>
              <a:t>The front </a:t>
            </a:r>
            <a:r>
              <a:rPr lang="en-US" dirty="0" smtClean="0"/>
              <a:t>of the form asks for important information that will assist a standards chair and visitor in planning for the camp’s on-site visit.  Visitors use this form to help understand their assigned camp’s operation and which modes of operation need to be considered when scoring. </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Side 2 </a:t>
            </a:r>
            <a:r>
              <a:rPr lang="en-US" dirty="0" smtClean="0"/>
              <a:t>— </a:t>
            </a:r>
            <a:r>
              <a:rPr lang="en-US" b="1" dirty="0" smtClean="0"/>
              <a:t>The back</a:t>
            </a:r>
            <a:r>
              <a:rPr lang="en-US" dirty="0" smtClean="0"/>
              <a:t> of the form allows you to identify those activities that you offer as part of your program. It will be used to help visitors know which activities they need to observe on the tour of the camp. Look at the back of the form.</a:t>
            </a:r>
          </a:p>
          <a:p>
            <a:pPr marL="285750" indent="-285750" eaLnBrk="1" fontAlgn="auto" hangingPunct="1">
              <a:spcBef>
                <a:spcPts val="0"/>
              </a:spcBef>
              <a:spcAft>
                <a:spcPts val="0"/>
              </a:spcAft>
              <a:buFont typeface="Arial" panose="020B0604020202020204" pitchFamily="34" charset="0"/>
              <a:buChar char="•"/>
              <a:defRPr/>
            </a:pPr>
            <a:r>
              <a:rPr lang="en-US" dirty="0" smtClean="0"/>
              <a:t>Includes </a:t>
            </a:r>
            <a:r>
              <a:rPr lang="en-US" b="1" dirty="0" smtClean="0"/>
              <a:t>specialized</a:t>
            </a:r>
            <a:r>
              <a:rPr lang="en-US" dirty="0" smtClean="0"/>
              <a:t> activities offered</a:t>
            </a:r>
          </a:p>
          <a:p>
            <a:pPr marL="285750" indent="-285750" eaLnBrk="1" fontAlgn="auto" hangingPunct="1">
              <a:spcBef>
                <a:spcPts val="0"/>
              </a:spcBef>
              <a:spcAft>
                <a:spcPts val="0"/>
              </a:spcAft>
              <a:buFont typeface="Arial" panose="020B0604020202020204" pitchFamily="34" charset="0"/>
              <a:buChar char="•"/>
              <a:defRPr/>
            </a:pPr>
            <a:r>
              <a:rPr lang="en-US" dirty="0" smtClean="0"/>
              <a:t>List of </a:t>
            </a:r>
            <a:r>
              <a:rPr lang="en-US" b="1" dirty="0" smtClean="0"/>
              <a:t>aquatics</a:t>
            </a:r>
            <a:r>
              <a:rPr lang="en-US" dirty="0" smtClean="0"/>
              <a:t> activities.</a:t>
            </a:r>
          </a:p>
          <a:p>
            <a:pPr marL="285750" indent="-285750" eaLnBrk="1" fontAlgn="auto" hangingPunct="1">
              <a:spcBef>
                <a:spcPts val="0"/>
              </a:spcBef>
              <a:spcAft>
                <a:spcPts val="0"/>
              </a:spcAft>
              <a:buFont typeface="Arial" panose="020B0604020202020204" pitchFamily="34" charset="0"/>
              <a:buChar char="•"/>
              <a:defRPr/>
            </a:pPr>
            <a:r>
              <a:rPr lang="en-US" dirty="0" smtClean="0"/>
              <a:t>List </a:t>
            </a:r>
            <a:r>
              <a:rPr lang="en-US" b="1" dirty="0" smtClean="0"/>
              <a:t>other</a:t>
            </a:r>
            <a:r>
              <a:rPr lang="en-US" dirty="0" smtClean="0"/>
              <a:t> activities (activities you offer that are not included on one of the other lists) </a:t>
            </a:r>
          </a:p>
        </p:txBody>
      </p:sp>
      <p:sp>
        <p:nvSpPr>
          <p:cNvPr id="112644" name="Header Placeholder 3"/>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13854" eaLnBrk="0" hangingPunct="0">
              <a:defRPr sz="2400">
                <a:solidFill>
                  <a:schemeClr val="tx1"/>
                </a:solidFill>
                <a:latin typeface="Times New Roman" pitchFamily="18" charset="0"/>
                <a:ea typeface="ＭＳ Ｐゴシック" pitchFamily="34" charset="-128"/>
              </a:defRPr>
            </a:lvl1pPr>
            <a:lvl2pPr marL="734852" indent="-282635" defTabSz="913854" eaLnBrk="0" hangingPunct="0">
              <a:defRPr sz="2400">
                <a:solidFill>
                  <a:schemeClr val="tx1"/>
                </a:solidFill>
                <a:latin typeface="Times New Roman" pitchFamily="18" charset="0"/>
                <a:ea typeface="ＭＳ Ｐゴシック" pitchFamily="34" charset="-128"/>
              </a:defRPr>
            </a:lvl2pPr>
            <a:lvl3pPr marL="1130541" indent="-226108" defTabSz="913854" eaLnBrk="0" hangingPunct="0">
              <a:defRPr sz="2400">
                <a:solidFill>
                  <a:schemeClr val="tx1"/>
                </a:solidFill>
                <a:latin typeface="Times New Roman" pitchFamily="18" charset="0"/>
                <a:ea typeface="ＭＳ Ｐゴシック" pitchFamily="34" charset="-128"/>
              </a:defRPr>
            </a:lvl3pPr>
            <a:lvl4pPr marL="1582758" indent="-226108" defTabSz="913854" eaLnBrk="0" hangingPunct="0">
              <a:defRPr sz="2400">
                <a:solidFill>
                  <a:schemeClr val="tx1"/>
                </a:solidFill>
                <a:latin typeface="Times New Roman" pitchFamily="18" charset="0"/>
                <a:ea typeface="ＭＳ Ｐゴシック" pitchFamily="34" charset="-128"/>
              </a:defRPr>
            </a:lvl4pPr>
            <a:lvl5pPr marL="2034974" indent="-226108" defTabSz="913854" eaLnBrk="0" hangingPunct="0">
              <a:defRPr sz="2400">
                <a:solidFill>
                  <a:schemeClr val="tx1"/>
                </a:solidFill>
                <a:latin typeface="Times New Roman" pitchFamily="18" charset="0"/>
                <a:ea typeface="ＭＳ Ｐゴシック" pitchFamily="34" charset="-128"/>
              </a:defRPr>
            </a:lvl5pPr>
            <a:lvl6pPr marL="2487191"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39407"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91624"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43840"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sz="1200" smtClean="0">
                <a:latin typeface="Calibri" pitchFamily="34" charset="0"/>
              </a:rPr>
              <a:t>ACA Instructor Update Course - 2015</a:t>
            </a:r>
            <a:endParaRPr lang="en-US" sz="1200">
              <a:latin typeface="Calibri" pitchFamily="34" charset="0"/>
            </a:endParaRPr>
          </a:p>
        </p:txBody>
      </p:sp>
      <p:sp>
        <p:nvSpPr>
          <p:cNvPr id="112645" name="Footer Placehold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eaLnBrk="0" hangingPunct="0">
              <a:defRPr sz="2400">
                <a:solidFill>
                  <a:schemeClr val="tx1"/>
                </a:solidFill>
                <a:latin typeface="Times New Roman" pitchFamily="18" charset="0"/>
                <a:ea typeface="ＭＳ Ｐゴシック" pitchFamily="34" charset="-128"/>
              </a:defRPr>
            </a:lvl1pPr>
            <a:lvl2pPr marL="734852" indent="-282635" defTabSz="913854" eaLnBrk="0" hangingPunct="0">
              <a:defRPr sz="2400">
                <a:solidFill>
                  <a:schemeClr val="tx1"/>
                </a:solidFill>
                <a:latin typeface="Times New Roman" pitchFamily="18" charset="0"/>
                <a:ea typeface="ＭＳ Ｐゴシック" pitchFamily="34" charset="-128"/>
              </a:defRPr>
            </a:lvl2pPr>
            <a:lvl3pPr marL="1130541" indent="-226108" defTabSz="913854" eaLnBrk="0" hangingPunct="0">
              <a:defRPr sz="2400">
                <a:solidFill>
                  <a:schemeClr val="tx1"/>
                </a:solidFill>
                <a:latin typeface="Times New Roman" pitchFamily="18" charset="0"/>
                <a:ea typeface="ＭＳ Ｐゴシック" pitchFamily="34" charset="-128"/>
              </a:defRPr>
            </a:lvl3pPr>
            <a:lvl4pPr marL="1582758" indent="-226108" defTabSz="913854" eaLnBrk="0" hangingPunct="0">
              <a:defRPr sz="2400">
                <a:solidFill>
                  <a:schemeClr val="tx1"/>
                </a:solidFill>
                <a:latin typeface="Times New Roman" pitchFamily="18" charset="0"/>
                <a:ea typeface="ＭＳ Ｐゴシック" pitchFamily="34" charset="-128"/>
              </a:defRPr>
            </a:lvl4pPr>
            <a:lvl5pPr marL="2034974" indent="-226108" defTabSz="913854" eaLnBrk="0" hangingPunct="0">
              <a:defRPr sz="2400">
                <a:solidFill>
                  <a:schemeClr val="tx1"/>
                </a:solidFill>
                <a:latin typeface="Times New Roman" pitchFamily="18" charset="0"/>
                <a:ea typeface="ＭＳ Ｐゴシック" pitchFamily="34" charset="-128"/>
              </a:defRPr>
            </a:lvl5pPr>
            <a:lvl6pPr marL="2487191"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39407"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91624"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43840"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sz="1200" smtClean="0">
                <a:latin typeface="Calibri" pitchFamily="34" charset="0"/>
              </a:rPr>
              <a:t>© 2014 American Camping Association, Inc.</a:t>
            </a:r>
            <a:endParaRPr lang="en-US" sz="1200">
              <a:latin typeface="Calibri" pitchFamily="34" charset="0"/>
            </a:endParaRPr>
          </a:p>
        </p:txBody>
      </p:sp>
      <p:sp>
        <p:nvSpPr>
          <p:cNvPr id="112646" name="Slide Number Placehold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eaLnBrk="0" hangingPunct="0">
              <a:defRPr sz="2400">
                <a:solidFill>
                  <a:schemeClr val="tx1"/>
                </a:solidFill>
                <a:latin typeface="Times New Roman" pitchFamily="18" charset="0"/>
                <a:ea typeface="ＭＳ Ｐゴシック" pitchFamily="34" charset="-128"/>
              </a:defRPr>
            </a:lvl1pPr>
            <a:lvl2pPr marL="734852" indent="-282635" defTabSz="913854" eaLnBrk="0" hangingPunct="0">
              <a:defRPr sz="2400">
                <a:solidFill>
                  <a:schemeClr val="tx1"/>
                </a:solidFill>
                <a:latin typeface="Times New Roman" pitchFamily="18" charset="0"/>
                <a:ea typeface="ＭＳ Ｐゴシック" pitchFamily="34" charset="-128"/>
              </a:defRPr>
            </a:lvl2pPr>
            <a:lvl3pPr marL="1130541" indent="-226108" defTabSz="913854" eaLnBrk="0" hangingPunct="0">
              <a:defRPr sz="2400">
                <a:solidFill>
                  <a:schemeClr val="tx1"/>
                </a:solidFill>
                <a:latin typeface="Times New Roman" pitchFamily="18" charset="0"/>
                <a:ea typeface="ＭＳ Ｐゴシック" pitchFamily="34" charset="-128"/>
              </a:defRPr>
            </a:lvl3pPr>
            <a:lvl4pPr marL="1582758" indent="-226108" defTabSz="913854" eaLnBrk="0" hangingPunct="0">
              <a:defRPr sz="2400">
                <a:solidFill>
                  <a:schemeClr val="tx1"/>
                </a:solidFill>
                <a:latin typeface="Times New Roman" pitchFamily="18" charset="0"/>
                <a:ea typeface="ＭＳ Ｐゴシック" pitchFamily="34" charset="-128"/>
              </a:defRPr>
            </a:lvl4pPr>
            <a:lvl5pPr marL="2034974" indent="-226108" defTabSz="913854" eaLnBrk="0" hangingPunct="0">
              <a:defRPr sz="2400">
                <a:solidFill>
                  <a:schemeClr val="tx1"/>
                </a:solidFill>
                <a:latin typeface="Times New Roman" pitchFamily="18" charset="0"/>
                <a:ea typeface="ＭＳ Ｐゴシック" pitchFamily="34" charset="-128"/>
              </a:defRPr>
            </a:lvl5pPr>
            <a:lvl6pPr marL="2487191"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39407"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91624"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43840"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A56162E7-87CA-4262-BEFA-18DBC7468ADC}" type="slidenum">
              <a:rPr lang="en-US" sz="1200">
                <a:latin typeface="Calibri" pitchFamily="34" charset="0"/>
              </a:rPr>
              <a:pPr eaLnBrk="1" hangingPunct="1">
                <a:defRPr/>
              </a:pPr>
              <a:t>40</a:t>
            </a:fld>
            <a:endParaRPr lang="en-US" sz="120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1981200" y="304800"/>
            <a:ext cx="2667000" cy="2000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xfrm>
            <a:off x="457200" y="2362200"/>
            <a:ext cx="6096000" cy="655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altLang="en-US" sz="1200" b="1" i="1" dirty="0" smtClean="0">
                <a:solidFill>
                  <a:srgbClr val="FF0000"/>
                </a:solidFill>
              </a:rPr>
              <a:t>Review the importance and the need for the Camp Self-Assessment (NOTE:  Again, this information needs to be shared with both groups (Camps and visitors) – from the perspective of the group! </a:t>
            </a:r>
          </a:p>
          <a:p>
            <a:pPr>
              <a:spcBef>
                <a:spcPct val="0"/>
              </a:spcBef>
              <a:defRPr/>
            </a:pPr>
            <a:endParaRPr lang="en-US" altLang="en-US" sz="1200" i="1" dirty="0" smtClean="0"/>
          </a:p>
          <a:p>
            <a:pPr>
              <a:spcBef>
                <a:spcPct val="0"/>
              </a:spcBef>
              <a:defRPr/>
            </a:pPr>
            <a:r>
              <a:rPr lang="en-US" altLang="en-US" sz="1200" i="1" dirty="0" smtClean="0"/>
              <a:t>The </a:t>
            </a:r>
            <a:r>
              <a:rPr lang="en-US" altLang="en-US" sz="1200" i="1" dirty="0"/>
              <a:t>Camp Self-Assessment is a required review of the written documentation for 20 pre-identified standards and must be completed prior to the start of staff training for the summer </a:t>
            </a:r>
            <a:r>
              <a:rPr lang="en-US" altLang="en-US" sz="1200" i="1" dirty="0" smtClean="0"/>
              <a:t>season (generally, it is to be reviewed by the visitors before the end of May).  </a:t>
            </a:r>
            <a:endParaRPr lang="en-US" altLang="en-US" sz="1200" i="1" dirty="0"/>
          </a:p>
          <a:p>
            <a:pPr>
              <a:spcBef>
                <a:spcPct val="0"/>
              </a:spcBef>
              <a:defRPr/>
            </a:pPr>
            <a:endParaRPr lang="en-US" altLang="en-US" sz="1200" dirty="0"/>
          </a:p>
          <a:p>
            <a:pPr>
              <a:spcBef>
                <a:spcPct val="0"/>
              </a:spcBef>
              <a:defRPr/>
            </a:pPr>
            <a:r>
              <a:rPr lang="en-US" altLang="en-US" sz="1200" dirty="0"/>
              <a:t>The required Camp Self-Assessment is designed as an educational tool for camp staff and visitors alike. </a:t>
            </a:r>
            <a:r>
              <a:rPr lang="en-US" altLang="en-US" sz="1200" dirty="0" smtClean="0"/>
              <a:t>Using </a:t>
            </a:r>
            <a:r>
              <a:rPr lang="en-US" altLang="en-US" sz="1200" dirty="0"/>
              <a:t>this tool, as designed, will help directors have a successful visit.  </a:t>
            </a:r>
            <a:endParaRPr lang="en-US" altLang="en-US" sz="1200" dirty="0" smtClean="0"/>
          </a:p>
          <a:p>
            <a:pPr>
              <a:spcBef>
                <a:spcPct val="0"/>
              </a:spcBef>
              <a:defRPr/>
            </a:pPr>
            <a:endParaRPr lang="en-US" altLang="en-US" sz="1200" dirty="0" smtClean="0"/>
          </a:p>
          <a:p>
            <a:pPr>
              <a:spcBef>
                <a:spcPct val="0"/>
              </a:spcBef>
              <a:defRPr/>
            </a:pPr>
            <a:r>
              <a:rPr lang="en-US" altLang="en-US" sz="1200" dirty="0" smtClean="0"/>
              <a:t>Directors </a:t>
            </a:r>
            <a:r>
              <a:rPr lang="en-US" altLang="en-US" sz="1200" dirty="0"/>
              <a:t>and visitors are not limited to just reviewing the 20 standards in the Camp Self-Assessment. Any or all (most) standards requiring written documentation may be reviewed prior to the camp’s staff training and nothing is scored until the day of the visit</a:t>
            </a:r>
            <a:r>
              <a:rPr lang="en-US" altLang="en-US" sz="1200" dirty="0" smtClean="0"/>
              <a:t>. This allows camps time to “fix” any errors or gaps that may be discovered.</a:t>
            </a:r>
            <a:r>
              <a:rPr lang="en-US" altLang="en-US" sz="1200" dirty="0"/>
              <a:t/>
            </a:r>
            <a:br>
              <a:rPr lang="en-US" altLang="en-US" sz="1200" dirty="0"/>
            </a:br>
            <a:endParaRPr lang="en-US" altLang="en-US" sz="1200" dirty="0" smtClean="0"/>
          </a:p>
          <a:p>
            <a:pPr>
              <a:spcBef>
                <a:spcPct val="0"/>
              </a:spcBef>
              <a:defRPr/>
            </a:pPr>
            <a:r>
              <a:rPr lang="en-US" altLang="en-US" sz="1200" dirty="0" smtClean="0"/>
              <a:t>Visitor </a:t>
            </a:r>
            <a:r>
              <a:rPr lang="en-US" altLang="en-US" sz="1200" dirty="0"/>
              <a:t>will review the written documentation for each required standard and will mark the Camp Self-Assessment worksheet </a:t>
            </a:r>
            <a:r>
              <a:rPr lang="en-US" altLang="en-US" sz="1200" b="1" dirty="0" smtClean="0"/>
              <a:t>or use the comments box in “My Visits”</a:t>
            </a:r>
            <a:r>
              <a:rPr lang="en-US" altLang="en-US" sz="1200" dirty="0" smtClean="0"/>
              <a:t> as: </a:t>
            </a:r>
          </a:p>
          <a:p>
            <a:pPr marL="342900" indent="-342900">
              <a:spcBef>
                <a:spcPct val="0"/>
              </a:spcBef>
              <a:buAutoNum type="arabicPeriod"/>
              <a:defRPr/>
            </a:pPr>
            <a:r>
              <a:rPr lang="en-US" altLang="en-US" sz="1200" b="1" dirty="0" smtClean="0"/>
              <a:t>Seen</a:t>
            </a:r>
            <a:r>
              <a:rPr lang="en-US" altLang="en-US" sz="1200" dirty="0"/>
              <a:t>,</a:t>
            </a:r>
            <a:r>
              <a:rPr lang="en-US" altLang="en-US" sz="1200" b="1" dirty="0"/>
              <a:t> </a:t>
            </a:r>
            <a:r>
              <a:rPr lang="en-US" altLang="en-US" sz="1200" dirty="0"/>
              <a:t>meaning they saw the document and it appears to meet the standard; or they'll mark it </a:t>
            </a:r>
            <a:r>
              <a:rPr lang="en-US" altLang="en-US" sz="1200" dirty="0" smtClean="0"/>
              <a:t>as </a:t>
            </a:r>
          </a:p>
          <a:p>
            <a:pPr marL="342900" indent="-342900">
              <a:spcBef>
                <a:spcPct val="0"/>
              </a:spcBef>
              <a:buAutoNum type="arabicPeriod"/>
              <a:defRPr/>
            </a:pPr>
            <a:r>
              <a:rPr lang="en-US" altLang="en-US" sz="1200" b="1" dirty="0" smtClean="0"/>
              <a:t>Not </a:t>
            </a:r>
            <a:r>
              <a:rPr lang="en-US" altLang="en-US" sz="1200" b="1" dirty="0"/>
              <a:t>seen</a:t>
            </a:r>
            <a:r>
              <a:rPr lang="en-US" altLang="en-US" sz="1200" dirty="0"/>
              <a:t>, meaning the documentation was not seen or was unavailable at the time of the review; or they’ll mark it </a:t>
            </a:r>
            <a:r>
              <a:rPr lang="en-US" altLang="en-US" sz="1200" dirty="0" smtClean="0"/>
              <a:t>as </a:t>
            </a:r>
          </a:p>
          <a:p>
            <a:pPr marL="342900" indent="-342900">
              <a:spcBef>
                <a:spcPct val="0"/>
              </a:spcBef>
              <a:buAutoNum type="arabicPeriod"/>
              <a:defRPr/>
            </a:pPr>
            <a:r>
              <a:rPr lang="en-US" altLang="en-US" sz="1200" b="1" dirty="0" smtClean="0"/>
              <a:t>Needs </a:t>
            </a:r>
            <a:r>
              <a:rPr lang="en-US" altLang="en-US" sz="1200" b="1" dirty="0"/>
              <a:t>verification</a:t>
            </a:r>
            <a:r>
              <a:rPr lang="en-US" altLang="en-US" sz="1200" dirty="0"/>
              <a:t>, which means that the visitor saw documentation that appears to be in compliance with the standard but that he/she needs to see verification during the visit.  </a:t>
            </a:r>
            <a:endParaRPr lang="en-US" altLang="en-US" sz="1200" dirty="0" smtClean="0"/>
          </a:p>
          <a:p>
            <a:pPr>
              <a:spcBef>
                <a:spcPct val="0"/>
              </a:spcBef>
              <a:defRPr/>
            </a:pPr>
            <a:endParaRPr lang="en-US" altLang="en-US" sz="1200" b="1" dirty="0" smtClean="0">
              <a:solidFill>
                <a:srgbClr val="FF0000"/>
              </a:solidFill>
            </a:endParaRPr>
          </a:p>
          <a:p>
            <a:pPr>
              <a:spcBef>
                <a:spcPct val="0"/>
              </a:spcBef>
              <a:defRPr/>
            </a:pPr>
            <a:r>
              <a:rPr lang="en-US" altLang="en-US" sz="1200" b="1" dirty="0" smtClean="0">
                <a:solidFill>
                  <a:srgbClr val="FF0000"/>
                </a:solidFill>
              </a:rPr>
              <a:t>As referenced above, NEW for summer 2015 -- These </a:t>
            </a:r>
            <a:r>
              <a:rPr lang="en-US" altLang="en-US" sz="1200" b="1" dirty="0">
                <a:solidFill>
                  <a:srgbClr val="FF0000"/>
                </a:solidFill>
              </a:rPr>
              <a:t>same assessments can also be added via the comments boxes using the My Accreditation/My Visits apps. Visitors use My Visits to read </a:t>
            </a:r>
            <a:r>
              <a:rPr lang="en-US" altLang="en-US" sz="1200" b="1" dirty="0" smtClean="0">
                <a:solidFill>
                  <a:srgbClr val="FF0000"/>
                </a:solidFill>
              </a:rPr>
              <a:t>the camp’s </a:t>
            </a:r>
            <a:r>
              <a:rPr lang="en-US" altLang="en-US" sz="1200" b="1" dirty="0">
                <a:solidFill>
                  <a:srgbClr val="FF0000"/>
                </a:solidFill>
              </a:rPr>
              <a:t>documentation and other visit prep materials, and they will indicate “seen,” “not seen,” or “needs verification</a:t>
            </a:r>
            <a:r>
              <a:rPr lang="en-US" altLang="en-US" sz="1200" b="1" dirty="0" smtClean="0">
                <a:solidFill>
                  <a:srgbClr val="FF0000"/>
                </a:solidFill>
              </a:rPr>
              <a:t>.”</a:t>
            </a:r>
          </a:p>
          <a:p>
            <a:pPr>
              <a:spcBef>
                <a:spcPct val="0"/>
              </a:spcBef>
              <a:defRPr/>
            </a:pPr>
            <a:endParaRPr lang="en-US" altLang="en-US" sz="1200" b="1" i="1" dirty="0" smtClean="0"/>
          </a:p>
          <a:p>
            <a:pPr>
              <a:spcBef>
                <a:spcPct val="0"/>
              </a:spcBef>
              <a:defRPr/>
            </a:pPr>
            <a:r>
              <a:rPr lang="en-US" altLang="en-US" sz="1200" b="1" i="1" dirty="0" smtClean="0"/>
              <a:t>Inquire</a:t>
            </a:r>
            <a:r>
              <a:rPr lang="en-US" altLang="en-US" sz="1200" dirty="0" smtClean="0"/>
              <a:t> </a:t>
            </a:r>
            <a:r>
              <a:rPr lang="en-US" altLang="en-US" sz="1200" dirty="0"/>
              <a:t>about how they </a:t>
            </a:r>
            <a:r>
              <a:rPr lang="en-US" altLang="en-US" sz="1200" dirty="0" smtClean="0"/>
              <a:t>made the camp self assessment happen </a:t>
            </a:r>
            <a:r>
              <a:rPr lang="en-US" altLang="en-US" sz="1200" dirty="0"/>
              <a:t>(or not) for their last visit.</a:t>
            </a:r>
          </a:p>
          <a:p>
            <a:pPr>
              <a:spcBef>
                <a:spcPct val="0"/>
              </a:spcBef>
              <a:defRPr/>
            </a:pPr>
            <a:endParaRPr lang="en-US" altLang="en-US" sz="1200" b="1" dirty="0"/>
          </a:p>
          <a:p>
            <a:pPr>
              <a:spcBef>
                <a:spcPct val="0"/>
              </a:spcBef>
              <a:defRPr/>
            </a:pPr>
            <a:endParaRPr lang="en-US" altLang="en-US" sz="1200" dirty="0"/>
          </a:p>
          <a:p>
            <a:pPr>
              <a:spcBef>
                <a:spcPct val="0"/>
              </a:spcBef>
              <a:defRPr/>
            </a:pPr>
            <a:endParaRPr lang="en-US" altLang="en-US" sz="1200" dirty="0"/>
          </a:p>
          <a:p>
            <a:pPr>
              <a:spcBef>
                <a:spcPct val="0"/>
              </a:spcBef>
              <a:defRPr/>
            </a:pPr>
            <a:endParaRPr lang="en-US" altLang="en-US" sz="1200" b="1" dirty="0" smtClean="0">
              <a:ea typeface="MS PGothic" pitchFamily="34" charset="-128"/>
            </a:endParaRPr>
          </a:p>
        </p:txBody>
      </p:sp>
      <p:sp>
        <p:nvSpPr>
          <p:cNvPr id="129028" name="Header Placeholder 3"/>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13854" eaLnBrk="0" hangingPunct="0">
              <a:defRPr sz="2400">
                <a:solidFill>
                  <a:schemeClr val="tx1"/>
                </a:solidFill>
                <a:latin typeface="Times New Roman" pitchFamily="18" charset="0"/>
                <a:ea typeface="ＭＳ Ｐゴシック" pitchFamily="34" charset="-128"/>
              </a:defRPr>
            </a:lvl1pPr>
            <a:lvl2pPr marL="734852" indent="-282635" defTabSz="913854" eaLnBrk="0" hangingPunct="0">
              <a:defRPr sz="2400">
                <a:solidFill>
                  <a:schemeClr val="tx1"/>
                </a:solidFill>
                <a:latin typeface="Times New Roman" pitchFamily="18" charset="0"/>
                <a:ea typeface="ＭＳ Ｐゴシック" pitchFamily="34" charset="-128"/>
              </a:defRPr>
            </a:lvl2pPr>
            <a:lvl3pPr marL="1130541" indent="-226108" defTabSz="913854" eaLnBrk="0" hangingPunct="0">
              <a:defRPr sz="2400">
                <a:solidFill>
                  <a:schemeClr val="tx1"/>
                </a:solidFill>
                <a:latin typeface="Times New Roman" pitchFamily="18" charset="0"/>
                <a:ea typeface="ＭＳ Ｐゴシック" pitchFamily="34" charset="-128"/>
              </a:defRPr>
            </a:lvl3pPr>
            <a:lvl4pPr marL="1582758" indent="-226108" defTabSz="913854" eaLnBrk="0" hangingPunct="0">
              <a:defRPr sz="2400">
                <a:solidFill>
                  <a:schemeClr val="tx1"/>
                </a:solidFill>
                <a:latin typeface="Times New Roman" pitchFamily="18" charset="0"/>
                <a:ea typeface="ＭＳ Ｐゴシック" pitchFamily="34" charset="-128"/>
              </a:defRPr>
            </a:lvl4pPr>
            <a:lvl5pPr marL="2034974" indent="-226108" defTabSz="913854" eaLnBrk="0" hangingPunct="0">
              <a:defRPr sz="2400">
                <a:solidFill>
                  <a:schemeClr val="tx1"/>
                </a:solidFill>
                <a:latin typeface="Times New Roman" pitchFamily="18" charset="0"/>
                <a:ea typeface="ＭＳ Ｐゴシック" pitchFamily="34" charset="-128"/>
              </a:defRPr>
            </a:lvl5pPr>
            <a:lvl6pPr marL="2487191"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39407"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91624"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43840"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sz="1200" smtClean="0">
                <a:solidFill>
                  <a:srgbClr val="000000"/>
                </a:solidFill>
                <a:latin typeface="Calibri" pitchFamily="34" charset="0"/>
              </a:rPr>
              <a:t>ACA Instructor Update Course - 2015</a:t>
            </a:r>
            <a:endParaRPr lang="en-US" sz="1200">
              <a:solidFill>
                <a:srgbClr val="000000"/>
              </a:solidFill>
              <a:latin typeface="Calibri" pitchFamily="34" charset="0"/>
            </a:endParaRPr>
          </a:p>
        </p:txBody>
      </p:sp>
      <p:sp>
        <p:nvSpPr>
          <p:cNvPr id="129029" name="Footer Placehold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eaLnBrk="0" hangingPunct="0">
              <a:defRPr sz="2400">
                <a:solidFill>
                  <a:schemeClr val="tx1"/>
                </a:solidFill>
                <a:latin typeface="Times New Roman" pitchFamily="18" charset="0"/>
                <a:ea typeface="ＭＳ Ｐゴシック" pitchFamily="34" charset="-128"/>
              </a:defRPr>
            </a:lvl1pPr>
            <a:lvl2pPr marL="734852" indent="-282635" defTabSz="913854" eaLnBrk="0" hangingPunct="0">
              <a:defRPr sz="2400">
                <a:solidFill>
                  <a:schemeClr val="tx1"/>
                </a:solidFill>
                <a:latin typeface="Times New Roman" pitchFamily="18" charset="0"/>
                <a:ea typeface="ＭＳ Ｐゴシック" pitchFamily="34" charset="-128"/>
              </a:defRPr>
            </a:lvl2pPr>
            <a:lvl3pPr marL="1130541" indent="-226108" defTabSz="913854" eaLnBrk="0" hangingPunct="0">
              <a:defRPr sz="2400">
                <a:solidFill>
                  <a:schemeClr val="tx1"/>
                </a:solidFill>
                <a:latin typeface="Times New Roman" pitchFamily="18" charset="0"/>
                <a:ea typeface="ＭＳ Ｐゴシック" pitchFamily="34" charset="-128"/>
              </a:defRPr>
            </a:lvl3pPr>
            <a:lvl4pPr marL="1582758" indent="-226108" defTabSz="913854" eaLnBrk="0" hangingPunct="0">
              <a:defRPr sz="2400">
                <a:solidFill>
                  <a:schemeClr val="tx1"/>
                </a:solidFill>
                <a:latin typeface="Times New Roman" pitchFamily="18" charset="0"/>
                <a:ea typeface="ＭＳ Ｐゴシック" pitchFamily="34" charset="-128"/>
              </a:defRPr>
            </a:lvl4pPr>
            <a:lvl5pPr marL="2034974" indent="-226108" defTabSz="913854" eaLnBrk="0" hangingPunct="0">
              <a:defRPr sz="2400">
                <a:solidFill>
                  <a:schemeClr val="tx1"/>
                </a:solidFill>
                <a:latin typeface="Times New Roman" pitchFamily="18" charset="0"/>
                <a:ea typeface="ＭＳ Ｐゴシック" pitchFamily="34" charset="-128"/>
              </a:defRPr>
            </a:lvl5pPr>
            <a:lvl6pPr marL="2487191"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39407"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91624"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43840"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sz="1200" smtClean="0">
                <a:solidFill>
                  <a:srgbClr val="000000"/>
                </a:solidFill>
                <a:latin typeface="Calibri" pitchFamily="34" charset="0"/>
              </a:rPr>
              <a:t>© 2014 American Camping Association, Inc.</a:t>
            </a:r>
            <a:endParaRPr lang="en-US" sz="1200">
              <a:solidFill>
                <a:srgbClr val="000000"/>
              </a:solidFill>
              <a:latin typeface="Calibri" pitchFamily="34" charset="0"/>
            </a:endParaRPr>
          </a:p>
        </p:txBody>
      </p:sp>
      <p:sp>
        <p:nvSpPr>
          <p:cNvPr id="129030" name="Slide Number Placehold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eaLnBrk="0" hangingPunct="0">
              <a:defRPr sz="2400">
                <a:solidFill>
                  <a:schemeClr val="tx1"/>
                </a:solidFill>
                <a:latin typeface="Times New Roman" pitchFamily="18" charset="0"/>
                <a:ea typeface="ＭＳ Ｐゴシック" pitchFamily="34" charset="-128"/>
              </a:defRPr>
            </a:lvl1pPr>
            <a:lvl2pPr marL="734852" indent="-282635" defTabSz="913854" eaLnBrk="0" hangingPunct="0">
              <a:defRPr sz="2400">
                <a:solidFill>
                  <a:schemeClr val="tx1"/>
                </a:solidFill>
                <a:latin typeface="Times New Roman" pitchFamily="18" charset="0"/>
                <a:ea typeface="ＭＳ Ｐゴシック" pitchFamily="34" charset="-128"/>
              </a:defRPr>
            </a:lvl2pPr>
            <a:lvl3pPr marL="1130541" indent="-226108" defTabSz="913854" eaLnBrk="0" hangingPunct="0">
              <a:defRPr sz="2400">
                <a:solidFill>
                  <a:schemeClr val="tx1"/>
                </a:solidFill>
                <a:latin typeface="Times New Roman" pitchFamily="18" charset="0"/>
                <a:ea typeface="ＭＳ Ｐゴシック" pitchFamily="34" charset="-128"/>
              </a:defRPr>
            </a:lvl3pPr>
            <a:lvl4pPr marL="1582758" indent="-226108" defTabSz="913854" eaLnBrk="0" hangingPunct="0">
              <a:defRPr sz="2400">
                <a:solidFill>
                  <a:schemeClr val="tx1"/>
                </a:solidFill>
                <a:latin typeface="Times New Roman" pitchFamily="18" charset="0"/>
                <a:ea typeface="ＭＳ Ｐゴシック" pitchFamily="34" charset="-128"/>
              </a:defRPr>
            </a:lvl4pPr>
            <a:lvl5pPr marL="2034974" indent="-226108" defTabSz="913854" eaLnBrk="0" hangingPunct="0">
              <a:defRPr sz="2400">
                <a:solidFill>
                  <a:schemeClr val="tx1"/>
                </a:solidFill>
                <a:latin typeface="Times New Roman" pitchFamily="18" charset="0"/>
                <a:ea typeface="ＭＳ Ｐゴシック" pitchFamily="34" charset="-128"/>
              </a:defRPr>
            </a:lvl5pPr>
            <a:lvl6pPr marL="2487191"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39407"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91624"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43840"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59A77E76-C734-40E8-BE2D-6688D0E01D82}" type="slidenum">
              <a:rPr lang="en-US" sz="1200">
                <a:solidFill>
                  <a:srgbClr val="000000"/>
                </a:solidFill>
                <a:latin typeface="Calibri" pitchFamily="34" charset="0"/>
              </a:rPr>
              <a:pPr eaLnBrk="1" hangingPunct="1">
                <a:defRPr/>
              </a:pPr>
              <a:t>41</a:t>
            </a:fld>
            <a:endParaRPr lang="en-US" sz="1200">
              <a:solidFill>
                <a:srgbClr val="000000"/>
              </a:solidFill>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xfrm>
            <a:off x="1295400" y="381000"/>
            <a:ext cx="4267200" cy="3200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457200" y="3657600"/>
            <a:ext cx="5867400" cy="5181600"/>
          </a:xfrm>
        </p:spPr>
        <p:txBody>
          <a:bodyPr/>
          <a:lstStyle/>
          <a:p>
            <a:pPr>
              <a:defRPr/>
            </a:pPr>
            <a:r>
              <a:rPr lang="en-US" b="1" dirty="0" smtClean="0">
                <a:solidFill>
                  <a:srgbClr val="000000"/>
                </a:solidFill>
                <a:ea typeface="Helvetica"/>
                <a:cs typeface="Times New Roman"/>
              </a:rPr>
              <a:t>While</a:t>
            </a:r>
            <a:r>
              <a:rPr lang="en-US" b="1" baseline="0" dirty="0" smtClean="0">
                <a:solidFill>
                  <a:srgbClr val="000000"/>
                </a:solidFill>
                <a:ea typeface="Helvetica"/>
                <a:cs typeface="Times New Roman"/>
              </a:rPr>
              <a:t> we have a very high compliance rate, camps still miss mandatory standards (a list of most missed is included in all courses). Make sure you are fully up to date on these. </a:t>
            </a:r>
            <a:endParaRPr lang="en-US" dirty="0">
              <a:solidFill>
                <a:srgbClr val="000000"/>
              </a:solidFill>
              <a:ea typeface="Helvetica"/>
              <a:cs typeface="Times New Roman"/>
            </a:endParaRPr>
          </a:p>
          <a:p>
            <a:pPr lvl="1" eaLnBrk="1" fontAlgn="auto" hangingPunct="1">
              <a:spcBef>
                <a:spcPts val="0"/>
              </a:spcBef>
              <a:spcAft>
                <a:spcPts val="0"/>
              </a:spcAft>
              <a:defRPr/>
            </a:pPr>
            <a:endParaRPr lang="en-US" sz="1300" b="1" dirty="0" smtClean="0">
              <a:solidFill>
                <a:srgbClr val="000000"/>
              </a:solidFill>
              <a:ea typeface="Helvetica"/>
              <a:cs typeface="Times New Roman"/>
            </a:endParaRPr>
          </a:p>
          <a:p>
            <a:pPr>
              <a:defRPr/>
            </a:pPr>
            <a:r>
              <a:rPr lang="en-US" b="1" dirty="0" smtClean="0">
                <a:solidFill>
                  <a:srgbClr val="000000"/>
                </a:solidFill>
                <a:ea typeface="Helvetica"/>
                <a:cs typeface="Times New Roman"/>
              </a:rPr>
              <a:t>Why are mandatory standards important?  </a:t>
            </a:r>
            <a:r>
              <a:rPr lang="en-US" dirty="0" smtClean="0">
                <a:solidFill>
                  <a:srgbClr val="000000"/>
                </a:solidFill>
                <a:ea typeface="Helvetica"/>
                <a:cs typeface="Times New Roman"/>
              </a:rPr>
              <a:t>They are critical to the health and safety of campers, staff, and participants </a:t>
            </a:r>
          </a:p>
          <a:p>
            <a:pPr marL="342900" indent="-342900" eaLnBrk="1" fontAlgn="auto" hangingPunct="1">
              <a:spcBef>
                <a:spcPts val="0"/>
              </a:spcBef>
              <a:spcAft>
                <a:spcPts val="0"/>
              </a:spcAft>
              <a:buFont typeface="Symbol"/>
              <a:buChar char=""/>
              <a:defRPr/>
            </a:pPr>
            <a:endParaRPr lang="en-US" sz="1300" dirty="0" smtClean="0">
              <a:solidFill>
                <a:srgbClr val="000000"/>
              </a:solidFill>
              <a:ea typeface="ヒラギノ角ゴ Pro W3"/>
              <a:cs typeface="Times New Roman"/>
            </a:endParaRPr>
          </a:p>
          <a:p>
            <a:pPr eaLnBrk="1" fontAlgn="auto" hangingPunct="1">
              <a:spcBef>
                <a:spcPts val="0"/>
              </a:spcBef>
              <a:spcAft>
                <a:spcPts val="0"/>
              </a:spcAft>
              <a:buFont typeface="Symbol"/>
              <a:buNone/>
              <a:defRPr/>
            </a:pPr>
            <a:r>
              <a:rPr lang="en-US" sz="1300" b="1" i="1" dirty="0" smtClean="0">
                <a:ea typeface="ＭＳ Ｐゴシック" pitchFamily="-112" charset="-128"/>
              </a:rPr>
              <a:t>For </a:t>
            </a:r>
            <a:r>
              <a:rPr lang="en-US" sz="1300" b="1" i="1" baseline="0" dirty="0" smtClean="0">
                <a:ea typeface="ＭＳ Ｐゴシック" pitchFamily="-112" charset="-128"/>
              </a:rPr>
              <a:t> the Update Courses (Standards and Visitor) </a:t>
            </a:r>
            <a:r>
              <a:rPr lang="en-US" sz="1300" b="1" i="1" dirty="0" smtClean="0">
                <a:ea typeface="ＭＳ Ｐゴシック" pitchFamily="-112" charset="-128"/>
              </a:rPr>
              <a:t>Remind </a:t>
            </a:r>
            <a:r>
              <a:rPr lang="en-US" sz="1300" dirty="0" smtClean="0">
                <a:ea typeface="ＭＳ Ｐゴシック" pitchFamily="-112" charset="-128"/>
              </a:rPr>
              <a:t>the group that there are </a:t>
            </a:r>
            <a:r>
              <a:rPr lang="en-US" sz="1300" b="1" dirty="0" smtClean="0">
                <a:ea typeface="ＭＳ Ｐゴシック" pitchFamily="-112" charset="-128"/>
              </a:rPr>
              <a:t>four revisions with mandatory components that are new or revised beginning summer 2015.</a:t>
            </a:r>
            <a:r>
              <a:rPr lang="en-US" sz="1300" dirty="0" smtClean="0">
                <a:ea typeface="ＭＳ Ｐゴシック" pitchFamily="-112" charset="-128"/>
              </a:rPr>
              <a:t> Go back to revisions slides if necessary.</a:t>
            </a:r>
          </a:p>
          <a:p>
            <a:pPr eaLnBrk="1" fontAlgn="auto" hangingPunct="1">
              <a:spcBef>
                <a:spcPts val="0"/>
              </a:spcBef>
              <a:spcAft>
                <a:spcPts val="0"/>
              </a:spcAft>
              <a:buFont typeface="Symbol"/>
              <a:buNone/>
              <a:defRPr/>
            </a:pPr>
            <a:endParaRPr lang="en-US" sz="1300" b="1" i="1" dirty="0" smtClean="0">
              <a:solidFill>
                <a:srgbClr val="000000"/>
              </a:solidFill>
              <a:ea typeface="ヒラギノ角ゴ Pro W3"/>
              <a:cs typeface="Times New Roman"/>
            </a:endParaRPr>
          </a:p>
        </p:txBody>
      </p:sp>
      <p:sp>
        <p:nvSpPr>
          <p:cNvPr id="125956" name="Header Placeholder 3"/>
          <p:cNvSpPr>
            <a:spLocks noGrp="1"/>
          </p:cNvSpPr>
          <p:nvPr>
            <p:ph type="hdr" sz="quarter"/>
          </p:nvPr>
        </p:nvSpPr>
        <p:spPr bwMode="auto">
          <a:xfrm>
            <a:off x="0" y="0"/>
            <a:ext cx="32766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ACA Instructor Update Course - 2015</a:t>
            </a:r>
            <a:endParaRPr lang="en-US" altLang="en-US" dirty="0" smtClean="0"/>
          </a:p>
        </p:txBody>
      </p:sp>
      <p:sp>
        <p:nvSpPr>
          <p:cNvPr id="138245" name="Footer Placeholder 4"/>
          <p:cNvSpPr>
            <a:spLocks noGrp="1"/>
          </p:cNvSpPr>
          <p:nvPr>
            <p:ph type="ftr" sz="quarter" idx="4"/>
          </p:nvPr>
        </p:nvSpPr>
        <p:spPr bwMode="auto">
          <a:xfrm>
            <a:off x="0" y="86106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mtClean="0"/>
              <a:t>© 2014 American Camping Association, Inc.</a:t>
            </a:r>
          </a:p>
        </p:txBody>
      </p:sp>
      <p:sp>
        <p:nvSpPr>
          <p:cNvPr id="125958" name="Slide Number Placeholder 5"/>
          <p:cNvSpPr>
            <a:spLocks noGrp="1"/>
          </p:cNvSpPr>
          <p:nvPr>
            <p:ph type="sldNum" sz="quarter" idx="5"/>
          </p:nvPr>
        </p:nvSpPr>
        <p:spPr bwMode="auto">
          <a:xfrm>
            <a:off x="3886200" y="8610600"/>
            <a:ext cx="29718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51DE9E0-A629-463F-9000-A3854768DEAC}" type="slidenum">
              <a:rPr lang="en-US" altLang="en-US" smtClean="0"/>
              <a:pPr fontAlgn="base">
                <a:spcBef>
                  <a:spcPct val="0"/>
                </a:spcBef>
                <a:spcAft>
                  <a:spcPct val="0"/>
                </a:spcAft>
                <a:defRPr/>
              </a:pPr>
              <a:t>42</a:t>
            </a:fld>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r>
              <a:rPr lang="en-US" sz="1300" b="1" dirty="0" smtClean="0">
                <a:solidFill>
                  <a:srgbClr val="000000"/>
                </a:solidFill>
                <a:ea typeface="Helvetica"/>
              </a:rPr>
              <a:t>QUICK REMINDER…</a:t>
            </a:r>
          </a:p>
          <a:p>
            <a:pPr eaLnBrk="1" fontAlgn="auto" hangingPunct="1">
              <a:spcBef>
                <a:spcPts val="0"/>
              </a:spcBef>
              <a:spcAft>
                <a:spcPts val="0"/>
              </a:spcAft>
              <a:defRPr/>
            </a:pPr>
            <a:r>
              <a:rPr lang="en-US" sz="1300" b="1" dirty="0" smtClean="0">
                <a:solidFill>
                  <a:srgbClr val="000000"/>
                </a:solidFill>
                <a:ea typeface="Helvetica"/>
              </a:rPr>
              <a:t>Immediate </a:t>
            </a:r>
            <a:r>
              <a:rPr lang="en-US" sz="1300" b="1" dirty="0">
                <a:solidFill>
                  <a:srgbClr val="000000"/>
                </a:solidFill>
                <a:ea typeface="Helvetica"/>
              </a:rPr>
              <a:t>Corrective Action for Missed Mandatory Standards</a:t>
            </a:r>
            <a:endParaRPr lang="en-US" sz="1300" dirty="0">
              <a:ea typeface="Times New Roman"/>
            </a:endParaRPr>
          </a:p>
          <a:p>
            <a:pPr eaLnBrk="1" fontAlgn="auto" hangingPunct="1">
              <a:spcBef>
                <a:spcPts val="0"/>
              </a:spcBef>
              <a:spcAft>
                <a:spcPts val="0"/>
              </a:spcAft>
              <a:defRPr/>
            </a:pPr>
            <a:endParaRPr lang="en-US" sz="1300" b="1" dirty="0" smtClean="0">
              <a:solidFill>
                <a:srgbClr val="000000"/>
              </a:solidFill>
              <a:ea typeface="Helvetica"/>
            </a:endParaRPr>
          </a:p>
          <a:p>
            <a:pPr eaLnBrk="1" fontAlgn="auto" hangingPunct="1">
              <a:spcBef>
                <a:spcPts val="0"/>
              </a:spcBef>
              <a:spcAft>
                <a:spcPts val="0"/>
              </a:spcAft>
              <a:defRPr/>
            </a:pPr>
            <a:r>
              <a:rPr lang="en-US" sz="1300" b="1" i="1" dirty="0" smtClean="0">
                <a:solidFill>
                  <a:srgbClr val="000000"/>
                </a:solidFill>
                <a:ea typeface="Helvetica"/>
              </a:rPr>
              <a:t>Review the chart</a:t>
            </a:r>
            <a:endParaRPr lang="en-US" sz="1300" b="1" i="1" dirty="0">
              <a:ea typeface="Times New Roman"/>
            </a:endParaRPr>
          </a:p>
          <a:p>
            <a:pPr marL="171450" indent="-171450" eaLnBrk="1" fontAlgn="auto" hangingPunct="1">
              <a:spcBef>
                <a:spcPts val="0"/>
              </a:spcBef>
              <a:spcAft>
                <a:spcPts val="0"/>
              </a:spcAft>
              <a:buFont typeface="Arial" panose="020B0604020202020204" pitchFamily="34" charset="0"/>
              <a:buChar char="•"/>
              <a:defRPr/>
            </a:pPr>
            <a:endParaRPr lang="en-US" sz="1300" dirty="0" smtClean="0">
              <a:ea typeface="Times New Roman"/>
            </a:endParaRPr>
          </a:p>
          <a:p>
            <a:pPr marL="171450" indent="-171450" eaLnBrk="1" fontAlgn="auto" hangingPunct="1">
              <a:spcBef>
                <a:spcPts val="0"/>
              </a:spcBef>
              <a:spcAft>
                <a:spcPts val="0"/>
              </a:spcAft>
              <a:buFont typeface="Arial" panose="020B0604020202020204" pitchFamily="34" charset="0"/>
              <a:buChar char="•"/>
              <a:defRPr/>
            </a:pPr>
            <a:r>
              <a:rPr lang="en-US" sz="1300" dirty="0" smtClean="0">
                <a:ea typeface="Times New Roman"/>
              </a:rPr>
              <a:t>Immediate </a:t>
            </a:r>
            <a:r>
              <a:rPr lang="en-US" sz="1300" dirty="0">
                <a:ea typeface="Times New Roman"/>
              </a:rPr>
              <a:t>Corrective Action (ICA) </a:t>
            </a:r>
            <a:r>
              <a:rPr lang="en-US" sz="1300" b="1" dirty="0">
                <a:ea typeface="Times New Roman"/>
              </a:rPr>
              <a:t>MUST be taken for any and all missed mandatory standards</a:t>
            </a:r>
            <a:r>
              <a:rPr lang="en-US" sz="1300" dirty="0">
                <a:ea typeface="Times New Roman"/>
              </a:rPr>
              <a:t>. The ICA process is ONLY for missed mandatory standards — cannot be used for nonmandatory standards.</a:t>
            </a:r>
          </a:p>
          <a:p>
            <a:pPr marL="171450" indent="-171450" eaLnBrk="1" fontAlgn="auto" hangingPunct="1">
              <a:spcBef>
                <a:spcPts val="0"/>
              </a:spcBef>
              <a:spcAft>
                <a:spcPts val="0"/>
              </a:spcAft>
              <a:buFont typeface="Arial" panose="020B0604020202020204" pitchFamily="34" charset="0"/>
              <a:buChar char="•"/>
              <a:defRPr/>
            </a:pPr>
            <a:r>
              <a:rPr lang="en-US" sz="1300" b="1" dirty="0">
                <a:ea typeface="Times New Roman"/>
              </a:rPr>
              <a:t>Activity must be stopped</a:t>
            </a:r>
            <a:r>
              <a:rPr lang="en-US" sz="1300" dirty="0">
                <a:ea typeface="Times New Roman"/>
              </a:rPr>
              <a:t> until camp is in compliance with standard. Visitors will determine compliance and inform director of required correction(s) using the ICA notice form.</a:t>
            </a:r>
          </a:p>
          <a:p>
            <a:pPr marL="171450" indent="-171450" eaLnBrk="1" fontAlgn="auto" hangingPunct="1">
              <a:spcBef>
                <a:spcPts val="0"/>
              </a:spcBef>
              <a:spcAft>
                <a:spcPts val="0"/>
              </a:spcAft>
              <a:buFont typeface="Arial" panose="020B0604020202020204" pitchFamily="34" charset="0"/>
              <a:buChar char="•"/>
              <a:defRPr/>
            </a:pPr>
            <a:r>
              <a:rPr lang="en-US" sz="1300" dirty="0">
                <a:ea typeface="Times New Roman"/>
              </a:rPr>
              <a:t>ALL </a:t>
            </a:r>
            <a:r>
              <a:rPr lang="en-US" sz="1300" b="1" dirty="0">
                <a:ea typeface="Times New Roman"/>
              </a:rPr>
              <a:t>documentation </a:t>
            </a:r>
            <a:r>
              <a:rPr lang="en-US" sz="1300" b="1" dirty="0" smtClean="0">
                <a:ea typeface="Times New Roman"/>
              </a:rPr>
              <a:t>is </a:t>
            </a:r>
            <a:r>
              <a:rPr lang="en-US" sz="1300" b="1" dirty="0">
                <a:ea typeface="Times New Roman"/>
              </a:rPr>
              <a:t>sent to ACA, Inc.</a:t>
            </a:r>
            <a:r>
              <a:rPr lang="en-US" sz="1300" dirty="0">
                <a:ea typeface="Times New Roman"/>
              </a:rPr>
              <a:t> (who will forward to the visitor for review).</a:t>
            </a:r>
          </a:p>
          <a:p>
            <a:pPr marL="171450" indent="-171450" eaLnBrk="1" fontAlgn="auto" hangingPunct="1">
              <a:spcBef>
                <a:spcPts val="0"/>
              </a:spcBef>
              <a:spcAft>
                <a:spcPts val="0"/>
              </a:spcAft>
              <a:buFont typeface="Arial" panose="020B0604020202020204" pitchFamily="34" charset="0"/>
              <a:buChar char="•"/>
              <a:defRPr/>
            </a:pPr>
            <a:r>
              <a:rPr lang="en-US" sz="1300" dirty="0">
                <a:ea typeface="Times New Roman"/>
              </a:rPr>
              <a:t>Camp has </a:t>
            </a:r>
            <a:r>
              <a:rPr lang="en-US" sz="1300" b="1" dirty="0">
                <a:ea typeface="Times New Roman"/>
              </a:rPr>
              <a:t>ten days to submit proof </a:t>
            </a:r>
            <a:r>
              <a:rPr lang="en-US" sz="1300" dirty="0">
                <a:ea typeface="Times New Roman"/>
              </a:rPr>
              <a:t>of immediate compliance with the standard.</a:t>
            </a:r>
          </a:p>
          <a:p>
            <a:pPr marL="452217" eaLnBrk="1" fontAlgn="auto" hangingPunct="1">
              <a:spcBef>
                <a:spcPts val="0"/>
              </a:spcBef>
              <a:spcAft>
                <a:spcPts val="0"/>
              </a:spcAft>
              <a:tabLst>
                <a:tab pos="452217" algn="l"/>
                <a:tab pos="703448" algn="l"/>
                <a:tab pos="1055172" algn="l"/>
                <a:tab pos="1406896" algn="l"/>
                <a:tab pos="1758620" algn="l"/>
                <a:tab pos="2110344" algn="l"/>
                <a:tab pos="2462068" algn="l"/>
                <a:tab pos="2813792" algn="l"/>
                <a:tab pos="3165516" algn="l"/>
                <a:tab pos="3517240" algn="l"/>
                <a:tab pos="3868964" algn="l"/>
                <a:tab pos="4220688" algn="l"/>
              </a:tabLst>
              <a:defRPr/>
            </a:pPr>
            <a:r>
              <a:rPr lang="en-US" sz="1300" dirty="0">
                <a:ea typeface="Times New Roman"/>
              </a:rPr>
              <a:t> </a:t>
            </a:r>
          </a:p>
          <a:p>
            <a:pPr eaLnBrk="1" fontAlgn="auto" hangingPunct="1">
              <a:spcBef>
                <a:spcPts val="0"/>
              </a:spcBef>
              <a:spcAft>
                <a:spcPts val="0"/>
              </a:spcAft>
              <a:defRPr/>
            </a:pPr>
            <a:r>
              <a:rPr lang="en-US" sz="1300" dirty="0" smtClean="0">
                <a:ea typeface="Times New Roman"/>
              </a:rPr>
              <a:t>An </a:t>
            </a:r>
            <a:r>
              <a:rPr lang="en-US" sz="1300" dirty="0">
                <a:ea typeface="Times New Roman"/>
              </a:rPr>
              <a:t>ICA </a:t>
            </a:r>
            <a:r>
              <a:rPr lang="en-US" sz="1300" b="1" dirty="0">
                <a:ea typeface="Times New Roman"/>
              </a:rPr>
              <a:t>form </a:t>
            </a:r>
            <a:r>
              <a:rPr lang="en-US" sz="1300" b="1" dirty="0" smtClean="0">
                <a:ea typeface="Times New Roman"/>
              </a:rPr>
              <a:t>will </a:t>
            </a:r>
            <a:r>
              <a:rPr lang="en-US" sz="1300" b="1" dirty="0">
                <a:ea typeface="Times New Roman"/>
              </a:rPr>
              <a:t>be completed even if the standard is corrected during the visit</a:t>
            </a:r>
            <a:r>
              <a:rPr lang="en-US" sz="1300" dirty="0">
                <a:ea typeface="Times New Roman"/>
              </a:rPr>
              <a:t>. So, a visitor will either send in the documentation for proof of compliance with the score form and </a:t>
            </a:r>
            <a:r>
              <a:rPr lang="en-US" sz="1300" dirty="0" smtClean="0">
                <a:ea typeface="Times New Roman"/>
              </a:rPr>
              <a:t>the ICA </a:t>
            </a:r>
            <a:r>
              <a:rPr lang="en-US" sz="1300" dirty="0">
                <a:ea typeface="Times New Roman"/>
              </a:rPr>
              <a:t>form, or the camp will send proof of compliance within the </a:t>
            </a:r>
            <a:r>
              <a:rPr lang="en-US" sz="1300" dirty="0" smtClean="0">
                <a:ea typeface="Times New Roman"/>
              </a:rPr>
              <a:t>ten-day </a:t>
            </a:r>
            <a:r>
              <a:rPr lang="en-US" sz="1300" dirty="0">
                <a:ea typeface="Times New Roman"/>
              </a:rPr>
              <a:t>limit.</a:t>
            </a:r>
            <a:endParaRPr lang="en-US" sz="1300" dirty="0" smtClean="0">
              <a:ea typeface="ＭＳ Ｐゴシック" pitchFamily="34" charset="-128"/>
            </a:endParaRPr>
          </a:p>
        </p:txBody>
      </p:sp>
      <p:sp>
        <p:nvSpPr>
          <p:cNvPr id="1280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a:defRPr>
                <a:solidFill>
                  <a:schemeClr val="tx1"/>
                </a:solidFill>
                <a:latin typeface="Calibri" pitchFamily="34" charset="0"/>
              </a:defRPr>
            </a:lvl1pPr>
            <a:lvl2pPr marL="733425" indent="-282575" defTabSz="912813">
              <a:defRPr>
                <a:solidFill>
                  <a:schemeClr val="tx1"/>
                </a:solidFill>
                <a:latin typeface="Calibri" pitchFamily="34" charset="0"/>
              </a:defRPr>
            </a:lvl2pPr>
            <a:lvl3pPr marL="1130300" indent="-225425" defTabSz="912813">
              <a:defRPr>
                <a:solidFill>
                  <a:schemeClr val="tx1"/>
                </a:solidFill>
                <a:latin typeface="Calibri" pitchFamily="34" charset="0"/>
              </a:defRPr>
            </a:lvl3pPr>
            <a:lvl4pPr marL="1582738" indent="-225425" defTabSz="912813">
              <a:defRPr>
                <a:solidFill>
                  <a:schemeClr val="tx1"/>
                </a:solidFill>
                <a:latin typeface="Calibri" pitchFamily="34" charset="0"/>
              </a:defRPr>
            </a:lvl4pPr>
            <a:lvl5pPr marL="2033588" indent="-225425" defTabSz="912813">
              <a:defRPr>
                <a:solidFill>
                  <a:schemeClr val="tx1"/>
                </a:solidFill>
                <a:latin typeface="Calibri" pitchFamily="34" charset="0"/>
              </a:defRPr>
            </a:lvl5pPr>
            <a:lvl6pPr marL="2490788" indent="-225425" defTabSz="912813" fontAlgn="base">
              <a:spcBef>
                <a:spcPct val="0"/>
              </a:spcBef>
              <a:spcAft>
                <a:spcPct val="0"/>
              </a:spcAft>
              <a:defRPr>
                <a:solidFill>
                  <a:schemeClr val="tx1"/>
                </a:solidFill>
                <a:latin typeface="Calibri" pitchFamily="34" charset="0"/>
              </a:defRPr>
            </a:lvl6pPr>
            <a:lvl7pPr marL="2947988" indent="-225425" defTabSz="912813" fontAlgn="base">
              <a:spcBef>
                <a:spcPct val="0"/>
              </a:spcBef>
              <a:spcAft>
                <a:spcPct val="0"/>
              </a:spcAft>
              <a:defRPr>
                <a:solidFill>
                  <a:schemeClr val="tx1"/>
                </a:solidFill>
                <a:latin typeface="Calibri" pitchFamily="34" charset="0"/>
              </a:defRPr>
            </a:lvl7pPr>
            <a:lvl8pPr marL="3405188" indent="-225425" defTabSz="912813" fontAlgn="base">
              <a:spcBef>
                <a:spcPct val="0"/>
              </a:spcBef>
              <a:spcAft>
                <a:spcPct val="0"/>
              </a:spcAft>
              <a:defRPr>
                <a:solidFill>
                  <a:schemeClr val="tx1"/>
                </a:solidFill>
                <a:latin typeface="Calibri" pitchFamily="34" charset="0"/>
              </a:defRPr>
            </a:lvl8pPr>
            <a:lvl9pPr marL="3862388" indent="-225425" defTabSz="91281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2F6EC56-21CF-4C10-ACAD-35DAD26F2267}" type="slidenum">
              <a:rPr lang="en-US" altLang="en-US" smtClean="0">
                <a:ea typeface="MS PGothic" pitchFamily="34" charset="-128"/>
              </a:rPr>
              <a:pPr fontAlgn="base">
                <a:spcBef>
                  <a:spcPct val="0"/>
                </a:spcBef>
                <a:spcAft>
                  <a:spcPct val="0"/>
                </a:spcAft>
                <a:defRPr/>
              </a:pPr>
              <a:t>43</a:t>
            </a:fld>
            <a:endParaRPr lang="en-US" altLang="en-US" smtClean="0">
              <a:ea typeface="MS PGothic" pitchFamily="34" charset="-128"/>
            </a:endParaRPr>
          </a:p>
        </p:txBody>
      </p:sp>
      <p:sp>
        <p:nvSpPr>
          <p:cNvPr id="140293"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eaLnBrk="0" hangingPunct="0">
              <a:spcBef>
                <a:spcPct val="30000"/>
              </a:spcBef>
              <a:defRPr sz="1200">
                <a:solidFill>
                  <a:schemeClr val="tx1"/>
                </a:solidFill>
                <a:latin typeface="Calibri" pitchFamily="34" charset="0"/>
              </a:defRPr>
            </a:lvl1pPr>
            <a:lvl2pPr marL="733425" indent="-282575" defTabSz="912813" eaLnBrk="0" hangingPunct="0">
              <a:spcBef>
                <a:spcPct val="30000"/>
              </a:spcBef>
              <a:defRPr sz="1200">
                <a:solidFill>
                  <a:schemeClr val="tx1"/>
                </a:solidFill>
                <a:latin typeface="Calibri" pitchFamily="34" charset="0"/>
              </a:defRPr>
            </a:lvl2pPr>
            <a:lvl3pPr marL="1130300" indent="-225425" defTabSz="912813" eaLnBrk="0" hangingPunct="0">
              <a:spcBef>
                <a:spcPct val="30000"/>
              </a:spcBef>
              <a:defRPr sz="1200">
                <a:solidFill>
                  <a:schemeClr val="tx1"/>
                </a:solidFill>
                <a:latin typeface="Calibri" pitchFamily="34" charset="0"/>
              </a:defRPr>
            </a:lvl3pPr>
            <a:lvl4pPr marL="1582738" indent="-225425" defTabSz="912813" eaLnBrk="0" hangingPunct="0">
              <a:spcBef>
                <a:spcPct val="30000"/>
              </a:spcBef>
              <a:defRPr sz="1200">
                <a:solidFill>
                  <a:schemeClr val="tx1"/>
                </a:solidFill>
                <a:latin typeface="Calibri" pitchFamily="34" charset="0"/>
              </a:defRPr>
            </a:lvl4pPr>
            <a:lvl5pPr marL="2033588" indent="-225425" defTabSz="912813" eaLnBrk="0" hangingPunct="0">
              <a:spcBef>
                <a:spcPct val="30000"/>
              </a:spcBef>
              <a:defRPr sz="1200">
                <a:solidFill>
                  <a:schemeClr val="tx1"/>
                </a:solidFill>
                <a:latin typeface="Calibri" pitchFamily="34" charset="0"/>
              </a:defRPr>
            </a:lvl5pPr>
            <a:lvl6pPr marL="2490788" indent="-225425" defTabSz="912813" eaLnBrk="0" fontAlgn="base" hangingPunct="0">
              <a:spcBef>
                <a:spcPct val="30000"/>
              </a:spcBef>
              <a:spcAft>
                <a:spcPct val="0"/>
              </a:spcAft>
              <a:defRPr sz="1200">
                <a:solidFill>
                  <a:schemeClr val="tx1"/>
                </a:solidFill>
                <a:latin typeface="Calibri" pitchFamily="34" charset="0"/>
              </a:defRPr>
            </a:lvl6pPr>
            <a:lvl7pPr marL="2947988" indent="-225425" defTabSz="912813" eaLnBrk="0" fontAlgn="base" hangingPunct="0">
              <a:spcBef>
                <a:spcPct val="30000"/>
              </a:spcBef>
              <a:spcAft>
                <a:spcPct val="0"/>
              </a:spcAft>
              <a:defRPr sz="1200">
                <a:solidFill>
                  <a:schemeClr val="tx1"/>
                </a:solidFill>
                <a:latin typeface="Calibri" pitchFamily="34" charset="0"/>
              </a:defRPr>
            </a:lvl7pPr>
            <a:lvl8pPr marL="3405188" indent="-225425" defTabSz="912813" eaLnBrk="0" fontAlgn="base" hangingPunct="0">
              <a:spcBef>
                <a:spcPct val="30000"/>
              </a:spcBef>
              <a:spcAft>
                <a:spcPct val="0"/>
              </a:spcAft>
              <a:defRPr sz="1200">
                <a:solidFill>
                  <a:schemeClr val="tx1"/>
                </a:solidFill>
                <a:latin typeface="Calibri" pitchFamily="34" charset="0"/>
              </a:defRPr>
            </a:lvl8pPr>
            <a:lvl9pPr marL="3862388" indent="-225425" defTabSz="9128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mtClean="0">
                <a:ea typeface="MS PGothic" pitchFamily="34" charset="-128"/>
              </a:rPr>
              <a:t>© 2014 American Camping Association, Inc.</a:t>
            </a:r>
          </a:p>
        </p:txBody>
      </p:sp>
      <p:sp>
        <p:nvSpPr>
          <p:cNvPr id="128006" name="Header Placeholder 6"/>
          <p:cNvSpPr>
            <a:spLocks noGrp="1"/>
          </p:cNvSpPr>
          <p:nvPr>
            <p:ph type="hdr" sz="quarter"/>
          </p:nvPr>
        </p:nvSpPr>
        <p:spPr bwMode="auto">
          <a:xfrm>
            <a:off x="0" y="0"/>
            <a:ext cx="32004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12813">
              <a:defRPr>
                <a:solidFill>
                  <a:schemeClr val="tx1"/>
                </a:solidFill>
                <a:latin typeface="Calibri" pitchFamily="34" charset="0"/>
              </a:defRPr>
            </a:lvl1pPr>
            <a:lvl2pPr marL="733425" indent="-282575" defTabSz="912813">
              <a:defRPr>
                <a:solidFill>
                  <a:schemeClr val="tx1"/>
                </a:solidFill>
                <a:latin typeface="Calibri" pitchFamily="34" charset="0"/>
              </a:defRPr>
            </a:lvl2pPr>
            <a:lvl3pPr marL="1130300" indent="-225425" defTabSz="912813">
              <a:defRPr>
                <a:solidFill>
                  <a:schemeClr val="tx1"/>
                </a:solidFill>
                <a:latin typeface="Calibri" pitchFamily="34" charset="0"/>
              </a:defRPr>
            </a:lvl3pPr>
            <a:lvl4pPr marL="1582738" indent="-225425" defTabSz="912813">
              <a:defRPr>
                <a:solidFill>
                  <a:schemeClr val="tx1"/>
                </a:solidFill>
                <a:latin typeface="Calibri" pitchFamily="34" charset="0"/>
              </a:defRPr>
            </a:lvl4pPr>
            <a:lvl5pPr marL="2033588" indent="-225425" defTabSz="912813">
              <a:defRPr>
                <a:solidFill>
                  <a:schemeClr val="tx1"/>
                </a:solidFill>
                <a:latin typeface="Calibri" pitchFamily="34" charset="0"/>
              </a:defRPr>
            </a:lvl5pPr>
            <a:lvl6pPr marL="2490788" indent="-225425" defTabSz="912813" fontAlgn="base">
              <a:spcBef>
                <a:spcPct val="0"/>
              </a:spcBef>
              <a:spcAft>
                <a:spcPct val="0"/>
              </a:spcAft>
              <a:defRPr>
                <a:solidFill>
                  <a:schemeClr val="tx1"/>
                </a:solidFill>
                <a:latin typeface="Calibri" pitchFamily="34" charset="0"/>
              </a:defRPr>
            </a:lvl6pPr>
            <a:lvl7pPr marL="2947988" indent="-225425" defTabSz="912813" fontAlgn="base">
              <a:spcBef>
                <a:spcPct val="0"/>
              </a:spcBef>
              <a:spcAft>
                <a:spcPct val="0"/>
              </a:spcAft>
              <a:defRPr>
                <a:solidFill>
                  <a:schemeClr val="tx1"/>
                </a:solidFill>
                <a:latin typeface="Calibri" pitchFamily="34" charset="0"/>
              </a:defRPr>
            </a:lvl7pPr>
            <a:lvl8pPr marL="3405188" indent="-225425" defTabSz="912813" fontAlgn="base">
              <a:spcBef>
                <a:spcPct val="0"/>
              </a:spcBef>
              <a:spcAft>
                <a:spcPct val="0"/>
              </a:spcAft>
              <a:defRPr>
                <a:solidFill>
                  <a:schemeClr val="tx1"/>
                </a:solidFill>
                <a:latin typeface="Calibri" pitchFamily="34" charset="0"/>
              </a:defRPr>
            </a:lvl8pPr>
            <a:lvl9pPr marL="3862388" indent="-225425" defTabSz="91281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ea typeface="MS PGothic" pitchFamily="34" charset="-128"/>
              </a:rPr>
              <a:t>ACA Instructor Update Course - 2015</a:t>
            </a:r>
            <a:endParaRPr lang="en-US" altLang="en-US" dirty="0" smtClean="0">
              <a:ea typeface="MS PGothic"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r>
              <a:rPr lang="en-US" sz="1300" b="1" dirty="0" smtClean="0">
                <a:ea typeface="ＭＳ Ｐゴシック" pitchFamily="34" charset="-128"/>
              </a:rPr>
              <a:t>72-Hour Rule</a:t>
            </a:r>
          </a:p>
          <a:p>
            <a:pPr eaLnBrk="1" fontAlgn="auto" hangingPunct="1">
              <a:spcBef>
                <a:spcPts val="0"/>
              </a:spcBef>
              <a:spcAft>
                <a:spcPts val="0"/>
              </a:spcAft>
              <a:defRPr/>
            </a:pPr>
            <a:r>
              <a:rPr lang="en-US" sz="1300" b="1" dirty="0" smtClean="0">
                <a:solidFill>
                  <a:srgbClr val="000000"/>
                </a:solidFill>
                <a:ea typeface="Helvetica"/>
              </a:rPr>
              <a:t> </a:t>
            </a:r>
            <a:endParaRPr lang="en-US" sz="1300" dirty="0">
              <a:ea typeface="Times New Roman"/>
            </a:endParaRPr>
          </a:p>
          <a:p>
            <a:pPr eaLnBrk="1" fontAlgn="auto" hangingPunct="1">
              <a:spcBef>
                <a:spcPts val="0"/>
              </a:spcBef>
              <a:spcAft>
                <a:spcPts val="0"/>
              </a:spcAft>
              <a:defRPr/>
            </a:pPr>
            <a:r>
              <a:rPr lang="en-US" sz="1300" dirty="0" smtClean="0">
                <a:solidFill>
                  <a:srgbClr val="000000"/>
                </a:solidFill>
                <a:ea typeface="Helvetica"/>
              </a:rPr>
              <a:t>The 72-hour rule </a:t>
            </a:r>
            <a:r>
              <a:rPr lang="en-US" sz="1300" dirty="0">
                <a:solidFill>
                  <a:srgbClr val="000000"/>
                </a:solidFill>
                <a:ea typeface="Helvetica"/>
              </a:rPr>
              <a:t>is a </a:t>
            </a:r>
            <a:r>
              <a:rPr lang="en-US" sz="1300" b="1" dirty="0">
                <a:solidFill>
                  <a:srgbClr val="000000"/>
                </a:solidFill>
                <a:ea typeface="Helvetica"/>
              </a:rPr>
              <a:t>courtesy</a:t>
            </a:r>
            <a:r>
              <a:rPr lang="en-US" sz="1300" dirty="0">
                <a:solidFill>
                  <a:srgbClr val="000000"/>
                </a:solidFill>
                <a:ea typeface="Helvetica"/>
              </a:rPr>
              <a:t> that may be </a:t>
            </a:r>
            <a:r>
              <a:rPr lang="en-US" sz="1300" b="1" dirty="0">
                <a:solidFill>
                  <a:srgbClr val="000000"/>
                </a:solidFill>
                <a:ea typeface="Helvetica"/>
              </a:rPr>
              <a:t>extended at the </a:t>
            </a:r>
            <a:r>
              <a:rPr lang="en-US" sz="1300" b="1" u="sng" dirty="0">
                <a:solidFill>
                  <a:srgbClr val="000000"/>
                </a:solidFill>
                <a:ea typeface="Helvetica"/>
              </a:rPr>
              <a:t>discretion of the visitor</a:t>
            </a:r>
            <a:r>
              <a:rPr lang="en-US" sz="1300" b="1" dirty="0">
                <a:solidFill>
                  <a:srgbClr val="000000"/>
                </a:solidFill>
                <a:ea typeface="Helvetica"/>
              </a:rPr>
              <a:t> </a:t>
            </a:r>
            <a:r>
              <a:rPr lang="en-US" sz="1300" dirty="0">
                <a:solidFill>
                  <a:srgbClr val="000000"/>
                </a:solidFill>
                <a:ea typeface="Helvetica"/>
              </a:rPr>
              <a:t>and is VERY </a:t>
            </a:r>
            <a:r>
              <a:rPr lang="en-US" sz="1300" b="1" dirty="0">
                <a:solidFill>
                  <a:srgbClr val="000000"/>
                </a:solidFill>
                <a:ea typeface="Helvetica"/>
              </a:rPr>
              <a:t>different than the ICA </a:t>
            </a:r>
            <a:r>
              <a:rPr lang="en-US" sz="1300" dirty="0">
                <a:solidFill>
                  <a:srgbClr val="000000"/>
                </a:solidFill>
                <a:ea typeface="Helvetica"/>
              </a:rPr>
              <a:t>process</a:t>
            </a:r>
            <a:r>
              <a:rPr lang="en-US" sz="1300" dirty="0" smtClean="0">
                <a:solidFill>
                  <a:srgbClr val="000000"/>
                </a:solidFill>
                <a:ea typeface="Helvetica"/>
              </a:rPr>
              <a:t>.  While it is at the discretion of the visitor, one of the “used” reasons</a:t>
            </a:r>
            <a:r>
              <a:rPr lang="en-US" sz="1300" baseline="0" dirty="0" smtClean="0">
                <a:solidFill>
                  <a:srgbClr val="000000"/>
                </a:solidFill>
                <a:ea typeface="Helvetica"/>
              </a:rPr>
              <a:t> for “overturning”  a no to a yes in a review is that the written documentation that was in existence on the day of the visit is provided.  </a:t>
            </a:r>
            <a:endParaRPr lang="en-US" sz="1300" dirty="0">
              <a:ea typeface="Times New Roman"/>
            </a:endParaRPr>
          </a:p>
          <a:p>
            <a:pPr marL="171450" indent="-171450" eaLnBrk="1" fontAlgn="auto" hangingPunct="1">
              <a:spcBef>
                <a:spcPts val="0"/>
              </a:spcBef>
              <a:spcAft>
                <a:spcPts val="0"/>
              </a:spcAft>
              <a:buFont typeface="Arial" panose="020B0604020202020204" pitchFamily="34" charset="0"/>
              <a:buChar char="•"/>
              <a:defRPr/>
            </a:pPr>
            <a:endParaRPr lang="en-US" sz="1300" dirty="0" smtClean="0">
              <a:solidFill>
                <a:srgbClr val="000000"/>
              </a:solidFill>
              <a:ea typeface="Helvetica"/>
            </a:endParaRPr>
          </a:p>
          <a:p>
            <a:pPr marL="171450" indent="-171450" eaLnBrk="1" fontAlgn="auto" hangingPunct="1">
              <a:spcBef>
                <a:spcPts val="0"/>
              </a:spcBef>
              <a:spcAft>
                <a:spcPts val="0"/>
              </a:spcAft>
              <a:buFont typeface="Arial" panose="020B0604020202020204" pitchFamily="34" charset="0"/>
              <a:buChar char="•"/>
              <a:defRPr/>
            </a:pPr>
            <a:r>
              <a:rPr lang="en-US" sz="1300" dirty="0" smtClean="0">
                <a:solidFill>
                  <a:srgbClr val="000000"/>
                </a:solidFill>
                <a:ea typeface="Helvetica"/>
              </a:rPr>
              <a:t>Used only for </a:t>
            </a:r>
            <a:r>
              <a:rPr lang="en-US" sz="1300" dirty="0">
                <a:solidFill>
                  <a:srgbClr val="000000"/>
                </a:solidFill>
                <a:ea typeface="Helvetica"/>
              </a:rPr>
              <a:t>nonmandatory standards that require written documentation that can be verified to already be in existence at the time of the </a:t>
            </a:r>
            <a:r>
              <a:rPr lang="en-US" sz="1300" dirty="0" smtClean="0">
                <a:solidFill>
                  <a:srgbClr val="000000"/>
                </a:solidFill>
                <a:ea typeface="Helvetica"/>
              </a:rPr>
              <a:t>visit.</a:t>
            </a:r>
            <a:endParaRPr lang="en-US" sz="1300" dirty="0">
              <a:solidFill>
                <a:srgbClr val="000000"/>
              </a:solidFill>
              <a:ea typeface="Times New Roman"/>
            </a:endParaRPr>
          </a:p>
          <a:p>
            <a:pPr marL="171450" indent="-171450" eaLnBrk="1" fontAlgn="auto" hangingPunct="1">
              <a:spcBef>
                <a:spcPts val="0"/>
              </a:spcBef>
              <a:spcAft>
                <a:spcPts val="0"/>
              </a:spcAft>
              <a:buFont typeface="Arial" panose="020B0604020202020204" pitchFamily="34" charset="0"/>
              <a:buChar char="•"/>
              <a:defRPr/>
            </a:pPr>
            <a:r>
              <a:rPr lang="en-US" sz="1300" dirty="0" smtClean="0">
                <a:solidFill>
                  <a:srgbClr val="000000"/>
                </a:solidFill>
                <a:ea typeface="Helvetica"/>
              </a:rPr>
              <a:t>Used for written </a:t>
            </a:r>
            <a:r>
              <a:rPr lang="en-US" sz="1300" dirty="0">
                <a:solidFill>
                  <a:srgbClr val="000000"/>
                </a:solidFill>
                <a:ea typeface="Helvetica"/>
              </a:rPr>
              <a:t>documents that exist elsewhere (i.e., a central office) but for some inexplicable reason are NOT present at camp at the time of the </a:t>
            </a:r>
            <a:r>
              <a:rPr lang="en-US" sz="1300" dirty="0" smtClean="0">
                <a:solidFill>
                  <a:srgbClr val="000000"/>
                </a:solidFill>
                <a:ea typeface="Helvetica"/>
              </a:rPr>
              <a:t>visit.</a:t>
            </a:r>
            <a:endParaRPr lang="en-US" sz="1300" dirty="0">
              <a:solidFill>
                <a:srgbClr val="000000"/>
              </a:solidFill>
              <a:ea typeface="Times New Roman"/>
            </a:endParaRPr>
          </a:p>
          <a:p>
            <a:pPr marL="171450" indent="-171450" eaLnBrk="1" fontAlgn="auto" hangingPunct="1">
              <a:spcBef>
                <a:spcPts val="0"/>
              </a:spcBef>
              <a:spcAft>
                <a:spcPts val="0"/>
              </a:spcAft>
              <a:buFont typeface="Arial" panose="020B0604020202020204" pitchFamily="34" charset="0"/>
              <a:buChar char="•"/>
              <a:defRPr/>
            </a:pPr>
            <a:r>
              <a:rPr lang="en-US" sz="1300" dirty="0">
                <a:solidFill>
                  <a:srgbClr val="000000"/>
                </a:solidFill>
                <a:ea typeface="Helvetica"/>
              </a:rPr>
              <a:t>Examples </a:t>
            </a:r>
            <a:r>
              <a:rPr lang="en-US" sz="1300" dirty="0" smtClean="0">
                <a:solidFill>
                  <a:srgbClr val="000000"/>
                </a:solidFill>
                <a:ea typeface="Helvetica"/>
              </a:rPr>
              <a:t>include </a:t>
            </a:r>
            <a:r>
              <a:rPr lang="en-US" sz="1300" dirty="0">
                <a:solidFill>
                  <a:srgbClr val="000000"/>
                </a:solidFill>
                <a:ea typeface="Helvetica"/>
              </a:rPr>
              <a:t>insurance policies, certification </a:t>
            </a:r>
            <a:r>
              <a:rPr lang="en-US" sz="1300" dirty="0" smtClean="0">
                <a:solidFill>
                  <a:srgbClr val="000000"/>
                </a:solidFill>
                <a:ea typeface="Helvetica"/>
              </a:rPr>
              <a:t>cards.</a:t>
            </a:r>
            <a:endParaRPr lang="en-US" sz="1300" dirty="0">
              <a:solidFill>
                <a:srgbClr val="000000"/>
              </a:solidFill>
              <a:ea typeface="Times New Roman"/>
            </a:endParaRPr>
          </a:p>
          <a:p>
            <a:pPr marL="171450" indent="-171450" eaLnBrk="1" fontAlgn="auto" hangingPunct="1">
              <a:spcBef>
                <a:spcPts val="0"/>
              </a:spcBef>
              <a:spcAft>
                <a:spcPts val="0"/>
              </a:spcAft>
              <a:buFont typeface="Arial" panose="020B0604020202020204" pitchFamily="34" charset="0"/>
              <a:buChar char="•"/>
              <a:defRPr/>
            </a:pPr>
            <a:r>
              <a:rPr lang="en-US" sz="1300" dirty="0" smtClean="0">
                <a:solidFill>
                  <a:srgbClr val="000000"/>
                </a:solidFill>
                <a:ea typeface="Helvetica"/>
              </a:rPr>
              <a:t>If </a:t>
            </a:r>
            <a:r>
              <a:rPr lang="en-US" sz="1300" dirty="0">
                <a:solidFill>
                  <a:srgbClr val="000000"/>
                </a:solidFill>
                <a:ea typeface="Helvetica"/>
              </a:rPr>
              <a:t>allowed, the camp has </a:t>
            </a:r>
            <a:r>
              <a:rPr lang="en-US" sz="1300" dirty="0" smtClean="0">
                <a:solidFill>
                  <a:srgbClr val="000000"/>
                </a:solidFill>
                <a:ea typeface="Helvetica"/>
              </a:rPr>
              <a:t>72 hours </a:t>
            </a:r>
            <a:r>
              <a:rPr lang="en-US" sz="1300" dirty="0">
                <a:solidFill>
                  <a:srgbClr val="000000"/>
                </a:solidFill>
                <a:ea typeface="Helvetica"/>
              </a:rPr>
              <a:t>to secure and forward a copy of the missing document to the lead </a:t>
            </a:r>
            <a:r>
              <a:rPr lang="en-US" sz="1300" dirty="0" smtClean="0">
                <a:solidFill>
                  <a:srgbClr val="000000"/>
                </a:solidFill>
                <a:ea typeface="Helvetica"/>
              </a:rPr>
              <a:t>visitor.</a:t>
            </a:r>
            <a:endParaRPr lang="en-US" sz="1300" dirty="0">
              <a:solidFill>
                <a:srgbClr val="000000"/>
              </a:solidFill>
              <a:ea typeface="Times New Roman"/>
            </a:endParaRPr>
          </a:p>
          <a:p>
            <a:pPr marL="171450" indent="-171450" eaLnBrk="1" fontAlgn="auto" hangingPunct="1">
              <a:spcBef>
                <a:spcPts val="0"/>
              </a:spcBef>
              <a:spcAft>
                <a:spcPts val="0"/>
              </a:spcAft>
              <a:buFont typeface="Arial" panose="020B0604020202020204" pitchFamily="34" charset="0"/>
              <a:buChar char="•"/>
              <a:defRPr/>
            </a:pPr>
            <a:r>
              <a:rPr lang="en-US" sz="1300" dirty="0">
                <a:solidFill>
                  <a:srgbClr val="000000"/>
                </a:solidFill>
                <a:ea typeface="Helvetica"/>
              </a:rPr>
              <a:t>There is NO other paperwork </a:t>
            </a:r>
            <a:r>
              <a:rPr lang="en-US" sz="1300" dirty="0" smtClean="0">
                <a:solidFill>
                  <a:srgbClr val="000000"/>
                </a:solidFill>
                <a:ea typeface="Helvetica"/>
              </a:rPr>
              <a:t>required from the </a:t>
            </a:r>
            <a:r>
              <a:rPr lang="en-US" sz="1300" dirty="0">
                <a:solidFill>
                  <a:srgbClr val="000000"/>
                </a:solidFill>
                <a:ea typeface="Helvetica"/>
              </a:rPr>
              <a:t>camp </a:t>
            </a:r>
            <a:r>
              <a:rPr lang="en-US" sz="1300" dirty="0" smtClean="0">
                <a:solidFill>
                  <a:srgbClr val="000000"/>
                </a:solidFill>
                <a:ea typeface="Helvetica"/>
              </a:rPr>
              <a:t>director for the 72-hour rule.</a:t>
            </a:r>
            <a:endParaRPr lang="en-US" sz="1300" dirty="0">
              <a:solidFill>
                <a:srgbClr val="000000"/>
              </a:solidFill>
              <a:ea typeface="Times New Roman"/>
            </a:endParaRPr>
          </a:p>
          <a:p>
            <a:pPr marL="171450" indent="-171450" eaLnBrk="1" fontAlgn="auto" hangingPunct="1">
              <a:spcBef>
                <a:spcPts val="0"/>
              </a:spcBef>
              <a:spcAft>
                <a:spcPts val="0"/>
              </a:spcAft>
              <a:buFont typeface="Arial" panose="020B0604020202020204" pitchFamily="34" charset="0"/>
              <a:buChar char="•"/>
              <a:defRPr/>
            </a:pPr>
            <a:r>
              <a:rPr lang="en-US" sz="1300" dirty="0" smtClean="0">
                <a:solidFill>
                  <a:srgbClr val="000000"/>
                </a:solidFill>
                <a:ea typeface="Helvetica"/>
              </a:rPr>
              <a:t>At </a:t>
            </a:r>
            <a:r>
              <a:rPr lang="en-US" sz="1300" dirty="0">
                <a:solidFill>
                  <a:srgbClr val="000000"/>
                </a:solidFill>
                <a:ea typeface="Helvetica"/>
              </a:rPr>
              <a:t>the time of the visit, the visitor will score the standard </a:t>
            </a:r>
            <a:r>
              <a:rPr lang="en-US" sz="1300" dirty="0" smtClean="0">
                <a:solidFill>
                  <a:srgbClr val="000000"/>
                </a:solidFill>
                <a:ea typeface="Helvetica"/>
              </a:rPr>
              <a:t>“NO,” </a:t>
            </a:r>
            <a:r>
              <a:rPr lang="en-US" sz="1300" dirty="0">
                <a:solidFill>
                  <a:srgbClr val="000000"/>
                </a:solidFill>
                <a:ea typeface="Helvetica"/>
              </a:rPr>
              <a:t>then based on the material forwarded (or not</a:t>
            </a:r>
            <a:r>
              <a:rPr lang="en-US" sz="1300" dirty="0" smtClean="0">
                <a:solidFill>
                  <a:srgbClr val="000000"/>
                </a:solidFill>
                <a:ea typeface="Helvetica"/>
              </a:rPr>
              <a:t>), </a:t>
            </a:r>
            <a:r>
              <a:rPr lang="en-US" sz="1300" dirty="0">
                <a:solidFill>
                  <a:srgbClr val="000000"/>
                </a:solidFill>
                <a:ea typeface="Helvetica"/>
              </a:rPr>
              <a:t>may change the score to </a:t>
            </a:r>
            <a:r>
              <a:rPr lang="en-US" sz="1300" dirty="0" smtClean="0">
                <a:solidFill>
                  <a:srgbClr val="000000"/>
                </a:solidFill>
                <a:ea typeface="Helvetica"/>
              </a:rPr>
              <a:t>“YES,” </a:t>
            </a:r>
            <a:r>
              <a:rPr lang="en-US" sz="1300" dirty="0">
                <a:solidFill>
                  <a:srgbClr val="000000"/>
                </a:solidFill>
                <a:ea typeface="Helvetica"/>
              </a:rPr>
              <a:t>and will then send the score form to ACA, Inc. </a:t>
            </a:r>
            <a:endParaRPr lang="en-US" sz="1300" dirty="0">
              <a:solidFill>
                <a:srgbClr val="000000"/>
              </a:solidFill>
              <a:ea typeface="Times New Roman"/>
            </a:endParaRPr>
          </a:p>
          <a:p>
            <a:pPr eaLnBrk="1" fontAlgn="auto" hangingPunct="1">
              <a:spcBef>
                <a:spcPct val="0"/>
              </a:spcBef>
              <a:spcAft>
                <a:spcPts val="0"/>
              </a:spcAft>
              <a:defRPr/>
            </a:pPr>
            <a:endParaRPr lang="en-US" sz="1400" i="1" dirty="0" smtClean="0">
              <a:ea typeface="ＭＳ Ｐゴシック" pitchFamily="34" charset="-128"/>
            </a:endParaRPr>
          </a:p>
        </p:txBody>
      </p:sp>
      <p:sp>
        <p:nvSpPr>
          <p:cNvPr id="1290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a:defRPr>
                <a:solidFill>
                  <a:schemeClr val="tx1"/>
                </a:solidFill>
                <a:latin typeface="Calibri" pitchFamily="34" charset="0"/>
              </a:defRPr>
            </a:lvl1pPr>
            <a:lvl2pPr marL="733425" indent="-282575" defTabSz="912813">
              <a:defRPr>
                <a:solidFill>
                  <a:schemeClr val="tx1"/>
                </a:solidFill>
                <a:latin typeface="Calibri" pitchFamily="34" charset="0"/>
              </a:defRPr>
            </a:lvl2pPr>
            <a:lvl3pPr marL="1130300" indent="-225425" defTabSz="912813">
              <a:defRPr>
                <a:solidFill>
                  <a:schemeClr val="tx1"/>
                </a:solidFill>
                <a:latin typeface="Calibri" pitchFamily="34" charset="0"/>
              </a:defRPr>
            </a:lvl3pPr>
            <a:lvl4pPr marL="1582738" indent="-225425" defTabSz="912813">
              <a:defRPr>
                <a:solidFill>
                  <a:schemeClr val="tx1"/>
                </a:solidFill>
                <a:latin typeface="Calibri" pitchFamily="34" charset="0"/>
              </a:defRPr>
            </a:lvl4pPr>
            <a:lvl5pPr marL="2033588" indent="-225425" defTabSz="912813">
              <a:defRPr>
                <a:solidFill>
                  <a:schemeClr val="tx1"/>
                </a:solidFill>
                <a:latin typeface="Calibri" pitchFamily="34" charset="0"/>
              </a:defRPr>
            </a:lvl5pPr>
            <a:lvl6pPr marL="2490788" indent="-225425" defTabSz="912813" fontAlgn="base">
              <a:spcBef>
                <a:spcPct val="0"/>
              </a:spcBef>
              <a:spcAft>
                <a:spcPct val="0"/>
              </a:spcAft>
              <a:defRPr>
                <a:solidFill>
                  <a:schemeClr val="tx1"/>
                </a:solidFill>
                <a:latin typeface="Calibri" pitchFamily="34" charset="0"/>
              </a:defRPr>
            </a:lvl6pPr>
            <a:lvl7pPr marL="2947988" indent="-225425" defTabSz="912813" fontAlgn="base">
              <a:spcBef>
                <a:spcPct val="0"/>
              </a:spcBef>
              <a:spcAft>
                <a:spcPct val="0"/>
              </a:spcAft>
              <a:defRPr>
                <a:solidFill>
                  <a:schemeClr val="tx1"/>
                </a:solidFill>
                <a:latin typeface="Calibri" pitchFamily="34" charset="0"/>
              </a:defRPr>
            </a:lvl7pPr>
            <a:lvl8pPr marL="3405188" indent="-225425" defTabSz="912813" fontAlgn="base">
              <a:spcBef>
                <a:spcPct val="0"/>
              </a:spcBef>
              <a:spcAft>
                <a:spcPct val="0"/>
              </a:spcAft>
              <a:defRPr>
                <a:solidFill>
                  <a:schemeClr val="tx1"/>
                </a:solidFill>
                <a:latin typeface="Calibri" pitchFamily="34" charset="0"/>
              </a:defRPr>
            </a:lvl8pPr>
            <a:lvl9pPr marL="3862388" indent="-225425" defTabSz="91281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0FCDDC3-A06E-4D4D-A7B1-3F45756D9A76}" type="slidenum">
              <a:rPr lang="en-US" altLang="en-US" smtClean="0">
                <a:ea typeface="MS PGothic" pitchFamily="34" charset="-128"/>
              </a:rPr>
              <a:pPr fontAlgn="base">
                <a:spcBef>
                  <a:spcPct val="0"/>
                </a:spcBef>
                <a:spcAft>
                  <a:spcPct val="0"/>
                </a:spcAft>
                <a:defRPr/>
              </a:pPr>
              <a:t>44</a:t>
            </a:fld>
            <a:endParaRPr lang="en-US" altLang="en-US" smtClean="0">
              <a:ea typeface="MS PGothic" pitchFamily="34" charset="-128"/>
            </a:endParaRPr>
          </a:p>
        </p:txBody>
      </p:sp>
      <p:sp>
        <p:nvSpPr>
          <p:cNvPr id="141317"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eaLnBrk="0" hangingPunct="0">
              <a:spcBef>
                <a:spcPct val="30000"/>
              </a:spcBef>
              <a:defRPr sz="1200">
                <a:solidFill>
                  <a:schemeClr val="tx1"/>
                </a:solidFill>
                <a:latin typeface="Calibri" pitchFamily="34" charset="0"/>
              </a:defRPr>
            </a:lvl1pPr>
            <a:lvl2pPr marL="733425" indent="-282575" defTabSz="912813" eaLnBrk="0" hangingPunct="0">
              <a:spcBef>
                <a:spcPct val="30000"/>
              </a:spcBef>
              <a:defRPr sz="1200">
                <a:solidFill>
                  <a:schemeClr val="tx1"/>
                </a:solidFill>
                <a:latin typeface="Calibri" pitchFamily="34" charset="0"/>
              </a:defRPr>
            </a:lvl2pPr>
            <a:lvl3pPr marL="1130300" indent="-225425" defTabSz="912813" eaLnBrk="0" hangingPunct="0">
              <a:spcBef>
                <a:spcPct val="30000"/>
              </a:spcBef>
              <a:defRPr sz="1200">
                <a:solidFill>
                  <a:schemeClr val="tx1"/>
                </a:solidFill>
                <a:latin typeface="Calibri" pitchFamily="34" charset="0"/>
              </a:defRPr>
            </a:lvl3pPr>
            <a:lvl4pPr marL="1582738" indent="-225425" defTabSz="912813" eaLnBrk="0" hangingPunct="0">
              <a:spcBef>
                <a:spcPct val="30000"/>
              </a:spcBef>
              <a:defRPr sz="1200">
                <a:solidFill>
                  <a:schemeClr val="tx1"/>
                </a:solidFill>
                <a:latin typeface="Calibri" pitchFamily="34" charset="0"/>
              </a:defRPr>
            </a:lvl4pPr>
            <a:lvl5pPr marL="2033588" indent="-225425" defTabSz="912813" eaLnBrk="0" hangingPunct="0">
              <a:spcBef>
                <a:spcPct val="30000"/>
              </a:spcBef>
              <a:defRPr sz="1200">
                <a:solidFill>
                  <a:schemeClr val="tx1"/>
                </a:solidFill>
                <a:latin typeface="Calibri" pitchFamily="34" charset="0"/>
              </a:defRPr>
            </a:lvl5pPr>
            <a:lvl6pPr marL="2490788" indent="-225425" defTabSz="912813" eaLnBrk="0" fontAlgn="base" hangingPunct="0">
              <a:spcBef>
                <a:spcPct val="30000"/>
              </a:spcBef>
              <a:spcAft>
                <a:spcPct val="0"/>
              </a:spcAft>
              <a:defRPr sz="1200">
                <a:solidFill>
                  <a:schemeClr val="tx1"/>
                </a:solidFill>
                <a:latin typeface="Calibri" pitchFamily="34" charset="0"/>
              </a:defRPr>
            </a:lvl6pPr>
            <a:lvl7pPr marL="2947988" indent="-225425" defTabSz="912813" eaLnBrk="0" fontAlgn="base" hangingPunct="0">
              <a:spcBef>
                <a:spcPct val="30000"/>
              </a:spcBef>
              <a:spcAft>
                <a:spcPct val="0"/>
              </a:spcAft>
              <a:defRPr sz="1200">
                <a:solidFill>
                  <a:schemeClr val="tx1"/>
                </a:solidFill>
                <a:latin typeface="Calibri" pitchFamily="34" charset="0"/>
              </a:defRPr>
            </a:lvl7pPr>
            <a:lvl8pPr marL="3405188" indent="-225425" defTabSz="912813" eaLnBrk="0" fontAlgn="base" hangingPunct="0">
              <a:spcBef>
                <a:spcPct val="30000"/>
              </a:spcBef>
              <a:spcAft>
                <a:spcPct val="0"/>
              </a:spcAft>
              <a:defRPr sz="1200">
                <a:solidFill>
                  <a:schemeClr val="tx1"/>
                </a:solidFill>
                <a:latin typeface="Calibri" pitchFamily="34" charset="0"/>
              </a:defRPr>
            </a:lvl8pPr>
            <a:lvl9pPr marL="3862388" indent="-225425" defTabSz="9128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mtClean="0">
                <a:ea typeface="MS PGothic" pitchFamily="34" charset="-128"/>
              </a:rPr>
              <a:t>© 2014 American Camping Association, Inc.</a:t>
            </a:r>
          </a:p>
        </p:txBody>
      </p:sp>
      <p:sp>
        <p:nvSpPr>
          <p:cNvPr id="129030" name="Header Placeholder 6"/>
          <p:cNvSpPr>
            <a:spLocks noGrp="1"/>
          </p:cNvSpPr>
          <p:nvPr>
            <p:ph type="hdr" sz="quarter"/>
          </p:nvPr>
        </p:nvSpPr>
        <p:spPr bwMode="auto">
          <a:xfrm>
            <a:off x="0" y="0"/>
            <a:ext cx="32004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12813">
              <a:defRPr>
                <a:solidFill>
                  <a:schemeClr val="tx1"/>
                </a:solidFill>
                <a:latin typeface="Calibri" pitchFamily="34" charset="0"/>
              </a:defRPr>
            </a:lvl1pPr>
            <a:lvl2pPr marL="733425" indent="-282575" defTabSz="912813">
              <a:defRPr>
                <a:solidFill>
                  <a:schemeClr val="tx1"/>
                </a:solidFill>
                <a:latin typeface="Calibri" pitchFamily="34" charset="0"/>
              </a:defRPr>
            </a:lvl2pPr>
            <a:lvl3pPr marL="1130300" indent="-225425" defTabSz="912813">
              <a:defRPr>
                <a:solidFill>
                  <a:schemeClr val="tx1"/>
                </a:solidFill>
                <a:latin typeface="Calibri" pitchFamily="34" charset="0"/>
              </a:defRPr>
            </a:lvl3pPr>
            <a:lvl4pPr marL="1582738" indent="-225425" defTabSz="912813">
              <a:defRPr>
                <a:solidFill>
                  <a:schemeClr val="tx1"/>
                </a:solidFill>
                <a:latin typeface="Calibri" pitchFamily="34" charset="0"/>
              </a:defRPr>
            </a:lvl4pPr>
            <a:lvl5pPr marL="2033588" indent="-225425" defTabSz="912813">
              <a:defRPr>
                <a:solidFill>
                  <a:schemeClr val="tx1"/>
                </a:solidFill>
                <a:latin typeface="Calibri" pitchFamily="34" charset="0"/>
              </a:defRPr>
            </a:lvl5pPr>
            <a:lvl6pPr marL="2490788" indent="-225425" defTabSz="912813" fontAlgn="base">
              <a:spcBef>
                <a:spcPct val="0"/>
              </a:spcBef>
              <a:spcAft>
                <a:spcPct val="0"/>
              </a:spcAft>
              <a:defRPr>
                <a:solidFill>
                  <a:schemeClr val="tx1"/>
                </a:solidFill>
                <a:latin typeface="Calibri" pitchFamily="34" charset="0"/>
              </a:defRPr>
            </a:lvl6pPr>
            <a:lvl7pPr marL="2947988" indent="-225425" defTabSz="912813" fontAlgn="base">
              <a:spcBef>
                <a:spcPct val="0"/>
              </a:spcBef>
              <a:spcAft>
                <a:spcPct val="0"/>
              </a:spcAft>
              <a:defRPr>
                <a:solidFill>
                  <a:schemeClr val="tx1"/>
                </a:solidFill>
                <a:latin typeface="Calibri" pitchFamily="34" charset="0"/>
              </a:defRPr>
            </a:lvl7pPr>
            <a:lvl8pPr marL="3405188" indent="-225425" defTabSz="912813" fontAlgn="base">
              <a:spcBef>
                <a:spcPct val="0"/>
              </a:spcBef>
              <a:spcAft>
                <a:spcPct val="0"/>
              </a:spcAft>
              <a:defRPr>
                <a:solidFill>
                  <a:schemeClr val="tx1"/>
                </a:solidFill>
                <a:latin typeface="Calibri" pitchFamily="34" charset="0"/>
              </a:defRPr>
            </a:lvl8pPr>
            <a:lvl9pPr marL="3862388" indent="-225425" defTabSz="91281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ea typeface="MS PGothic" pitchFamily="34" charset="-128"/>
              </a:rPr>
              <a:t>ACA Instructor Update Course - 2015</a:t>
            </a:r>
            <a:endParaRPr lang="en-US" altLang="en-US" dirty="0" smtClean="0">
              <a:ea typeface="MS PGothic"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xfrm>
            <a:off x="457200" y="2514600"/>
            <a:ext cx="5822950" cy="50815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smtClean="0">
                <a:ea typeface="ＭＳ Ｐゴシック" pitchFamily="34" charset="-128"/>
              </a:rPr>
              <a:t>Scoring reminders….</a:t>
            </a:r>
          </a:p>
          <a:p>
            <a:pPr>
              <a:defRPr/>
            </a:pPr>
            <a:r>
              <a:rPr lang="en-US" b="1" dirty="0" smtClean="0">
                <a:ea typeface="ＭＳ Ｐゴシック" pitchFamily="34" charset="-128"/>
              </a:rPr>
              <a:t>Verify Written Documentation Exists</a:t>
            </a:r>
            <a:r>
              <a:rPr lang="en-US" dirty="0" smtClean="0">
                <a:ea typeface="ＭＳ Ｐゴシック" pitchFamily="34" charset="-128"/>
              </a:rPr>
              <a:t> – the role of the visitor is to verify the camp has the written documentation required and that it incorporates all elements asked for/required in the standard.  The visitor’s job is not to evaluate the quality of what is written – even if one feels it could be a stronger document.  The question the visitor needs to ask is, “Does the written </a:t>
            </a:r>
            <a:r>
              <a:rPr lang="en-US" dirty="0">
                <a:ea typeface="ＭＳ Ｐゴシック" pitchFamily="34" charset="-128"/>
              </a:rPr>
              <a:t>d</a:t>
            </a:r>
            <a:r>
              <a:rPr lang="en-US" dirty="0" smtClean="0">
                <a:ea typeface="ＭＳ Ｐゴシック" pitchFamily="34" charset="-128"/>
              </a:rPr>
              <a:t>ocumentation include ALL elements asked by the standard?”</a:t>
            </a:r>
          </a:p>
          <a:p>
            <a:pPr>
              <a:defRPr/>
            </a:pPr>
            <a:r>
              <a:rPr lang="en-US" b="1" dirty="0" smtClean="0">
                <a:ea typeface="ＭＳ Ｐゴシック" pitchFamily="34" charset="-128"/>
              </a:rPr>
              <a:t> </a:t>
            </a:r>
            <a:endParaRPr lang="en-US" dirty="0" smtClean="0">
              <a:ea typeface="ＭＳ Ｐゴシック" pitchFamily="34" charset="-128"/>
            </a:endParaRPr>
          </a:p>
          <a:p>
            <a:pPr>
              <a:defRPr/>
            </a:pPr>
            <a:r>
              <a:rPr lang="en-US" b="1" dirty="0" smtClean="0">
                <a:ea typeface="ＭＳ Ｐゴシック" pitchFamily="34" charset="-128"/>
              </a:rPr>
              <a:t>If written documentation is not complete the standard is scored “NO”.  </a:t>
            </a:r>
            <a:r>
              <a:rPr lang="en-US" dirty="0" smtClean="0">
                <a:ea typeface="ＭＳ Ｐゴシック" pitchFamily="34" charset="-128"/>
              </a:rPr>
              <a:t>It is not appropriate for camps to add to or change documentation during </a:t>
            </a:r>
            <a:r>
              <a:rPr lang="en-US" dirty="0">
                <a:ea typeface="ＭＳ Ｐゴシック" pitchFamily="34" charset="-128"/>
              </a:rPr>
              <a:t>a</a:t>
            </a:r>
            <a:r>
              <a:rPr lang="en-US" dirty="0" smtClean="0">
                <a:ea typeface="ＭＳ Ｐゴシック" pitchFamily="34" charset="-128"/>
              </a:rPr>
              <a:t> visit.  Visitors need to score the standard based on what is available at the time they are reviewing the standard. </a:t>
            </a:r>
          </a:p>
          <a:p>
            <a:pPr marL="171450" indent="-171450">
              <a:buFont typeface="Arial" pitchFamily="34" charset="0"/>
              <a:buChar char="•"/>
              <a:defRPr/>
            </a:pPr>
            <a:r>
              <a:rPr lang="en-US" dirty="0" smtClean="0">
                <a:ea typeface="ＭＳ Ｐゴシック" pitchFamily="34" charset="-128"/>
              </a:rPr>
              <a:t>Camp staff cannot complete and/or update written documentation on the day of the visit.   </a:t>
            </a:r>
          </a:p>
          <a:p>
            <a:pPr>
              <a:defRPr/>
            </a:pPr>
            <a:endParaRPr lang="en-US" dirty="0" smtClean="0">
              <a:ea typeface="ＭＳ Ｐゴシック" pitchFamily="34" charset="-128"/>
            </a:endParaRPr>
          </a:p>
          <a:p>
            <a:pPr>
              <a:defRPr/>
            </a:pPr>
            <a:r>
              <a:rPr lang="en-US" b="1" dirty="0" smtClean="0">
                <a:ea typeface="ＭＳ Ｐゴシック" pitchFamily="34" charset="-128"/>
              </a:rPr>
              <a:t>All standards scored “NO” must have a written comment.</a:t>
            </a:r>
          </a:p>
          <a:p>
            <a:pPr>
              <a:defRPr/>
            </a:pPr>
            <a:endParaRPr lang="en-US" dirty="0" smtClean="0">
              <a:ea typeface="ＭＳ Ｐゴシック" pitchFamily="34" charset="-128"/>
            </a:endParaRPr>
          </a:p>
          <a:p>
            <a:pPr marL="0" indent="0">
              <a:buFont typeface="Arial" pitchFamily="34" charset="0"/>
              <a:buNone/>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b="1" dirty="0" smtClean="0">
              <a:ea typeface="ＭＳ Ｐゴシック" pitchFamily="34" charset="-128"/>
            </a:endParaRPr>
          </a:p>
        </p:txBody>
      </p:sp>
      <p:sp>
        <p:nvSpPr>
          <p:cNvPr id="140292" name="Header Placeholder 3"/>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13854" eaLnBrk="0" hangingPunct="0">
              <a:defRPr sz="2400">
                <a:solidFill>
                  <a:schemeClr val="tx1"/>
                </a:solidFill>
                <a:latin typeface="Times New Roman" pitchFamily="18" charset="0"/>
                <a:ea typeface="ＭＳ Ｐゴシック" pitchFamily="34" charset="-128"/>
              </a:defRPr>
            </a:lvl1pPr>
            <a:lvl2pPr marL="734852" indent="-282635" defTabSz="913854" eaLnBrk="0" hangingPunct="0">
              <a:defRPr sz="2400">
                <a:solidFill>
                  <a:schemeClr val="tx1"/>
                </a:solidFill>
                <a:latin typeface="Times New Roman" pitchFamily="18" charset="0"/>
                <a:ea typeface="ＭＳ Ｐゴシック" pitchFamily="34" charset="-128"/>
              </a:defRPr>
            </a:lvl2pPr>
            <a:lvl3pPr marL="1130541" indent="-226108" defTabSz="913854" eaLnBrk="0" hangingPunct="0">
              <a:defRPr sz="2400">
                <a:solidFill>
                  <a:schemeClr val="tx1"/>
                </a:solidFill>
                <a:latin typeface="Times New Roman" pitchFamily="18" charset="0"/>
                <a:ea typeface="ＭＳ Ｐゴシック" pitchFamily="34" charset="-128"/>
              </a:defRPr>
            </a:lvl3pPr>
            <a:lvl4pPr marL="1582758" indent="-226108" defTabSz="913854" eaLnBrk="0" hangingPunct="0">
              <a:defRPr sz="2400">
                <a:solidFill>
                  <a:schemeClr val="tx1"/>
                </a:solidFill>
                <a:latin typeface="Times New Roman" pitchFamily="18" charset="0"/>
                <a:ea typeface="ＭＳ Ｐゴシック" pitchFamily="34" charset="-128"/>
              </a:defRPr>
            </a:lvl4pPr>
            <a:lvl5pPr marL="2034974" indent="-226108" defTabSz="913854" eaLnBrk="0" hangingPunct="0">
              <a:defRPr sz="2400">
                <a:solidFill>
                  <a:schemeClr val="tx1"/>
                </a:solidFill>
                <a:latin typeface="Times New Roman" pitchFamily="18" charset="0"/>
                <a:ea typeface="ＭＳ Ｐゴシック" pitchFamily="34" charset="-128"/>
              </a:defRPr>
            </a:lvl5pPr>
            <a:lvl6pPr marL="2487191"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39407"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91624"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43840"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sz="1200" smtClean="0">
                <a:latin typeface="Calibri" pitchFamily="34" charset="0"/>
              </a:rPr>
              <a:t>ACA Instructor Update Course - 2015</a:t>
            </a:r>
            <a:endParaRPr lang="en-US" sz="1200">
              <a:latin typeface="Calibri" pitchFamily="34" charset="0"/>
            </a:endParaRPr>
          </a:p>
        </p:txBody>
      </p:sp>
      <p:sp>
        <p:nvSpPr>
          <p:cNvPr id="140293" name="Footer Placehold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eaLnBrk="0" hangingPunct="0">
              <a:defRPr sz="2400">
                <a:solidFill>
                  <a:schemeClr val="tx1"/>
                </a:solidFill>
                <a:latin typeface="Times New Roman" pitchFamily="18" charset="0"/>
                <a:ea typeface="ＭＳ Ｐゴシック" pitchFamily="34" charset="-128"/>
              </a:defRPr>
            </a:lvl1pPr>
            <a:lvl2pPr marL="734852" indent="-282635" defTabSz="913854" eaLnBrk="0" hangingPunct="0">
              <a:defRPr sz="2400">
                <a:solidFill>
                  <a:schemeClr val="tx1"/>
                </a:solidFill>
                <a:latin typeface="Times New Roman" pitchFamily="18" charset="0"/>
                <a:ea typeface="ＭＳ Ｐゴシック" pitchFamily="34" charset="-128"/>
              </a:defRPr>
            </a:lvl2pPr>
            <a:lvl3pPr marL="1130541" indent="-226108" defTabSz="913854" eaLnBrk="0" hangingPunct="0">
              <a:defRPr sz="2400">
                <a:solidFill>
                  <a:schemeClr val="tx1"/>
                </a:solidFill>
                <a:latin typeface="Times New Roman" pitchFamily="18" charset="0"/>
                <a:ea typeface="ＭＳ Ｐゴシック" pitchFamily="34" charset="-128"/>
              </a:defRPr>
            </a:lvl3pPr>
            <a:lvl4pPr marL="1582758" indent="-226108" defTabSz="913854" eaLnBrk="0" hangingPunct="0">
              <a:defRPr sz="2400">
                <a:solidFill>
                  <a:schemeClr val="tx1"/>
                </a:solidFill>
                <a:latin typeface="Times New Roman" pitchFamily="18" charset="0"/>
                <a:ea typeface="ＭＳ Ｐゴシック" pitchFamily="34" charset="-128"/>
              </a:defRPr>
            </a:lvl4pPr>
            <a:lvl5pPr marL="2034974" indent="-226108" defTabSz="913854" eaLnBrk="0" hangingPunct="0">
              <a:defRPr sz="2400">
                <a:solidFill>
                  <a:schemeClr val="tx1"/>
                </a:solidFill>
                <a:latin typeface="Times New Roman" pitchFamily="18" charset="0"/>
                <a:ea typeface="ＭＳ Ｐゴシック" pitchFamily="34" charset="-128"/>
              </a:defRPr>
            </a:lvl5pPr>
            <a:lvl6pPr marL="2487191"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39407"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91624"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43840"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sz="1200" smtClean="0">
                <a:latin typeface="Calibri" pitchFamily="34" charset="0"/>
              </a:rPr>
              <a:t>© 2014 American Camping Association, Inc.</a:t>
            </a:r>
            <a:endParaRPr lang="en-US" sz="1200">
              <a:latin typeface="Calibri" pitchFamily="34" charset="0"/>
            </a:endParaRPr>
          </a:p>
        </p:txBody>
      </p:sp>
      <p:sp>
        <p:nvSpPr>
          <p:cNvPr id="140294" name="Slide Number Placehold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eaLnBrk="0" hangingPunct="0">
              <a:defRPr sz="2400">
                <a:solidFill>
                  <a:schemeClr val="tx1"/>
                </a:solidFill>
                <a:latin typeface="Times New Roman" pitchFamily="18" charset="0"/>
                <a:ea typeface="ＭＳ Ｐゴシック" pitchFamily="34" charset="-128"/>
              </a:defRPr>
            </a:lvl1pPr>
            <a:lvl2pPr marL="734852" indent="-282635" defTabSz="913854" eaLnBrk="0" hangingPunct="0">
              <a:defRPr sz="2400">
                <a:solidFill>
                  <a:schemeClr val="tx1"/>
                </a:solidFill>
                <a:latin typeface="Times New Roman" pitchFamily="18" charset="0"/>
                <a:ea typeface="ＭＳ Ｐゴシック" pitchFamily="34" charset="-128"/>
              </a:defRPr>
            </a:lvl2pPr>
            <a:lvl3pPr marL="1130541" indent="-226108" defTabSz="913854" eaLnBrk="0" hangingPunct="0">
              <a:defRPr sz="2400">
                <a:solidFill>
                  <a:schemeClr val="tx1"/>
                </a:solidFill>
                <a:latin typeface="Times New Roman" pitchFamily="18" charset="0"/>
                <a:ea typeface="ＭＳ Ｐゴシック" pitchFamily="34" charset="-128"/>
              </a:defRPr>
            </a:lvl3pPr>
            <a:lvl4pPr marL="1582758" indent="-226108" defTabSz="913854" eaLnBrk="0" hangingPunct="0">
              <a:defRPr sz="2400">
                <a:solidFill>
                  <a:schemeClr val="tx1"/>
                </a:solidFill>
                <a:latin typeface="Times New Roman" pitchFamily="18" charset="0"/>
                <a:ea typeface="ＭＳ Ｐゴシック" pitchFamily="34" charset="-128"/>
              </a:defRPr>
            </a:lvl4pPr>
            <a:lvl5pPr marL="2034974" indent="-226108" defTabSz="913854" eaLnBrk="0" hangingPunct="0">
              <a:defRPr sz="2400">
                <a:solidFill>
                  <a:schemeClr val="tx1"/>
                </a:solidFill>
                <a:latin typeface="Times New Roman" pitchFamily="18" charset="0"/>
                <a:ea typeface="ＭＳ Ｐゴシック" pitchFamily="34" charset="-128"/>
              </a:defRPr>
            </a:lvl5pPr>
            <a:lvl6pPr marL="2487191"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39407"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91624"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43840"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93CE9CE9-7116-41B4-9773-C2F11B2935BD}" type="slidenum">
              <a:rPr lang="en-US" sz="1200">
                <a:latin typeface="Calibri" pitchFamily="34" charset="0"/>
              </a:rPr>
              <a:pPr eaLnBrk="1" hangingPunct="1">
                <a:defRPr/>
              </a:pPr>
              <a:t>45</a:t>
            </a:fld>
            <a:endParaRPr lang="en-US" sz="1200">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xfrm>
            <a:off x="685800" y="2590800"/>
            <a:ext cx="5486400" cy="508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ea typeface="MS PGothic" pitchFamily="34" charset="-128"/>
              </a:rPr>
              <a:t>More Scoring Reminders….</a:t>
            </a:r>
          </a:p>
          <a:p>
            <a:r>
              <a:rPr lang="en-US" altLang="en-US" b="1" dirty="0" smtClean="0">
                <a:ea typeface="MS PGothic" pitchFamily="34" charset="-128"/>
              </a:rPr>
              <a:t>Check and Re-check the score form. </a:t>
            </a:r>
            <a:r>
              <a:rPr lang="en-US" altLang="en-US" dirty="0" smtClean="0">
                <a:ea typeface="MS PGothic" pitchFamily="34" charset="-128"/>
              </a:rPr>
              <a:t>A large percentage of all score forms require a phone call or email  from ACA, Inc. for correction or clarification from the visitor.  Many of these calls/contacts are due to standards that are left blank. Both visitors should review the score form and the camp director as well.  Double check that all standards have been scored, and all standards scored “NO” have a corresponding comment written. </a:t>
            </a:r>
          </a:p>
          <a:p>
            <a:endParaRPr lang="en-US" altLang="en-US" dirty="0" smtClean="0">
              <a:ea typeface="MS PGothic" pitchFamily="34" charset="-128"/>
            </a:endParaRPr>
          </a:p>
          <a:p>
            <a:r>
              <a:rPr lang="en-US" altLang="en-US" b="1" dirty="0" smtClean="0">
                <a:ea typeface="MS PGothic" pitchFamily="34" charset="-128"/>
              </a:rPr>
              <a:t>As a general rule, </a:t>
            </a:r>
            <a:r>
              <a:rPr lang="en-US" altLang="en-US" dirty="0" smtClean="0">
                <a:ea typeface="MS PGothic" pitchFamily="34" charset="-128"/>
              </a:rPr>
              <a:t>please read and </a:t>
            </a:r>
            <a:r>
              <a:rPr lang="en-US" altLang="en-US" b="1" dirty="0" smtClean="0">
                <a:ea typeface="MS PGothic" pitchFamily="34" charset="-128"/>
              </a:rPr>
              <a:t>follow the score form instructions </a:t>
            </a:r>
            <a:r>
              <a:rPr lang="en-US" altLang="en-US" dirty="0" smtClean="0">
                <a:ea typeface="MS PGothic" pitchFamily="34" charset="-128"/>
              </a:rPr>
              <a:t>that are posted online and come with your visitor packet, </a:t>
            </a:r>
            <a:r>
              <a:rPr lang="en-US" altLang="en-US" b="0" dirty="0" smtClean="0">
                <a:ea typeface="MS PGothic" pitchFamily="34" charset="-128"/>
              </a:rPr>
              <a:t>annually.  </a:t>
            </a:r>
            <a:r>
              <a:rPr lang="en-US" altLang="en-US" dirty="0" smtClean="0">
                <a:ea typeface="MS PGothic" pitchFamily="34" charset="-128"/>
              </a:rPr>
              <a:t>It is a good reminder of the little things that could prevent a call from ACA to you.</a:t>
            </a:r>
          </a:p>
          <a:p>
            <a:r>
              <a:rPr lang="en-US" altLang="en-US" dirty="0" smtClean="0">
                <a:ea typeface="MS PGothic" pitchFamily="34" charset="-128"/>
              </a:rPr>
              <a:t> </a:t>
            </a:r>
          </a:p>
          <a:p>
            <a:r>
              <a:rPr lang="en-US" altLang="en-US" dirty="0" smtClean="0">
                <a:ea typeface="MS PGothic" pitchFamily="34" charset="-128"/>
              </a:rPr>
              <a:t>Ask for questions to this point.  </a:t>
            </a:r>
          </a:p>
          <a:p>
            <a:endParaRPr lang="en-US" altLang="en-US" dirty="0" smtClean="0">
              <a:ea typeface="MS PGothic" pitchFamily="34" charset="-128"/>
            </a:endParaRPr>
          </a:p>
          <a:p>
            <a:r>
              <a:rPr lang="en-US" sz="1300" kern="1200" dirty="0" smtClean="0">
                <a:solidFill>
                  <a:schemeClr val="tx1"/>
                </a:solidFill>
                <a:effectLst/>
                <a:latin typeface="+mn-lt"/>
                <a:ea typeface="+mn-ea"/>
                <a:cs typeface="+mn-cs"/>
              </a:rPr>
              <a:t>Be sure to fill out camp name on each page of form.  </a:t>
            </a:r>
          </a:p>
          <a:p>
            <a:r>
              <a:rPr lang="en-US" sz="1300" kern="1200" dirty="0" smtClean="0">
                <a:solidFill>
                  <a:schemeClr val="tx1"/>
                </a:solidFill>
                <a:effectLst/>
                <a:latin typeface="+mn-lt"/>
                <a:ea typeface="+mn-ea"/>
                <a:cs typeface="+mn-cs"/>
              </a:rPr>
              <a:t>Be sure to mark all modes that apply.</a:t>
            </a:r>
          </a:p>
          <a:p>
            <a:r>
              <a:rPr lang="en-US" sz="1300" kern="1200" dirty="0" smtClean="0">
                <a:solidFill>
                  <a:schemeClr val="tx1"/>
                </a:solidFill>
                <a:effectLst/>
                <a:latin typeface="+mn-lt"/>
                <a:ea typeface="+mn-ea"/>
                <a:cs typeface="+mn-cs"/>
              </a:rPr>
              <a:t>Be sure to put comments for NOs</a:t>
            </a:r>
          </a:p>
          <a:p>
            <a:r>
              <a:rPr lang="en-US" sz="1300" kern="1200" dirty="0" smtClean="0">
                <a:solidFill>
                  <a:schemeClr val="tx1"/>
                </a:solidFill>
                <a:effectLst/>
                <a:latin typeface="+mn-lt"/>
                <a:ea typeface="+mn-ea"/>
                <a:cs typeface="+mn-cs"/>
              </a:rPr>
              <a:t>Remind them that PD.10.1 and PD.11.1 do not go with PD.9.1-9.5 DNA.</a:t>
            </a:r>
          </a:p>
          <a:p>
            <a:r>
              <a:rPr lang="en-US" sz="1300" kern="1200" dirty="0" smtClean="0">
                <a:solidFill>
                  <a:schemeClr val="tx1"/>
                </a:solidFill>
                <a:effectLst/>
                <a:latin typeface="+mn-lt"/>
                <a:ea typeface="+mn-ea"/>
                <a:cs typeface="+mn-cs"/>
              </a:rPr>
              <a:t>Do not score in pencil</a:t>
            </a:r>
          </a:p>
          <a:p>
            <a:r>
              <a:rPr lang="en-US" sz="1300" kern="1200" dirty="0" smtClean="0">
                <a:solidFill>
                  <a:schemeClr val="tx1"/>
                </a:solidFill>
                <a:effectLst/>
                <a:latin typeface="+mn-lt"/>
                <a:ea typeface="+mn-ea"/>
                <a:cs typeface="+mn-cs"/>
              </a:rPr>
              <a:t>Be sure to have camp director sign front page</a:t>
            </a:r>
          </a:p>
          <a:p>
            <a:r>
              <a:rPr lang="en-US" sz="1300" kern="1200" dirty="0" smtClean="0">
                <a:solidFill>
                  <a:schemeClr val="tx1"/>
                </a:solidFill>
                <a:effectLst/>
                <a:latin typeface="+mn-lt"/>
                <a:ea typeface="+mn-ea"/>
                <a:cs typeface="+mn-cs"/>
              </a:rPr>
              <a:t>Be aware that we may be contacting them with questions, so have good email and phone number on form.  Make sure second visitor can also answer questions if we get down to the wire and cannot find lead.</a:t>
            </a:r>
          </a:p>
          <a:p>
            <a:endParaRPr lang="en-US" altLang="en-US" dirty="0" smtClean="0">
              <a:ea typeface="MS PGothic" pitchFamily="34" charset="-128"/>
            </a:endParaRPr>
          </a:p>
          <a:p>
            <a:endParaRPr lang="en-US" altLang="en-US" b="1" dirty="0" smtClean="0">
              <a:ea typeface="MS PGothic" pitchFamily="34" charset="-128"/>
            </a:endParaRPr>
          </a:p>
        </p:txBody>
      </p:sp>
      <p:sp>
        <p:nvSpPr>
          <p:cNvPr id="141316" name="Header Placeholder 3"/>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13854" eaLnBrk="0" hangingPunct="0">
              <a:defRPr sz="2400">
                <a:solidFill>
                  <a:schemeClr val="tx1"/>
                </a:solidFill>
                <a:latin typeface="Times New Roman" pitchFamily="18" charset="0"/>
                <a:ea typeface="ＭＳ Ｐゴシック" pitchFamily="34" charset="-128"/>
              </a:defRPr>
            </a:lvl1pPr>
            <a:lvl2pPr marL="734852" indent="-282635" defTabSz="913854" eaLnBrk="0" hangingPunct="0">
              <a:defRPr sz="2400">
                <a:solidFill>
                  <a:schemeClr val="tx1"/>
                </a:solidFill>
                <a:latin typeface="Times New Roman" pitchFamily="18" charset="0"/>
                <a:ea typeface="ＭＳ Ｐゴシック" pitchFamily="34" charset="-128"/>
              </a:defRPr>
            </a:lvl2pPr>
            <a:lvl3pPr marL="1130541" indent="-226108" defTabSz="913854" eaLnBrk="0" hangingPunct="0">
              <a:defRPr sz="2400">
                <a:solidFill>
                  <a:schemeClr val="tx1"/>
                </a:solidFill>
                <a:latin typeface="Times New Roman" pitchFamily="18" charset="0"/>
                <a:ea typeface="ＭＳ Ｐゴシック" pitchFamily="34" charset="-128"/>
              </a:defRPr>
            </a:lvl3pPr>
            <a:lvl4pPr marL="1582758" indent="-226108" defTabSz="913854" eaLnBrk="0" hangingPunct="0">
              <a:defRPr sz="2400">
                <a:solidFill>
                  <a:schemeClr val="tx1"/>
                </a:solidFill>
                <a:latin typeface="Times New Roman" pitchFamily="18" charset="0"/>
                <a:ea typeface="ＭＳ Ｐゴシック" pitchFamily="34" charset="-128"/>
              </a:defRPr>
            </a:lvl4pPr>
            <a:lvl5pPr marL="2034974" indent="-226108" defTabSz="913854" eaLnBrk="0" hangingPunct="0">
              <a:defRPr sz="2400">
                <a:solidFill>
                  <a:schemeClr val="tx1"/>
                </a:solidFill>
                <a:latin typeface="Times New Roman" pitchFamily="18" charset="0"/>
                <a:ea typeface="ＭＳ Ｐゴシック" pitchFamily="34" charset="-128"/>
              </a:defRPr>
            </a:lvl5pPr>
            <a:lvl6pPr marL="2487191"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39407"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91624"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43840"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sz="1200" smtClean="0">
                <a:latin typeface="Calibri" pitchFamily="34" charset="0"/>
              </a:rPr>
              <a:t>ACA Instructor Update Course - 2015</a:t>
            </a:r>
            <a:endParaRPr lang="en-US" sz="1200">
              <a:latin typeface="Calibri" pitchFamily="34" charset="0"/>
            </a:endParaRPr>
          </a:p>
        </p:txBody>
      </p:sp>
      <p:sp>
        <p:nvSpPr>
          <p:cNvPr id="141317" name="Footer Placehold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eaLnBrk="0" hangingPunct="0">
              <a:defRPr sz="2400">
                <a:solidFill>
                  <a:schemeClr val="tx1"/>
                </a:solidFill>
                <a:latin typeface="Times New Roman" pitchFamily="18" charset="0"/>
                <a:ea typeface="ＭＳ Ｐゴシック" pitchFamily="34" charset="-128"/>
              </a:defRPr>
            </a:lvl1pPr>
            <a:lvl2pPr marL="734852" indent="-282635" defTabSz="913854" eaLnBrk="0" hangingPunct="0">
              <a:defRPr sz="2400">
                <a:solidFill>
                  <a:schemeClr val="tx1"/>
                </a:solidFill>
                <a:latin typeface="Times New Roman" pitchFamily="18" charset="0"/>
                <a:ea typeface="ＭＳ Ｐゴシック" pitchFamily="34" charset="-128"/>
              </a:defRPr>
            </a:lvl2pPr>
            <a:lvl3pPr marL="1130541" indent="-226108" defTabSz="913854" eaLnBrk="0" hangingPunct="0">
              <a:defRPr sz="2400">
                <a:solidFill>
                  <a:schemeClr val="tx1"/>
                </a:solidFill>
                <a:latin typeface="Times New Roman" pitchFamily="18" charset="0"/>
                <a:ea typeface="ＭＳ Ｐゴシック" pitchFamily="34" charset="-128"/>
              </a:defRPr>
            </a:lvl3pPr>
            <a:lvl4pPr marL="1582758" indent="-226108" defTabSz="913854" eaLnBrk="0" hangingPunct="0">
              <a:defRPr sz="2400">
                <a:solidFill>
                  <a:schemeClr val="tx1"/>
                </a:solidFill>
                <a:latin typeface="Times New Roman" pitchFamily="18" charset="0"/>
                <a:ea typeface="ＭＳ Ｐゴシック" pitchFamily="34" charset="-128"/>
              </a:defRPr>
            </a:lvl4pPr>
            <a:lvl5pPr marL="2034974" indent="-226108" defTabSz="913854" eaLnBrk="0" hangingPunct="0">
              <a:defRPr sz="2400">
                <a:solidFill>
                  <a:schemeClr val="tx1"/>
                </a:solidFill>
                <a:latin typeface="Times New Roman" pitchFamily="18" charset="0"/>
                <a:ea typeface="ＭＳ Ｐゴシック" pitchFamily="34" charset="-128"/>
              </a:defRPr>
            </a:lvl5pPr>
            <a:lvl6pPr marL="2487191"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39407"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91624"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43840"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sz="1200" smtClean="0">
                <a:latin typeface="Calibri" pitchFamily="34" charset="0"/>
              </a:rPr>
              <a:t>© 2014 American Camping Association, Inc.</a:t>
            </a:r>
            <a:endParaRPr lang="en-US" sz="1200">
              <a:latin typeface="Calibri" pitchFamily="34" charset="0"/>
            </a:endParaRPr>
          </a:p>
        </p:txBody>
      </p:sp>
      <p:sp>
        <p:nvSpPr>
          <p:cNvPr id="141318" name="Slide Number Placehold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eaLnBrk="0" hangingPunct="0">
              <a:defRPr sz="2400">
                <a:solidFill>
                  <a:schemeClr val="tx1"/>
                </a:solidFill>
                <a:latin typeface="Times New Roman" pitchFamily="18" charset="0"/>
                <a:ea typeface="ＭＳ Ｐゴシック" pitchFamily="34" charset="-128"/>
              </a:defRPr>
            </a:lvl1pPr>
            <a:lvl2pPr marL="734852" indent="-282635" defTabSz="913854" eaLnBrk="0" hangingPunct="0">
              <a:defRPr sz="2400">
                <a:solidFill>
                  <a:schemeClr val="tx1"/>
                </a:solidFill>
                <a:latin typeface="Times New Roman" pitchFamily="18" charset="0"/>
                <a:ea typeface="ＭＳ Ｐゴシック" pitchFamily="34" charset="-128"/>
              </a:defRPr>
            </a:lvl2pPr>
            <a:lvl3pPr marL="1130541" indent="-226108" defTabSz="913854" eaLnBrk="0" hangingPunct="0">
              <a:defRPr sz="2400">
                <a:solidFill>
                  <a:schemeClr val="tx1"/>
                </a:solidFill>
                <a:latin typeface="Times New Roman" pitchFamily="18" charset="0"/>
                <a:ea typeface="ＭＳ Ｐゴシック" pitchFamily="34" charset="-128"/>
              </a:defRPr>
            </a:lvl3pPr>
            <a:lvl4pPr marL="1582758" indent="-226108" defTabSz="913854" eaLnBrk="0" hangingPunct="0">
              <a:defRPr sz="2400">
                <a:solidFill>
                  <a:schemeClr val="tx1"/>
                </a:solidFill>
                <a:latin typeface="Times New Roman" pitchFamily="18" charset="0"/>
                <a:ea typeface="ＭＳ Ｐゴシック" pitchFamily="34" charset="-128"/>
              </a:defRPr>
            </a:lvl4pPr>
            <a:lvl5pPr marL="2034974" indent="-226108" defTabSz="913854" eaLnBrk="0" hangingPunct="0">
              <a:defRPr sz="2400">
                <a:solidFill>
                  <a:schemeClr val="tx1"/>
                </a:solidFill>
                <a:latin typeface="Times New Roman" pitchFamily="18" charset="0"/>
                <a:ea typeface="ＭＳ Ｐゴシック" pitchFamily="34" charset="-128"/>
              </a:defRPr>
            </a:lvl5pPr>
            <a:lvl6pPr marL="2487191"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39407"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91624"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43840"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70B5F548-EFD5-4DD3-AECB-67406DF287C6}" type="slidenum">
              <a:rPr lang="en-US" sz="1200">
                <a:latin typeface="Calibri" pitchFamily="34" charset="0"/>
              </a:rPr>
              <a:pPr eaLnBrk="1" hangingPunct="1">
                <a:defRPr/>
              </a:pPr>
              <a:t>46</a:t>
            </a:fld>
            <a:endParaRPr lang="en-US" sz="1200">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dirty="0" smtClean="0"/>
              <a:t>Course Logistics and Tips</a:t>
            </a:r>
          </a:p>
          <a:p>
            <a:pPr marL="285750" indent="-285750">
              <a:buFont typeface="Arial" panose="020B0604020202020204" pitchFamily="34" charset="0"/>
              <a:buChar char="•"/>
            </a:pPr>
            <a:r>
              <a:rPr lang="en-US" dirty="0" smtClean="0"/>
              <a:t>All course materials posted on Instructors webpage </a:t>
            </a:r>
            <a:r>
              <a:rPr lang="en-US" sz="1400" dirty="0" smtClean="0"/>
              <a:t>www.acacamps.org/volunteers/standardsinstructors</a:t>
            </a:r>
          </a:p>
          <a:p>
            <a:pPr marL="742950" lvl="1" indent="-285750">
              <a:buFont typeface="Arial" panose="020B0604020202020204" pitchFamily="34" charset="0"/>
              <a:buChar char="•"/>
            </a:pPr>
            <a:r>
              <a:rPr lang="en-US" dirty="0" smtClean="0"/>
              <a:t>Reimbursement link is also posted on this page </a:t>
            </a:r>
          </a:p>
          <a:p>
            <a:pPr marL="285750" indent="-285750">
              <a:buFont typeface="Arial" panose="020B0604020202020204" pitchFamily="34" charset="0"/>
              <a:buChar char="•"/>
            </a:pPr>
            <a:r>
              <a:rPr lang="en-US" dirty="0" smtClean="0"/>
              <a:t>Make sure to </a:t>
            </a:r>
            <a:r>
              <a:rPr lang="en-US" b="1" dirty="0" smtClean="0"/>
              <a:t>submit course roster </a:t>
            </a:r>
            <a:r>
              <a:rPr lang="en-US" dirty="0" smtClean="0"/>
              <a:t>to the appropriate staff member</a:t>
            </a:r>
          </a:p>
          <a:p>
            <a:pPr marL="285750" indent="-285750">
              <a:buFont typeface="Arial" panose="020B0604020202020204" pitchFamily="34" charset="0"/>
              <a:buChar char="•"/>
            </a:pPr>
            <a:r>
              <a:rPr lang="en-US" b="1" dirty="0" smtClean="0"/>
              <a:t>Download PDF of course(s) </a:t>
            </a:r>
            <a:r>
              <a:rPr lang="en-US" dirty="0" smtClean="0"/>
              <a:t>to your tablet instead of printing</a:t>
            </a:r>
          </a:p>
          <a:p>
            <a:pPr marL="285750" indent="-285750">
              <a:buFont typeface="Arial" panose="020B0604020202020204" pitchFamily="34" charset="0"/>
              <a:buChar char="•"/>
            </a:pPr>
            <a:r>
              <a:rPr lang="en-US" b="1" dirty="0" smtClean="0"/>
              <a:t>Download the APG </a:t>
            </a:r>
            <a:r>
              <a:rPr lang="en-US" dirty="0" smtClean="0"/>
              <a:t>(completely updated) to your tablet/computer </a:t>
            </a:r>
          </a:p>
          <a:p>
            <a:endParaRPr lang="en-US" dirty="0" smtClean="0"/>
          </a:p>
          <a:p>
            <a:endParaRPr lang="en-US" dirty="0" smtClean="0"/>
          </a:p>
          <a:p>
            <a:endParaRPr lang="en-US" dirty="0" smtClean="0"/>
          </a:p>
          <a:p>
            <a:endParaRPr lang="en-US" dirty="0" smtClean="0"/>
          </a:p>
          <a:p>
            <a:endParaRPr lang="en-US" dirty="0" smtClean="0"/>
          </a:p>
          <a:p>
            <a:r>
              <a:rPr lang="en-US" dirty="0" smtClean="0"/>
              <a:t>http://www.acacamps.org/volunteers/standardsinstructors </a:t>
            </a:r>
          </a:p>
          <a:p>
            <a:endParaRPr lang="en-US" dirty="0" smtClean="0"/>
          </a:p>
          <a:p>
            <a:endParaRPr lang="en-US" dirty="0" smtClean="0"/>
          </a:p>
          <a:p>
            <a:r>
              <a:rPr lang="en-US" dirty="0" smtClean="0"/>
              <a:t>Printed copy of course to be taught is available upon request at accreditation@acacamps.org </a:t>
            </a:r>
            <a:endParaRPr lang="en-US" dirty="0"/>
          </a:p>
        </p:txBody>
      </p:sp>
      <p:sp>
        <p:nvSpPr>
          <p:cNvPr id="4" name="Header Placeholder 3"/>
          <p:cNvSpPr>
            <a:spLocks noGrp="1"/>
          </p:cNvSpPr>
          <p:nvPr>
            <p:ph type="hdr" sz="quarter" idx="10"/>
          </p:nvPr>
        </p:nvSpPr>
        <p:spPr/>
        <p:txBody>
          <a:bodyPr/>
          <a:lstStyle/>
          <a:p>
            <a:r>
              <a:rPr lang="en-US" smtClean="0"/>
              <a:t>ACA Instructor Update Course - 2015</a:t>
            </a:r>
            <a:endParaRPr lang="en-US"/>
          </a:p>
        </p:txBody>
      </p:sp>
      <p:sp>
        <p:nvSpPr>
          <p:cNvPr id="5" name="Footer Placeholder 4"/>
          <p:cNvSpPr>
            <a:spLocks noGrp="1"/>
          </p:cNvSpPr>
          <p:nvPr>
            <p:ph type="ftr" sz="quarter" idx="11"/>
          </p:nvPr>
        </p:nvSpPr>
        <p:spPr/>
        <p:txBody>
          <a:bodyPr/>
          <a:lstStyle/>
          <a:p>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p>
            <a:fld id="{276B2EA8-095C-4DFA-A6CE-BAF7A6467AE4}" type="slidenum">
              <a:rPr lang="en-US" smtClean="0"/>
              <a:t>47</a:t>
            </a:fld>
            <a:endParaRPr lang="en-US"/>
          </a:p>
        </p:txBody>
      </p:sp>
    </p:spTree>
    <p:extLst>
      <p:ext uri="{BB962C8B-B14F-4D97-AF65-F5344CB8AC3E}">
        <p14:creationId xmlns:p14="http://schemas.microsoft.com/office/powerpoint/2010/main" val="39427437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dirty="0" smtClean="0"/>
              <a:t>Course Logistics and Tips</a:t>
            </a:r>
          </a:p>
          <a:p>
            <a:pPr marL="285750" lvl="0" indent="-285750">
              <a:buFont typeface="Arial" panose="020B0604020202020204" pitchFamily="34" charset="0"/>
              <a:buChar char="•"/>
            </a:pPr>
            <a:r>
              <a:rPr lang="en-US" sz="1300" kern="1200" dirty="0" smtClean="0">
                <a:solidFill>
                  <a:schemeClr val="tx1"/>
                </a:solidFill>
                <a:effectLst/>
                <a:latin typeface="+mn-lt"/>
                <a:ea typeface="+mn-ea"/>
                <a:cs typeface="+mn-cs"/>
              </a:rPr>
              <a:t>Goal is to have all participants attending a Standards Course have their APG PRIOR to the course! </a:t>
            </a:r>
            <a:r>
              <a:rPr lang="en-US" sz="1300" b="1" i="1" kern="1200" dirty="0" smtClean="0">
                <a:solidFill>
                  <a:schemeClr val="tx1"/>
                </a:solidFill>
                <a:effectLst/>
                <a:latin typeface="+mn-lt"/>
                <a:ea typeface="+mn-ea"/>
                <a:cs typeface="+mn-cs"/>
              </a:rPr>
              <a:t>ACA is working on a “Road map to Accreditation” document that will be included in the APG’s sent to “new camps’ starting in early October. This will hopefully help reduce the “OMG” look instructors often get once reality starts to set in.</a:t>
            </a:r>
          </a:p>
          <a:p>
            <a:pPr marL="285750" lvl="0" indent="-285750">
              <a:buFont typeface="Arial" panose="020B0604020202020204" pitchFamily="34" charset="0"/>
              <a:buChar char="•"/>
            </a:pPr>
            <a:r>
              <a:rPr lang="en-US" sz="1300" kern="1200" dirty="0" smtClean="0">
                <a:solidFill>
                  <a:schemeClr val="tx1"/>
                </a:solidFill>
                <a:effectLst/>
                <a:latin typeface="+mn-lt"/>
                <a:ea typeface="+mn-ea"/>
                <a:cs typeface="+mn-cs"/>
              </a:rPr>
              <a:t>Some loaner APGs will be available (check with support staff) </a:t>
            </a:r>
          </a:p>
          <a:p>
            <a:pPr marL="285750" lvl="0" indent="-285750">
              <a:buFont typeface="Arial" panose="020B0604020202020204" pitchFamily="34" charset="0"/>
              <a:buChar char="•"/>
            </a:pPr>
            <a:r>
              <a:rPr lang="en-US" sz="1300" kern="1200" dirty="0" smtClean="0">
                <a:solidFill>
                  <a:schemeClr val="tx1"/>
                </a:solidFill>
                <a:effectLst/>
                <a:latin typeface="+mn-lt"/>
                <a:ea typeface="+mn-ea"/>
                <a:cs typeface="+mn-cs"/>
              </a:rPr>
              <a:t>Typically the printing of hand-outs will be done by staff – double check</a:t>
            </a:r>
          </a:p>
          <a:p>
            <a:r>
              <a:rPr lang="en-US" sz="1300" kern="1200" dirty="0" smtClean="0">
                <a:solidFill>
                  <a:schemeClr val="tx1"/>
                </a:solidFill>
                <a:effectLst/>
                <a:latin typeface="+mn-lt"/>
                <a:ea typeface="+mn-ea"/>
                <a:cs typeface="+mn-cs"/>
              </a:rPr>
              <a:t> </a:t>
            </a:r>
          </a:p>
          <a:p>
            <a:endParaRPr lang="en-US" dirty="0" smtClean="0"/>
          </a:p>
          <a:p>
            <a:endParaRPr lang="en-US" dirty="0" smtClean="0"/>
          </a:p>
          <a:p>
            <a:endParaRPr lang="en-US" dirty="0" smtClean="0"/>
          </a:p>
          <a:p>
            <a:endParaRPr lang="en-US" dirty="0" smtClean="0"/>
          </a:p>
          <a:p>
            <a:endParaRPr lang="en-US" dirty="0" smtClean="0"/>
          </a:p>
          <a:p>
            <a:r>
              <a:rPr lang="en-US" dirty="0" smtClean="0"/>
              <a:t>http://www.acacamps.org/volunteers/standardsinstructors </a:t>
            </a:r>
          </a:p>
          <a:p>
            <a:endParaRPr lang="en-US" dirty="0" smtClean="0"/>
          </a:p>
          <a:p>
            <a:endParaRPr lang="en-US" dirty="0" smtClean="0"/>
          </a:p>
          <a:p>
            <a:r>
              <a:rPr lang="en-US" dirty="0" smtClean="0"/>
              <a:t>Printed copy of course to be taught is available upon request at accreditation@acacamps.org </a:t>
            </a:r>
            <a:endParaRPr lang="en-US" dirty="0"/>
          </a:p>
        </p:txBody>
      </p:sp>
      <p:sp>
        <p:nvSpPr>
          <p:cNvPr id="4" name="Header Placeholder 3"/>
          <p:cNvSpPr>
            <a:spLocks noGrp="1"/>
          </p:cNvSpPr>
          <p:nvPr>
            <p:ph type="hdr" sz="quarter" idx="10"/>
          </p:nvPr>
        </p:nvSpPr>
        <p:spPr/>
        <p:txBody>
          <a:bodyPr/>
          <a:lstStyle/>
          <a:p>
            <a:r>
              <a:rPr lang="en-US" smtClean="0"/>
              <a:t>ACA Instructor Update Course - 2015</a:t>
            </a:r>
            <a:endParaRPr lang="en-US"/>
          </a:p>
        </p:txBody>
      </p:sp>
      <p:sp>
        <p:nvSpPr>
          <p:cNvPr id="5" name="Footer Placeholder 4"/>
          <p:cNvSpPr>
            <a:spLocks noGrp="1"/>
          </p:cNvSpPr>
          <p:nvPr>
            <p:ph type="ftr" sz="quarter" idx="11"/>
          </p:nvPr>
        </p:nvSpPr>
        <p:spPr/>
        <p:txBody>
          <a:bodyPr/>
          <a:lstStyle/>
          <a:p>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p>
            <a:fld id="{276B2EA8-095C-4DFA-A6CE-BAF7A6467AE4}" type="slidenum">
              <a:rPr lang="en-US" smtClean="0"/>
              <a:t>48</a:t>
            </a:fld>
            <a:endParaRPr lang="en-US"/>
          </a:p>
        </p:txBody>
      </p:sp>
    </p:spTree>
    <p:extLst>
      <p:ext uri="{BB962C8B-B14F-4D97-AF65-F5344CB8AC3E}">
        <p14:creationId xmlns:p14="http://schemas.microsoft.com/office/powerpoint/2010/main" val="39427437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xfrm>
            <a:off x="1568450" y="600075"/>
            <a:ext cx="3986213" cy="2989263"/>
          </a:xfrm>
          <a:ln/>
        </p:spPr>
      </p:sp>
      <p:sp>
        <p:nvSpPr>
          <p:cNvPr id="3" name="Notes Placeholder 2"/>
          <p:cNvSpPr>
            <a:spLocks noGrp="1"/>
          </p:cNvSpPr>
          <p:nvPr>
            <p:ph type="body" idx="1"/>
          </p:nvPr>
        </p:nvSpPr>
        <p:spPr>
          <a:xfrm>
            <a:off x="238884" y="3747541"/>
            <a:ext cx="6378651" cy="5246557"/>
          </a:xfrm>
        </p:spPr>
        <p:txBody>
          <a:bodyPr>
            <a:normAutofit fontScale="92500" lnSpcReduction="10000"/>
          </a:bodyPr>
          <a:lstStyle/>
          <a:p>
            <a:pPr>
              <a:buFont typeface="+mj-lt"/>
              <a:buNone/>
              <a:defRPr/>
            </a:pPr>
            <a:r>
              <a:rPr lang="en-US" sz="1400" b="1" dirty="0">
                <a:ea typeface="ＭＳ Ｐゴシック" pitchFamily="-112" charset="-128"/>
              </a:rPr>
              <a:t>Briefly review the Visit timeline with the participants.  ONLY the bold items are on the slide, however, be sure to cover ALL the items in the timeline.</a:t>
            </a:r>
          </a:p>
          <a:p>
            <a:pPr marL="226108" indent="-226108">
              <a:buFont typeface="+mj-lt"/>
              <a:buAutoNum type="arabicPeriod"/>
              <a:defRPr/>
            </a:pPr>
            <a:endParaRPr lang="en-US" sz="1400" b="1" dirty="0">
              <a:ea typeface="ＭＳ Ｐゴシック" pitchFamily="-112" charset="-128"/>
            </a:endParaRPr>
          </a:p>
          <a:p>
            <a:pPr marL="226108" indent="-226108">
              <a:buFont typeface="+mj-lt"/>
              <a:buAutoNum type="arabicPeriod"/>
              <a:defRPr/>
            </a:pPr>
            <a:r>
              <a:rPr lang="en-US" sz="1400" b="1" dirty="0">
                <a:ea typeface="ＭＳ Ｐゴシック" pitchFamily="-112" charset="-128"/>
              </a:rPr>
              <a:t>Associate Visitor courses held to train new visitors</a:t>
            </a:r>
          </a:p>
          <a:p>
            <a:pPr marL="226108" indent="-226108">
              <a:buFont typeface="+mj-lt"/>
              <a:buAutoNum type="arabicPeriod"/>
              <a:defRPr/>
            </a:pPr>
            <a:r>
              <a:rPr lang="en-US" sz="1400" b="1" dirty="0">
                <a:ea typeface="ＭＳ Ｐゴシック" pitchFamily="-112" charset="-128"/>
              </a:rPr>
              <a:t>Standards courses prepare directors, etc. for visits that year.</a:t>
            </a:r>
          </a:p>
          <a:p>
            <a:pPr marL="226108" indent="-226108">
              <a:buFont typeface="+mj-lt"/>
              <a:buAutoNum type="arabicPeriod"/>
              <a:defRPr/>
            </a:pPr>
            <a:r>
              <a:rPr lang="en-US" sz="1400" b="1" dirty="0">
                <a:ea typeface="ＭＳ Ｐゴシック" pitchFamily="-112" charset="-128"/>
              </a:rPr>
              <a:t>Visitors receive camp visitation assignments and eventually visit packets.</a:t>
            </a:r>
          </a:p>
          <a:p>
            <a:pPr marL="226108" indent="-226108">
              <a:buFont typeface="+mj-lt"/>
              <a:buAutoNum type="arabicPeriod"/>
              <a:defRPr/>
            </a:pPr>
            <a:r>
              <a:rPr lang="en-US" sz="1400" dirty="0">
                <a:ea typeface="ＭＳ Ｐゴシック" pitchFamily="-112" charset="-128"/>
              </a:rPr>
              <a:t>Visitor contacts section office if unable to accept an assignment.</a:t>
            </a:r>
          </a:p>
          <a:p>
            <a:pPr marL="226108" indent="-226108">
              <a:buFont typeface="+mj-lt"/>
              <a:buAutoNum type="arabicPeriod"/>
              <a:defRPr/>
            </a:pPr>
            <a:r>
              <a:rPr lang="en-US" sz="1400" b="1" dirty="0">
                <a:ea typeface="ＭＳ Ｐゴシック" pitchFamily="-112" charset="-128"/>
              </a:rPr>
              <a:t>Lead Visitor contacts co-Visitor and Camp Director to schedule camp self-assessment review and visit to camp.</a:t>
            </a:r>
          </a:p>
          <a:p>
            <a:pPr marL="226108" indent="-226108">
              <a:buFont typeface="+mj-lt"/>
              <a:buAutoNum type="arabicPeriod"/>
              <a:defRPr/>
            </a:pPr>
            <a:r>
              <a:rPr lang="en-US" sz="1400" dirty="0">
                <a:ea typeface="ＭＳ Ｐゴシック" pitchFamily="-112" charset="-128"/>
              </a:rPr>
              <a:t>Lead Visitor notifies section office about scheduled visit.</a:t>
            </a:r>
          </a:p>
          <a:p>
            <a:pPr marL="226108" indent="-226108">
              <a:buFont typeface="+mj-lt"/>
              <a:buAutoNum type="arabicPeriod"/>
              <a:defRPr/>
            </a:pPr>
            <a:r>
              <a:rPr lang="en-US" sz="1400" b="1" dirty="0">
                <a:ea typeface="ＭＳ Ｐゴシック" pitchFamily="-112" charset="-128"/>
              </a:rPr>
              <a:t>Camp self-assessment review takes place in winter or spring and is completed before camp opens (staff training or staff arrival signals opening of camp).</a:t>
            </a:r>
          </a:p>
          <a:p>
            <a:pPr marL="226108" indent="-226108">
              <a:buFont typeface="+mj-lt"/>
              <a:buAutoNum type="arabicPeriod"/>
              <a:defRPr/>
            </a:pPr>
            <a:r>
              <a:rPr lang="en-US" sz="1400" dirty="0">
                <a:ea typeface="ＭＳ Ｐゴシック" pitchFamily="-112" charset="-128"/>
              </a:rPr>
              <a:t>Lead Visitor reconfirms visitation arrangements with co-visitor and camp director.</a:t>
            </a:r>
          </a:p>
          <a:p>
            <a:pPr marL="226108" indent="-226108">
              <a:buFont typeface="+mj-lt"/>
              <a:buAutoNum type="arabicPeriod"/>
              <a:defRPr/>
            </a:pPr>
            <a:r>
              <a:rPr lang="en-US" sz="1400" b="1" dirty="0">
                <a:ea typeface="ＭＳ Ｐゴシック" pitchFamily="-112" charset="-128"/>
              </a:rPr>
              <a:t>Visit occurs.</a:t>
            </a:r>
          </a:p>
          <a:p>
            <a:pPr marL="226108" indent="-226108">
              <a:buFont typeface="+mj-lt"/>
              <a:buAutoNum type="arabicPeriod"/>
              <a:defRPr/>
            </a:pPr>
            <a:r>
              <a:rPr lang="en-US" sz="1400" dirty="0">
                <a:ea typeface="ＭＳ Ｐゴシック" pitchFamily="-112" charset="-128"/>
              </a:rPr>
              <a:t>Lead Visitor notifies local office that visit has taken place.</a:t>
            </a:r>
          </a:p>
          <a:p>
            <a:pPr marL="226108" indent="-226108">
              <a:buFont typeface="+mj-lt"/>
              <a:buAutoNum type="arabicPeriod"/>
              <a:defRPr/>
            </a:pPr>
            <a:r>
              <a:rPr lang="en-US" sz="1400" dirty="0">
                <a:ea typeface="ＭＳ Ｐゴシック" pitchFamily="-112" charset="-128"/>
              </a:rPr>
              <a:t>Visitors mail reimbursement forms and visit evaluation forms to section office.</a:t>
            </a:r>
          </a:p>
          <a:p>
            <a:pPr marL="226108" indent="-226108">
              <a:buFont typeface="+mj-lt"/>
              <a:buAutoNum type="arabicPeriod"/>
              <a:defRPr/>
            </a:pPr>
            <a:r>
              <a:rPr lang="en-US" sz="1400" dirty="0">
                <a:ea typeface="ＭＳ Ｐゴシック" pitchFamily="-112" charset="-128"/>
              </a:rPr>
              <a:t>Camp director mails visit evaluation form to section office.</a:t>
            </a:r>
          </a:p>
          <a:p>
            <a:pPr marL="226108" indent="-226108">
              <a:buFont typeface="+mj-lt"/>
              <a:buAutoNum type="arabicPeriod"/>
              <a:defRPr/>
            </a:pPr>
            <a:r>
              <a:rPr lang="en-US" sz="1400" b="1" dirty="0">
                <a:ea typeface="ＭＳ Ｐゴシック" pitchFamily="-112" charset="-128"/>
              </a:rPr>
              <a:t>Forms are sent to ACA, Inc. by September 1 for visits that occur late in the summer.</a:t>
            </a:r>
          </a:p>
          <a:p>
            <a:pPr marL="226108" indent="-226108">
              <a:buFont typeface="+mj-lt"/>
              <a:buAutoNum type="arabicPeriod"/>
              <a:defRPr/>
            </a:pPr>
            <a:r>
              <a:rPr lang="en-US" sz="1400" b="1" dirty="0">
                <a:ea typeface="ＭＳ Ｐゴシック" pitchFamily="-112" charset="-128"/>
              </a:rPr>
              <a:t>Camp are notified of scores below 80%.</a:t>
            </a:r>
          </a:p>
          <a:p>
            <a:pPr marL="226108" indent="-226108">
              <a:buFont typeface="+mj-lt"/>
              <a:buAutoNum type="arabicPeriod"/>
              <a:defRPr/>
            </a:pPr>
            <a:r>
              <a:rPr lang="en-US" sz="1400" b="1" dirty="0">
                <a:ea typeface="ＭＳ Ｐゴシック" pitchFamily="-112" charset="-128"/>
              </a:rPr>
              <a:t>Camp requests review.</a:t>
            </a:r>
          </a:p>
          <a:p>
            <a:pPr marL="226108" indent="-226108">
              <a:buFont typeface="+mj-lt"/>
              <a:buAutoNum type="arabicPeriod"/>
              <a:defRPr/>
            </a:pPr>
            <a:r>
              <a:rPr lang="en-US" sz="1400" b="1" dirty="0">
                <a:ea typeface="ＭＳ Ｐゴシック" pitchFamily="-112" charset="-128"/>
              </a:rPr>
              <a:t>Review process occurs.</a:t>
            </a:r>
          </a:p>
          <a:p>
            <a:pPr marL="226108" indent="-226108">
              <a:buFont typeface="+mj-lt"/>
              <a:buAutoNum type="arabicPeriod"/>
              <a:defRPr/>
            </a:pPr>
            <a:r>
              <a:rPr lang="en-US" sz="1400" dirty="0">
                <a:ea typeface="ＭＳ Ｐゴシック" pitchFamily="-112" charset="-128"/>
              </a:rPr>
              <a:t>Review committee’s deadline for a recommendation to the standards chair. </a:t>
            </a:r>
          </a:p>
          <a:p>
            <a:pPr marL="226108" indent="-226108">
              <a:buFont typeface="+mj-lt"/>
              <a:buAutoNum type="arabicPeriod"/>
              <a:defRPr/>
            </a:pPr>
            <a:r>
              <a:rPr lang="en-US" sz="1400" b="1" dirty="0">
                <a:ea typeface="ＭＳ Ｐゴシック" pitchFamily="-112" charset="-128"/>
              </a:rPr>
              <a:t>Local Council of Leaders/Affiliate Board’s meet to approve accredited camps and vote on recommendations from review committee.</a:t>
            </a:r>
          </a:p>
          <a:p>
            <a:pPr marL="226108" indent="-226108">
              <a:buFont typeface="+mj-lt"/>
              <a:buAutoNum type="arabicPeriod"/>
              <a:defRPr/>
            </a:pPr>
            <a:r>
              <a:rPr lang="en-US" sz="1400" b="1" dirty="0">
                <a:ea typeface="ＭＳ Ｐゴシック" pitchFamily="-112" charset="-128"/>
              </a:rPr>
              <a:t>Camps are notified of their scores.</a:t>
            </a:r>
          </a:p>
          <a:p>
            <a:pPr marL="226108" indent="-226108">
              <a:buFont typeface="+mj-lt"/>
              <a:buAutoNum type="arabicPeriod"/>
              <a:defRPr/>
            </a:pPr>
            <a:r>
              <a:rPr lang="en-US" sz="1400" dirty="0">
                <a:ea typeface="ＭＳ Ｐゴシック" pitchFamily="-112" charset="-128"/>
              </a:rPr>
              <a:t>Standards courses are scheduled.</a:t>
            </a:r>
          </a:p>
          <a:p>
            <a:pPr marL="226108" indent="-226108">
              <a:buFont typeface="+mj-lt"/>
              <a:buAutoNum type="arabicPeriod"/>
              <a:defRPr/>
            </a:pPr>
            <a:r>
              <a:rPr lang="en-US" sz="1400" dirty="0">
                <a:ea typeface="ＭＳ Ｐゴシック" pitchFamily="-112" charset="-128"/>
              </a:rPr>
              <a:t>Associate Visitor courses are scheduled.</a:t>
            </a:r>
          </a:p>
          <a:p>
            <a:pPr>
              <a:defRPr/>
            </a:pPr>
            <a:endParaRPr lang="en-US" dirty="0">
              <a:ea typeface="ＭＳ Ｐゴシック" pitchFamily="-112" charset="-128"/>
            </a:endParaRPr>
          </a:p>
        </p:txBody>
      </p:sp>
      <p:sp>
        <p:nvSpPr>
          <p:cNvPr id="1679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eaLnBrk="0" hangingPunct="0">
              <a:defRPr sz="2400">
                <a:solidFill>
                  <a:schemeClr val="tx1"/>
                </a:solidFill>
                <a:latin typeface="Times New Roman" pitchFamily="18" charset="0"/>
                <a:ea typeface="ＭＳ Ｐゴシック" pitchFamily="34" charset="-128"/>
              </a:defRPr>
            </a:lvl1pPr>
            <a:lvl2pPr marL="734852" indent="-282635" defTabSz="913854" eaLnBrk="0" hangingPunct="0">
              <a:defRPr sz="2400">
                <a:solidFill>
                  <a:schemeClr val="tx1"/>
                </a:solidFill>
                <a:latin typeface="Times New Roman" pitchFamily="18" charset="0"/>
                <a:ea typeface="ＭＳ Ｐゴシック" pitchFamily="34" charset="-128"/>
              </a:defRPr>
            </a:lvl2pPr>
            <a:lvl3pPr marL="1130541" indent="-226108" defTabSz="913854" eaLnBrk="0" hangingPunct="0">
              <a:defRPr sz="2400">
                <a:solidFill>
                  <a:schemeClr val="tx1"/>
                </a:solidFill>
                <a:latin typeface="Times New Roman" pitchFamily="18" charset="0"/>
                <a:ea typeface="ＭＳ Ｐゴシック" pitchFamily="34" charset="-128"/>
              </a:defRPr>
            </a:lvl3pPr>
            <a:lvl4pPr marL="1582758" indent="-226108" defTabSz="913854" eaLnBrk="0" hangingPunct="0">
              <a:defRPr sz="2400">
                <a:solidFill>
                  <a:schemeClr val="tx1"/>
                </a:solidFill>
                <a:latin typeface="Times New Roman" pitchFamily="18" charset="0"/>
                <a:ea typeface="ＭＳ Ｐゴシック" pitchFamily="34" charset="-128"/>
              </a:defRPr>
            </a:lvl4pPr>
            <a:lvl5pPr marL="2034974" indent="-226108" defTabSz="913854" eaLnBrk="0" hangingPunct="0">
              <a:defRPr sz="2400">
                <a:solidFill>
                  <a:schemeClr val="tx1"/>
                </a:solidFill>
                <a:latin typeface="Times New Roman" pitchFamily="18" charset="0"/>
                <a:ea typeface="ＭＳ Ｐゴシック" pitchFamily="34" charset="-128"/>
              </a:defRPr>
            </a:lvl5pPr>
            <a:lvl6pPr marL="2487191"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39407"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91624"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43840"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A65AF3A5-1E1B-4762-9378-A637853B9DBB}" type="slidenum">
              <a:rPr lang="en-US" sz="1200">
                <a:latin typeface="Futura Std Book" pitchFamily="34" charset="0"/>
              </a:rPr>
              <a:pPr eaLnBrk="1" hangingPunct="1">
                <a:defRPr/>
              </a:pPr>
              <a:t>49</a:t>
            </a:fld>
            <a:endParaRPr lang="en-US" sz="1200">
              <a:latin typeface="Futura Std Book" pitchFamily="34" charset="0"/>
            </a:endParaRPr>
          </a:p>
        </p:txBody>
      </p:sp>
      <p:sp>
        <p:nvSpPr>
          <p:cNvPr id="167941" name="Footer Placeholder 1"/>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eaLnBrk="0" hangingPunct="0">
              <a:defRPr sz="2400">
                <a:solidFill>
                  <a:schemeClr val="tx1"/>
                </a:solidFill>
                <a:latin typeface="Times New Roman" pitchFamily="18" charset="0"/>
                <a:ea typeface="ＭＳ Ｐゴシック" pitchFamily="34" charset="-128"/>
              </a:defRPr>
            </a:lvl1pPr>
            <a:lvl2pPr marL="734852" indent="-282635" defTabSz="913854" eaLnBrk="0" hangingPunct="0">
              <a:defRPr sz="2400">
                <a:solidFill>
                  <a:schemeClr val="tx1"/>
                </a:solidFill>
                <a:latin typeface="Times New Roman" pitchFamily="18" charset="0"/>
                <a:ea typeface="ＭＳ Ｐゴシック" pitchFamily="34" charset="-128"/>
              </a:defRPr>
            </a:lvl2pPr>
            <a:lvl3pPr marL="1130541" indent="-226108" defTabSz="913854" eaLnBrk="0" hangingPunct="0">
              <a:defRPr sz="2400">
                <a:solidFill>
                  <a:schemeClr val="tx1"/>
                </a:solidFill>
                <a:latin typeface="Times New Roman" pitchFamily="18" charset="0"/>
                <a:ea typeface="ＭＳ Ｐゴシック" pitchFamily="34" charset="-128"/>
              </a:defRPr>
            </a:lvl3pPr>
            <a:lvl4pPr marL="1582758" indent="-226108" defTabSz="913854" eaLnBrk="0" hangingPunct="0">
              <a:defRPr sz="2400">
                <a:solidFill>
                  <a:schemeClr val="tx1"/>
                </a:solidFill>
                <a:latin typeface="Times New Roman" pitchFamily="18" charset="0"/>
                <a:ea typeface="ＭＳ Ｐゴシック" pitchFamily="34" charset="-128"/>
              </a:defRPr>
            </a:lvl4pPr>
            <a:lvl5pPr marL="2034974" indent="-226108" defTabSz="913854" eaLnBrk="0" hangingPunct="0">
              <a:defRPr sz="2400">
                <a:solidFill>
                  <a:schemeClr val="tx1"/>
                </a:solidFill>
                <a:latin typeface="Times New Roman" pitchFamily="18" charset="0"/>
                <a:ea typeface="ＭＳ Ｐゴシック" pitchFamily="34" charset="-128"/>
              </a:defRPr>
            </a:lvl5pPr>
            <a:lvl6pPr marL="2487191"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39407"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91624"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43840"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sz="1000">
                <a:latin typeface="Futura Std Book" pitchFamily="34" charset="0"/>
              </a:rPr>
              <a:t>© 2010 American Camping Association, Inc.</a:t>
            </a:r>
          </a:p>
        </p:txBody>
      </p:sp>
      <p:sp>
        <p:nvSpPr>
          <p:cNvPr id="16794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13854" eaLnBrk="0" hangingPunct="0">
              <a:defRPr sz="2400">
                <a:solidFill>
                  <a:schemeClr val="tx1"/>
                </a:solidFill>
                <a:latin typeface="Times New Roman" pitchFamily="18" charset="0"/>
                <a:ea typeface="MS PGothic" pitchFamily="34" charset="-128"/>
              </a:defRPr>
            </a:lvl1pPr>
            <a:lvl2pPr marL="734852" indent="-282635" defTabSz="913854" eaLnBrk="0" hangingPunct="0">
              <a:defRPr sz="2400">
                <a:solidFill>
                  <a:schemeClr val="tx1"/>
                </a:solidFill>
                <a:latin typeface="Times New Roman" pitchFamily="18" charset="0"/>
                <a:ea typeface="MS PGothic" pitchFamily="34" charset="-128"/>
              </a:defRPr>
            </a:lvl2pPr>
            <a:lvl3pPr marL="1130541" indent="-226108" defTabSz="913854" eaLnBrk="0" hangingPunct="0">
              <a:defRPr sz="2400">
                <a:solidFill>
                  <a:schemeClr val="tx1"/>
                </a:solidFill>
                <a:latin typeface="Times New Roman" pitchFamily="18" charset="0"/>
                <a:ea typeface="MS PGothic" pitchFamily="34" charset="-128"/>
              </a:defRPr>
            </a:lvl3pPr>
            <a:lvl4pPr marL="1582758" indent="-226108" defTabSz="913854" eaLnBrk="0" hangingPunct="0">
              <a:defRPr sz="2400">
                <a:solidFill>
                  <a:schemeClr val="tx1"/>
                </a:solidFill>
                <a:latin typeface="Times New Roman" pitchFamily="18" charset="0"/>
                <a:ea typeface="MS PGothic" pitchFamily="34" charset="-128"/>
              </a:defRPr>
            </a:lvl4pPr>
            <a:lvl5pPr marL="2034974" indent="-226108" defTabSz="913854" eaLnBrk="0" hangingPunct="0">
              <a:defRPr sz="2400">
                <a:solidFill>
                  <a:schemeClr val="tx1"/>
                </a:solidFill>
                <a:latin typeface="Times New Roman" pitchFamily="18" charset="0"/>
                <a:ea typeface="MS PGothic" pitchFamily="34" charset="-128"/>
              </a:defRPr>
            </a:lvl5pPr>
            <a:lvl6pPr marL="2487191" indent="-226108" defTabSz="913854"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39407" indent="-226108" defTabSz="913854"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391624" indent="-226108" defTabSz="913854"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43840" indent="-226108" defTabSz="913854"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200" smtClean="0">
                <a:latin typeface="Futura Std Book" pitchFamily="34" charset="0"/>
              </a:rPr>
              <a:t>ACA Instructor Update Course - 2015</a:t>
            </a:r>
            <a:endParaRPr lang="en-US" altLang="en-US" sz="1200">
              <a:latin typeface="Futura Std Book"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xfrm>
            <a:off x="609600" y="2590800"/>
            <a:ext cx="5486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MS PGothic" pitchFamily="34" charset="-128"/>
            </a:endParaRPr>
          </a:p>
          <a:p>
            <a:pPr eaLnBrk="1" hangingPunct="1">
              <a:spcBef>
                <a:spcPct val="0"/>
              </a:spcBef>
            </a:pPr>
            <a:r>
              <a:rPr lang="en-US" altLang="en-US" sz="1300" dirty="0" smtClean="0">
                <a:ea typeface="MS PGothic" pitchFamily="34" charset="-128"/>
              </a:rPr>
              <a:t>ACA accreditation means you have </a:t>
            </a:r>
            <a:r>
              <a:rPr lang="en-US" altLang="en-US" sz="1300" b="1" dirty="0" smtClean="0">
                <a:ea typeface="MS PGothic" pitchFamily="34" charset="-128"/>
              </a:rPr>
              <a:t>established</a:t>
            </a:r>
            <a:r>
              <a:rPr lang="en-US" altLang="en-US" sz="1300" dirty="0" smtClean="0">
                <a:ea typeface="MS PGothic" pitchFamily="34" charset="-128"/>
              </a:rPr>
              <a:t> a </a:t>
            </a:r>
            <a:r>
              <a:rPr lang="en-US" altLang="en-US" sz="1300" b="1" dirty="0" smtClean="0">
                <a:ea typeface="MS PGothic" pitchFamily="34" charset="-128"/>
              </a:rPr>
              <a:t>standard of care </a:t>
            </a:r>
            <a:r>
              <a:rPr lang="en-US" altLang="en-US" sz="1300" dirty="0" smtClean="0">
                <a:ea typeface="MS PGothic" pitchFamily="34" charset="-128"/>
              </a:rPr>
              <a:t>– </a:t>
            </a:r>
            <a:r>
              <a:rPr lang="en-US" altLang="en-US" sz="1300" b="1" dirty="0" smtClean="0">
                <a:ea typeface="MS PGothic" pitchFamily="34" charset="-128"/>
              </a:rPr>
              <a:t>using prudence</a:t>
            </a:r>
            <a:r>
              <a:rPr lang="en-US" altLang="en-US" sz="1300" dirty="0" smtClean="0">
                <a:ea typeface="MS PGothic" pitchFamily="34" charset="-128"/>
              </a:rPr>
              <a:t>. </a:t>
            </a:r>
          </a:p>
          <a:p>
            <a:pPr eaLnBrk="1" hangingPunct="1">
              <a:spcBef>
                <a:spcPct val="0"/>
              </a:spcBef>
            </a:pPr>
            <a:endParaRPr lang="en-US" altLang="en-US" sz="1300" i="1" dirty="0" smtClean="0">
              <a:ea typeface="MS PGothic" pitchFamily="34" charset="-128"/>
            </a:endParaRPr>
          </a:p>
          <a:p>
            <a:pPr eaLnBrk="1" hangingPunct="1">
              <a:spcBef>
                <a:spcPct val="0"/>
              </a:spcBef>
            </a:pPr>
            <a:endParaRPr lang="en-US" altLang="en-US" dirty="0" smtClean="0"/>
          </a:p>
        </p:txBody>
      </p:sp>
      <p:sp>
        <p:nvSpPr>
          <p:cNvPr id="860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3EF5C53-ECE6-416D-9C64-8B19DBB2ABD7}" type="slidenum">
              <a:rPr lang="en-US" altLang="en-US" smtClean="0"/>
              <a:pPr fontAlgn="base">
                <a:spcBef>
                  <a:spcPct val="0"/>
                </a:spcBef>
                <a:spcAft>
                  <a:spcPct val="0"/>
                </a:spcAft>
                <a:defRPr/>
              </a:pPr>
              <a:t>5</a:t>
            </a:fld>
            <a:endParaRPr lang="en-US" altLang="en-US" dirty="0" smtClean="0"/>
          </a:p>
        </p:txBody>
      </p:sp>
      <p:sp>
        <p:nvSpPr>
          <p:cNvPr id="9421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mtClean="0"/>
              <a:t>© 2014 American Camping Association, Inc.</a:t>
            </a:r>
          </a:p>
        </p:txBody>
      </p:sp>
      <p:sp>
        <p:nvSpPr>
          <p:cNvPr id="86022" name="Header Placeholder 5"/>
          <p:cNvSpPr>
            <a:spLocks noGrp="1"/>
          </p:cNvSpPr>
          <p:nvPr>
            <p:ph type="hdr" sz="quarter"/>
          </p:nvPr>
        </p:nvSpPr>
        <p:spPr bwMode="auto">
          <a:xfrm>
            <a:off x="0" y="0"/>
            <a:ext cx="31242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ACA Instructor Update Course - 2015</a:t>
            </a:r>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ACA Instructor Update Course - 2015</a:t>
            </a:r>
            <a:endParaRPr lang="en-US"/>
          </a:p>
        </p:txBody>
      </p:sp>
      <p:sp>
        <p:nvSpPr>
          <p:cNvPr id="5" name="Footer Placeholder 4"/>
          <p:cNvSpPr>
            <a:spLocks noGrp="1"/>
          </p:cNvSpPr>
          <p:nvPr>
            <p:ph type="ftr" sz="quarter" idx="11"/>
          </p:nvPr>
        </p:nvSpPr>
        <p:spPr/>
        <p:txBody>
          <a:bodyPr/>
          <a:lstStyle/>
          <a:p>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p>
            <a:fld id="{276B2EA8-095C-4DFA-A6CE-BAF7A6467AE4}" type="slidenum">
              <a:rPr lang="en-US" smtClean="0"/>
              <a:t>50</a:t>
            </a:fld>
            <a:endParaRPr lang="en-US"/>
          </a:p>
        </p:txBody>
      </p:sp>
    </p:spTree>
    <p:extLst>
      <p:ext uri="{BB962C8B-B14F-4D97-AF65-F5344CB8AC3E}">
        <p14:creationId xmlns:p14="http://schemas.microsoft.com/office/powerpoint/2010/main" val="27244082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ACA Instructor Update Course - 2015</a:t>
            </a:r>
            <a:endParaRPr lang="en-US"/>
          </a:p>
        </p:txBody>
      </p:sp>
      <p:sp>
        <p:nvSpPr>
          <p:cNvPr id="5" name="Footer Placeholder 4"/>
          <p:cNvSpPr>
            <a:spLocks noGrp="1"/>
          </p:cNvSpPr>
          <p:nvPr>
            <p:ph type="ftr" sz="quarter" idx="11"/>
          </p:nvPr>
        </p:nvSpPr>
        <p:spPr/>
        <p:txBody>
          <a:bodyPr/>
          <a:lstStyle/>
          <a:p>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p>
            <a:fld id="{276B2EA8-095C-4DFA-A6CE-BAF7A6467AE4}" type="slidenum">
              <a:rPr lang="en-US" smtClean="0"/>
              <a:t>51</a:t>
            </a:fld>
            <a:endParaRPr lang="en-US"/>
          </a:p>
        </p:txBody>
      </p:sp>
    </p:spTree>
    <p:extLst>
      <p:ext uri="{BB962C8B-B14F-4D97-AF65-F5344CB8AC3E}">
        <p14:creationId xmlns:p14="http://schemas.microsoft.com/office/powerpoint/2010/main" val="1889661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300" b="1" i="1" dirty="0" smtClean="0">
                <a:ea typeface="MS PGothic" pitchFamily="34" charset="-128"/>
              </a:rPr>
              <a:t>Discuss Concept  of  “using prudence” with Group</a:t>
            </a:r>
          </a:p>
          <a:p>
            <a:pPr eaLnBrk="1" fontAlgn="auto" hangingPunct="1">
              <a:spcBef>
                <a:spcPts val="0"/>
              </a:spcBef>
              <a:spcAft>
                <a:spcPts val="0"/>
              </a:spcAft>
              <a:defRPr/>
            </a:pPr>
            <a:endParaRPr lang="en-US" sz="1300" b="1" i="1" dirty="0" smtClean="0">
              <a:ea typeface="MS PGothic" pitchFamily="34" charset="-128"/>
            </a:endParaRPr>
          </a:p>
          <a:p>
            <a:pPr eaLnBrk="1" fontAlgn="auto" hangingPunct="1">
              <a:spcBef>
                <a:spcPts val="0"/>
              </a:spcBef>
              <a:spcAft>
                <a:spcPts val="0"/>
              </a:spcAft>
              <a:defRPr/>
            </a:pPr>
            <a:r>
              <a:rPr lang="en-US" sz="1300" b="1" dirty="0" smtClean="0">
                <a:ea typeface="MS PGothic" pitchFamily="34" charset="-128"/>
              </a:rPr>
              <a:t>What is prudence? </a:t>
            </a:r>
            <a:r>
              <a:rPr lang="en-US" sz="1300" dirty="0" smtClean="0">
                <a:ea typeface="MS PGothic" pitchFamily="34" charset="-128"/>
              </a:rPr>
              <a:t>Is this something you have ever considered as an accredited camp?</a:t>
            </a:r>
          </a:p>
          <a:p>
            <a:pPr eaLnBrk="1" fontAlgn="auto" hangingPunct="1">
              <a:spcBef>
                <a:spcPts val="0"/>
              </a:spcBef>
              <a:spcAft>
                <a:spcPts val="0"/>
              </a:spcAft>
              <a:defRPr/>
            </a:pPr>
            <a:endParaRPr lang="en-US" sz="1300" dirty="0" smtClean="0">
              <a:solidFill>
                <a:srgbClr val="003F87"/>
              </a:solidFill>
              <a:ea typeface="MS PGothic" pitchFamily="34" charset="-128"/>
            </a:endParaRPr>
          </a:p>
          <a:p>
            <a:pPr eaLnBrk="1" fontAlgn="auto" hangingPunct="1">
              <a:spcBef>
                <a:spcPts val="0"/>
              </a:spcBef>
              <a:spcAft>
                <a:spcPts val="0"/>
              </a:spcAft>
              <a:defRPr/>
            </a:pPr>
            <a:r>
              <a:rPr lang="en-US" sz="1300" b="1" dirty="0" err="1" smtClean="0"/>
              <a:t>pru·dence</a:t>
            </a:r>
            <a:r>
              <a:rPr lang="en-US" sz="1300" b="1" dirty="0" smtClean="0"/>
              <a:t> </a:t>
            </a:r>
            <a:r>
              <a:rPr lang="en-US" sz="1300" b="1" dirty="0" smtClean="0">
                <a:sym typeface="Symbol"/>
              </a:rPr>
              <a:t> </a:t>
            </a:r>
            <a:r>
              <a:rPr lang="en-US" sz="1300" i="1" dirty="0" smtClean="0"/>
              <a:t>noun</a:t>
            </a:r>
            <a:r>
              <a:rPr lang="en-US" sz="1300" dirty="0" smtClean="0"/>
              <a:t> \ˈ</a:t>
            </a:r>
            <a:r>
              <a:rPr lang="en-US" sz="1300" dirty="0" err="1" smtClean="0"/>
              <a:t>prü-dən</a:t>
            </a:r>
            <a:r>
              <a:rPr lang="en-US" sz="1300" dirty="0" smtClean="0"/>
              <a:t>(t)s\ : careful good judgment that allows someone to avoid danger or risks.</a:t>
            </a:r>
          </a:p>
          <a:p>
            <a:pPr eaLnBrk="1" fontAlgn="auto" hangingPunct="1">
              <a:spcBef>
                <a:spcPts val="0"/>
              </a:spcBef>
              <a:spcAft>
                <a:spcPts val="0"/>
              </a:spcAft>
              <a:defRPr/>
            </a:pPr>
            <a:r>
              <a:rPr lang="en-US" sz="1300" dirty="0" smtClean="0">
                <a:ea typeface="MS PGothic" pitchFamily="34" charset="-128"/>
              </a:rPr>
              <a:t>Full definition:</a:t>
            </a:r>
          </a:p>
          <a:p>
            <a:pPr marL="228600" indent="-228600" eaLnBrk="1" fontAlgn="auto" hangingPunct="1">
              <a:spcBef>
                <a:spcPts val="0"/>
              </a:spcBef>
              <a:spcAft>
                <a:spcPts val="0"/>
              </a:spcAft>
              <a:buFont typeface="+mj-lt"/>
              <a:buAutoNum type="arabicPeriod"/>
              <a:defRPr/>
            </a:pPr>
            <a:r>
              <a:rPr lang="en-US" sz="1300" dirty="0" smtClean="0"/>
              <a:t>The ability to govern and discipline oneself by the use of reason </a:t>
            </a:r>
          </a:p>
          <a:p>
            <a:pPr marL="228600" indent="-228600" eaLnBrk="1" fontAlgn="auto" hangingPunct="1">
              <a:spcBef>
                <a:spcPts val="0"/>
              </a:spcBef>
              <a:spcAft>
                <a:spcPts val="0"/>
              </a:spcAft>
              <a:buFont typeface="+mj-lt"/>
              <a:buAutoNum type="arabicPeriod"/>
              <a:defRPr/>
            </a:pPr>
            <a:r>
              <a:rPr lang="en-US" sz="1300" dirty="0" smtClean="0"/>
              <a:t>Sagacity or shrewdness in the management of affairs </a:t>
            </a:r>
          </a:p>
          <a:p>
            <a:pPr marL="228600" indent="-228600" eaLnBrk="1" fontAlgn="auto" hangingPunct="1">
              <a:spcBef>
                <a:spcPts val="0"/>
              </a:spcBef>
              <a:spcAft>
                <a:spcPts val="0"/>
              </a:spcAft>
              <a:buFont typeface="+mj-lt"/>
              <a:buAutoNum type="arabicPeriod"/>
              <a:defRPr/>
            </a:pPr>
            <a:r>
              <a:rPr lang="en-US" sz="1300" dirty="0" smtClean="0"/>
              <a:t>Skill and good judgment in the use of resources </a:t>
            </a:r>
          </a:p>
          <a:p>
            <a:pPr marL="228600" indent="-228600" eaLnBrk="1" fontAlgn="auto" hangingPunct="1">
              <a:spcBef>
                <a:spcPts val="0"/>
              </a:spcBef>
              <a:spcAft>
                <a:spcPts val="0"/>
              </a:spcAft>
              <a:buFont typeface="+mj-lt"/>
              <a:buAutoNum type="arabicPeriod"/>
              <a:defRPr/>
            </a:pPr>
            <a:r>
              <a:rPr lang="en-US" sz="1300" dirty="0" smtClean="0"/>
              <a:t>Caution or circumspection as to danger or risk </a:t>
            </a:r>
          </a:p>
          <a:p>
            <a:pPr lvl="1" eaLnBrk="1" fontAlgn="auto" hangingPunct="1">
              <a:spcBef>
                <a:spcPts val="0"/>
              </a:spcBef>
              <a:spcAft>
                <a:spcPts val="0"/>
              </a:spcAft>
              <a:buFont typeface="+mj-lt"/>
              <a:buNone/>
              <a:defRPr/>
            </a:pPr>
            <a:r>
              <a:rPr lang="en-US" sz="1300" dirty="0" smtClean="0"/>
              <a:t>"Prudence." </a:t>
            </a:r>
            <a:r>
              <a:rPr lang="en-US" sz="1300" i="1" dirty="0" smtClean="0"/>
              <a:t>Merriam-Webster.com</a:t>
            </a:r>
            <a:r>
              <a:rPr lang="en-US" sz="1300" dirty="0" smtClean="0"/>
              <a:t>. Merriam-Webster, </a:t>
            </a:r>
            <a:r>
              <a:rPr lang="en-US" sz="1300" dirty="0" err="1" smtClean="0"/>
              <a:t>n.d.</a:t>
            </a:r>
            <a:r>
              <a:rPr lang="en-US" sz="1300" dirty="0" smtClean="0"/>
              <a:t> Web. 21 Aug. 2014. &lt;www.merriam-webster.com/dictionary/prudence&gt;. </a:t>
            </a:r>
          </a:p>
          <a:p>
            <a:pPr lvl="1" eaLnBrk="1" fontAlgn="auto" hangingPunct="1">
              <a:spcBef>
                <a:spcPts val="0"/>
              </a:spcBef>
              <a:spcAft>
                <a:spcPts val="0"/>
              </a:spcAft>
              <a:buFont typeface="+mj-lt"/>
              <a:buNone/>
              <a:defRPr/>
            </a:pPr>
            <a:endParaRPr lang="en-US" sz="1300" dirty="0"/>
          </a:p>
          <a:p>
            <a:pPr eaLnBrk="1" fontAlgn="auto" hangingPunct="1">
              <a:spcBef>
                <a:spcPts val="0"/>
              </a:spcBef>
              <a:spcAft>
                <a:spcPts val="0"/>
              </a:spcAft>
              <a:buFont typeface="+mj-lt"/>
              <a:buNone/>
              <a:defRPr/>
            </a:pPr>
            <a:r>
              <a:rPr lang="en-US" sz="1300" b="1" dirty="0" smtClean="0"/>
              <a:t>How do you use prudence at your camp?</a:t>
            </a:r>
          </a:p>
          <a:p>
            <a:pPr>
              <a:defRPr/>
            </a:pPr>
            <a:endParaRPr lang="en-US" dirty="0"/>
          </a:p>
        </p:txBody>
      </p:sp>
      <p:sp>
        <p:nvSpPr>
          <p:cNvPr id="4" name="Header Placeholder 3"/>
          <p:cNvSpPr>
            <a:spLocks noGrp="1"/>
          </p:cNvSpPr>
          <p:nvPr>
            <p:ph type="hdr" sz="quarter"/>
          </p:nvPr>
        </p:nvSpPr>
        <p:spPr/>
        <p:txBody>
          <a:bodyPr/>
          <a:lstStyle/>
          <a:p>
            <a:pPr>
              <a:defRPr/>
            </a:pPr>
            <a:r>
              <a:rPr lang="en-US" smtClean="0"/>
              <a:t>ACA Instructor Update Course - 2015</a:t>
            </a:r>
            <a:endParaRPr lang="en-US" dirty="0"/>
          </a:p>
        </p:txBody>
      </p:sp>
      <p:sp>
        <p:nvSpPr>
          <p:cNvPr id="5" name="Slide Number Placeholder 4"/>
          <p:cNvSpPr>
            <a:spLocks noGrp="1"/>
          </p:cNvSpPr>
          <p:nvPr>
            <p:ph type="sldNum" sz="quarter" idx="5"/>
          </p:nvPr>
        </p:nvSpPr>
        <p:spPr/>
        <p:txBody>
          <a:bodyPr/>
          <a:lstStyle/>
          <a:p>
            <a:pPr>
              <a:defRPr/>
            </a:pPr>
            <a:fld id="{1FA71537-E0AB-496B-B20A-CEA45CC48C09}" type="slidenum">
              <a:rPr lang="en-US" smtClean="0"/>
              <a:pPr>
                <a:defRPr/>
              </a:pPr>
              <a:t>6</a:t>
            </a:fld>
            <a:endParaRPr lang="en-US" dirty="0"/>
          </a:p>
        </p:txBody>
      </p:sp>
      <p:sp>
        <p:nvSpPr>
          <p:cNvPr id="9523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mtClean="0"/>
              <a:t>© 2014 American Camping Association, Inc.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xfrm>
            <a:off x="457200" y="2667000"/>
            <a:ext cx="5867400" cy="5081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Articulate What’s New and Different with the 2014 Revisions to the Standards </a:t>
            </a:r>
            <a:endParaRPr lang="en-US" altLang="en-US" dirty="0" smtClean="0"/>
          </a:p>
          <a:p>
            <a:r>
              <a:rPr lang="en-US" altLang="en-US" b="1" dirty="0" smtClean="0"/>
              <a:t> </a:t>
            </a:r>
            <a:endParaRPr lang="en-US" altLang="en-US" dirty="0" smtClean="0"/>
          </a:p>
          <a:p>
            <a:r>
              <a:rPr lang="en-US" altLang="en-US" b="1" dirty="0" smtClean="0"/>
              <a:t>Share</a:t>
            </a:r>
          </a:p>
          <a:p>
            <a:r>
              <a:rPr lang="en-US" altLang="en-US" dirty="0" smtClean="0"/>
              <a:t>In this next section we are going to discuss the pertinent changes that ALL Instructors need to know.</a:t>
            </a:r>
          </a:p>
          <a:p>
            <a:r>
              <a:rPr lang="en-US" altLang="en-US" dirty="0" smtClean="0"/>
              <a:t> </a:t>
            </a:r>
          </a:p>
          <a:p>
            <a:r>
              <a:rPr lang="en-US" altLang="en-US" b="1" i="1" dirty="0" smtClean="0"/>
              <a:t>Note to ALL:</a:t>
            </a:r>
            <a:r>
              <a:rPr lang="en-US" altLang="en-US" b="1" i="1" baseline="0" dirty="0" smtClean="0"/>
              <a:t> </a:t>
            </a:r>
            <a:r>
              <a:rPr lang="en-US" altLang="en-US" b="0" i="1" dirty="0" smtClean="0"/>
              <a:t>Despite the changes to the standards — camps will follow the standards under which they were last visited — until they are due a visit. </a:t>
            </a:r>
          </a:p>
          <a:p>
            <a:endParaRPr lang="en-US" altLang="en-US" b="0" i="1" dirty="0" smtClean="0"/>
          </a:p>
          <a:p>
            <a:r>
              <a:rPr lang="en-US" altLang="en-US" b="1" i="1" dirty="0" smtClean="0"/>
              <a:t>EXCEPT — ALL camps </a:t>
            </a:r>
            <a:r>
              <a:rPr lang="en-US" altLang="en-US" b="0" i="1" dirty="0" smtClean="0"/>
              <a:t>regardless of applicability of new standards </a:t>
            </a:r>
            <a:r>
              <a:rPr lang="en-US" altLang="en-US" b="1" i="1" dirty="0" smtClean="0"/>
              <a:t>are REQUIRED to comply with ALL CURRENT MANDATORY standards.</a:t>
            </a:r>
            <a:endParaRPr lang="en-US" altLang="en-US" b="1" dirty="0" smtClean="0"/>
          </a:p>
          <a:p>
            <a:endParaRPr lang="en-US" altLang="en-US" b="1" i="1" dirty="0">
              <a:ea typeface="MS PGothic" pitchFamily="34" charset="-128"/>
            </a:endParaRPr>
          </a:p>
          <a:p>
            <a:r>
              <a:rPr lang="en-US" altLang="en-US" b="1" i="1" dirty="0" smtClean="0">
                <a:ea typeface="MS PGothic" pitchFamily="34" charset="-128"/>
              </a:rPr>
              <a:t>General Note:</a:t>
            </a:r>
          </a:p>
          <a:p>
            <a:r>
              <a:rPr lang="en-US" altLang="en-US" dirty="0" smtClean="0">
                <a:ea typeface="MS PGothic" pitchFamily="34" charset="-128"/>
              </a:rPr>
              <a:t>Notification of Updates/Revisions to Standards was shared in the following manner:</a:t>
            </a:r>
          </a:p>
          <a:p>
            <a:r>
              <a:rPr lang="en-US" altLang="en-US" dirty="0" smtClean="0">
                <a:ea typeface="MS PGothic" pitchFamily="34" charset="-128"/>
              </a:rPr>
              <a:t>Week of September 8, 2014</a:t>
            </a:r>
          </a:p>
          <a:p>
            <a:r>
              <a:rPr lang="en-US" altLang="en-US" dirty="0" smtClean="0">
                <a:ea typeface="MS PGothic" pitchFamily="34" charset="-128"/>
              </a:rPr>
              <a:t>Tuesday, September 9  </a:t>
            </a:r>
          </a:p>
          <a:p>
            <a:pPr lvl="1"/>
            <a:r>
              <a:rPr lang="en-US" altLang="en-US" dirty="0" smtClean="0">
                <a:ea typeface="MS PGothic" pitchFamily="34" charset="-128"/>
              </a:rPr>
              <a:t>Article in </a:t>
            </a:r>
            <a:r>
              <a:rPr lang="en-US" altLang="en-US" i="1" dirty="0" smtClean="0">
                <a:ea typeface="MS PGothic" pitchFamily="34" charset="-128"/>
              </a:rPr>
              <a:t>ACA Now</a:t>
            </a:r>
          </a:p>
          <a:p>
            <a:pPr lvl="1"/>
            <a:r>
              <a:rPr lang="en-US" altLang="en-US" dirty="0" smtClean="0">
                <a:ea typeface="MS PGothic" pitchFamily="34" charset="-128"/>
              </a:rPr>
              <a:t>Website  updated</a:t>
            </a:r>
          </a:p>
          <a:p>
            <a:pPr lvl="1"/>
            <a:r>
              <a:rPr lang="en-US" altLang="en-US" dirty="0" smtClean="0">
                <a:ea typeface="MS PGothic" pitchFamily="34" charset="-128"/>
              </a:rPr>
              <a:t>My Visits/My Accreditation updated</a:t>
            </a:r>
          </a:p>
          <a:p>
            <a:r>
              <a:rPr lang="en-US" altLang="en-US" dirty="0" smtClean="0">
                <a:ea typeface="MS PGothic" pitchFamily="34" charset="-128"/>
              </a:rPr>
              <a:t>Wednesday, September 10</a:t>
            </a:r>
          </a:p>
          <a:p>
            <a:pPr lvl="1"/>
            <a:r>
              <a:rPr lang="en-US" altLang="en-US" dirty="0" smtClean="0">
                <a:ea typeface="MS PGothic" pitchFamily="34" charset="-128"/>
              </a:rPr>
              <a:t>Email sent to all primary contacts </a:t>
            </a:r>
          </a:p>
          <a:p>
            <a:r>
              <a:rPr lang="en-US" altLang="en-US" dirty="0" smtClean="0">
                <a:ea typeface="MS PGothic" pitchFamily="34" charset="-128"/>
              </a:rPr>
              <a:t>Thursday, September 11</a:t>
            </a:r>
          </a:p>
          <a:p>
            <a:pPr lvl="1"/>
            <a:r>
              <a:rPr lang="en-US" altLang="en-US" dirty="0" smtClean="0">
                <a:ea typeface="MS PGothic" pitchFamily="34" charset="-128"/>
              </a:rPr>
              <a:t>Email sent to all Visitors, Instructors, and Trainers</a:t>
            </a:r>
          </a:p>
          <a:p>
            <a:endParaRPr lang="en-US" altLang="en-US" i="1" dirty="0" smtClean="0">
              <a:ea typeface="MS PGothic" pitchFamily="34" charset="-128"/>
            </a:endParaRPr>
          </a:p>
        </p:txBody>
      </p:sp>
      <p:sp>
        <p:nvSpPr>
          <p:cNvPr id="106500" name="Header Placeholder 3"/>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13854" eaLnBrk="0" hangingPunct="0">
              <a:defRPr sz="2400">
                <a:solidFill>
                  <a:schemeClr val="tx1"/>
                </a:solidFill>
                <a:latin typeface="Times New Roman" pitchFamily="18" charset="0"/>
                <a:ea typeface="ＭＳ Ｐゴシック" pitchFamily="34" charset="-128"/>
              </a:defRPr>
            </a:lvl1pPr>
            <a:lvl2pPr marL="734852" indent="-282635" defTabSz="913854" eaLnBrk="0" hangingPunct="0">
              <a:defRPr sz="2400">
                <a:solidFill>
                  <a:schemeClr val="tx1"/>
                </a:solidFill>
                <a:latin typeface="Times New Roman" pitchFamily="18" charset="0"/>
                <a:ea typeface="ＭＳ Ｐゴシック" pitchFamily="34" charset="-128"/>
              </a:defRPr>
            </a:lvl2pPr>
            <a:lvl3pPr marL="1130541" indent="-226108" defTabSz="913854" eaLnBrk="0" hangingPunct="0">
              <a:defRPr sz="2400">
                <a:solidFill>
                  <a:schemeClr val="tx1"/>
                </a:solidFill>
                <a:latin typeface="Times New Roman" pitchFamily="18" charset="0"/>
                <a:ea typeface="ＭＳ Ｐゴシック" pitchFamily="34" charset="-128"/>
              </a:defRPr>
            </a:lvl3pPr>
            <a:lvl4pPr marL="1582758" indent="-226108" defTabSz="913854" eaLnBrk="0" hangingPunct="0">
              <a:defRPr sz="2400">
                <a:solidFill>
                  <a:schemeClr val="tx1"/>
                </a:solidFill>
                <a:latin typeface="Times New Roman" pitchFamily="18" charset="0"/>
                <a:ea typeface="ＭＳ Ｐゴシック" pitchFamily="34" charset="-128"/>
              </a:defRPr>
            </a:lvl4pPr>
            <a:lvl5pPr marL="2034974" indent="-226108" defTabSz="913854" eaLnBrk="0" hangingPunct="0">
              <a:defRPr sz="2400">
                <a:solidFill>
                  <a:schemeClr val="tx1"/>
                </a:solidFill>
                <a:latin typeface="Times New Roman" pitchFamily="18" charset="0"/>
                <a:ea typeface="ＭＳ Ｐゴシック" pitchFamily="34" charset="-128"/>
              </a:defRPr>
            </a:lvl5pPr>
            <a:lvl6pPr marL="2487191"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39407"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91624"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43840"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sz="1200" smtClean="0">
                <a:latin typeface="Calibri" pitchFamily="34" charset="0"/>
              </a:rPr>
              <a:t>ACA Instructor Update Course - 2015</a:t>
            </a:r>
            <a:endParaRPr lang="en-US" sz="1200">
              <a:latin typeface="Calibri" pitchFamily="34" charset="0"/>
            </a:endParaRPr>
          </a:p>
        </p:txBody>
      </p:sp>
      <p:sp>
        <p:nvSpPr>
          <p:cNvPr id="106501" name="Footer Placehold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eaLnBrk="0" hangingPunct="0">
              <a:defRPr sz="2400">
                <a:solidFill>
                  <a:schemeClr val="tx1"/>
                </a:solidFill>
                <a:latin typeface="Times New Roman" pitchFamily="18" charset="0"/>
                <a:ea typeface="ＭＳ Ｐゴシック" pitchFamily="34" charset="-128"/>
              </a:defRPr>
            </a:lvl1pPr>
            <a:lvl2pPr marL="734852" indent="-282635" defTabSz="913854" eaLnBrk="0" hangingPunct="0">
              <a:defRPr sz="2400">
                <a:solidFill>
                  <a:schemeClr val="tx1"/>
                </a:solidFill>
                <a:latin typeface="Times New Roman" pitchFamily="18" charset="0"/>
                <a:ea typeface="ＭＳ Ｐゴシック" pitchFamily="34" charset="-128"/>
              </a:defRPr>
            </a:lvl2pPr>
            <a:lvl3pPr marL="1130541" indent="-226108" defTabSz="913854" eaLnBrk="0" hangingPunct="0">
              <a:defRPr sz="2400">
                <a:solidFill>
                  <a:schemeClr val="tx1"/>
                </a:solidFill>
                <a:latin typeface="Times New Roman" pitchFamily="18" charset="0"/>
                <a:ea typeface="ＭＳ Ｐゴシック" pitchFamily="34" charset="-128"/>
              </a:defRPr>
            </a:lvl3pPr>
            <a:lvl4pPr marL="1582758" indent="-226108" defTabSz="913854" eaLnBrk="0" hangingPunct="0">
              <a:defRPr sz="2400">
                <a:solidFill>
                  <a:schemeClr val="tx1"/>
                </a:solidFill>
                <a:latin typeface="Times New Roman" pitchFamily="18" charset="0"/>
                <a:ea typeface="ＭＳ Ｐゴシック" pitchFamily="34" charset="-128"/>
              </a:defRPr>
            </a:lvl4pPr>
            <a:lvl5pPr marL="2034974" indent="-226108" defTabSz="913854" eaLnBrk="0" hangingPunct="0">
              <a:defRPr sz="2400">
                <a:solidFill>
                  <a:schemeClr val="tx1"/>
                </a:solidFill>
                <a:latin typeface="Times New Roman" pitchFamily="18" charset="0"/>
                <a:ea typeface="ＭＳ Ｐゴシック" pitchFamily="34" charset="-128"/>
              </a:defRPr>
            </a:lvl5pPr>
            <a:lvl6pPr marL="2487191"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39407"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91624"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43840"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sz="1200" smtClean="0">
                <a:latin typeface="Calibri" pitchFamily="34" charset="0"/>
              </a:rPr>
              <a:t>© 2014 American Camping Association, Inc.</a:t>
            </a:r>
            <a:endParaRPr lang="en-US" sz="1200">
              <a:latin typeface="Calibri" pitchFamily="34" charset="0"/>
            </a:endParaRPr>
          </a:p>
        </p:txBody>
      </p:sp>
      <p:sp>
        <p:nvSpPr>
          <p:cNvPr id="106502" name="Slide Number Placehold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eaLnBrk="0" hangingPunct="0">
              <a:defRPr sz="2400">
                <a:solidFill>
                  <a:schemeClr val="tx1"/>
                </a:solidFill>
                <a:latin typeface="Times New Roman" pitchFamily="18" charset="0"/>
                <a:ea typeface="ＭＳ Ｐゴシック" pitchFamily="34" charset="-128"/>
              </a:defRPr>
            </a:lvl1pPr>
            <a:lvl2pPr marL="734852" indent="-282635" defTabSz="913854" eaLnBrk="0" hangingPunct="0">
              <a:defRPr sz="2400">
                <a:solidFill>
                  <a:schemeClr val="tx1"/>
                </a:solidFill>
                <a:latin typeface="Times New Roman" pitchFamily="18" charset="0"/>
                <a:ea typeface="ＭＳ Ｐゴシック" pitchFamily="34" charset="-128"/>
              </a:defRPr>
            </a:lvl2pPr>
            <a:lvl3pPr marL="1130541" indent="-226108" defTabSz="913854" eaLnBrk="0" hangingPunct="0">
              <a:defRPr sz="2400">
                <a:solidFill>
                  <a:schemeClr val="tx1"/>
                </a:solidFill>
                <a:latin typeface="Times New Roman" pitchFamily="18" charset="0"/>
                <a:ea typeface="ＭＳ Ｐゴシック" pitchFamily="34" charset="-128"/>
              </a:defRPr>
            </a:lvl3pPr>
            <a:lvl4pPr marL="1582758" indent="-226108" defTabSz="913854" eaLnBrk="0" hangingPunct="0">
              <a:defRPr sz="2400">
                <a:solidFill>
                  <a:schemeClr val="tx1"/>
                </a:solidFill>
                <a:latin typeface="Times New Roman" pitchFamily="18" charset="0"/>
                <a:ea typeface="ＭＳ Ｐゴシック" pitchFamily="34" charset="-128"/>
              </a:defRPr>
            </a:lvl4pPr>
            <a:lvl5pPr marL="2034974" indent="-226108" defTabSz="913854" eaLnBrk="0" hangingPunct="0">
              <a:defRPr sz="2400">
                <a:solidFill>
                  <a:schemeClr val="tx1"/>
                </a:solidFill>
                <a:latin typeface="Times New Roman" pitchFamily="18" charset="0"/>
                <a:ea typeface="ＭＳ Ｐゴシック" pitchFamily="34" charset="-128"/>
              </a:defRPr>
            </a:lvl5pPr>
            <a:lvl6pPr marL="2487191"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39407"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91624"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43840" indent="-226108" defTabSz="913854"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782B683C-7532-4690-8BA8-F452201C553C}" type="slidenum">
              <a:rPr lang="en-US" sz="1200">
                <a:latin typeface="Calibri" pitchFamily="34" charset="0"/>
              </a:rPr>
              <a:pPr eaLnBrk="1" hangingPunct="1">
                <a:defRPr/>
              </a:pPr>
              <a:t>7</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1905000" y="685800"/>
            <a:ext cx="3429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304800" y="3352800"/>
            <a:ext cx="6324600" cy="5486400"/>
          </a:xfrm>
        </p:spPr>
        <p:txBody>
          <a:bodyPr/>
          <a:lstStyle/>
          <a:p>
            <a:pPr eaLnBrk="1" fontAlgn="auto" hangingPunct="1">
              <a:spcBef>
                <a:spcPts val="0"/>
              </a:spcBef>
              <a:spcAft>
                <a:spcPts val="0"/>
              </a:spcAft>
              <a:buFont typeface="Arial" panose="020B0604020202020204" pitchFamily="34" charset="0"/>
              <a:buNone/>
              <a:defRPr/>
            </a:pPr>
            <a:r>
              <a:rPr lang="en-US" sz="1300" b="1" i="1" dirty="0" smtClean="0"/>
              <a:t>Review </a:t>
            </a:r>
            <a:endParaRPr lang="en-US" sz="1300" b="1" i="1" dirty="0"/>
          </a:p>
          <a:p>
            <a:pPr eaLnBrk="1" fontAlgn="auto" hangingPunct="1">
              <a:spcBef>
                <a:spcPts val="0"/>
              </a:spcBef>
              <a:spcAft>
                <a:spcPts val="0"/>
              </a:spcAft>
              <a:buFont typeface="Arial" panose="020B0604020202020204" pitchFamily="34" charset="0"/>
              <a:buNone/>
              <a:defRPr/>
            </a:pPr>
            <a:r>
              <a:rPr lang="en-US" sz="1300" b="1" dirty="0" smtClean="0"/>
              <a:t>Let’s review the process of how standards are revised/introduced. </a:t>
            </a:r>
          </a:p>
          <a:p>
            <a:pPr eaLnBrk="1" fontAlgn="auto" hangingPunct="1">
              <a:spcBef>
                <a:spcPts val="0"/>
              </a:spcBef>
              <a:spcAft>
                <a:spcPts val="0"/>
              </a:spcAft>
              <a:buFont typeface="Arial" panose="020B0604020202020204" pitchFamily="34" charset="0"/>
              <a:buNone/>
              <a:defRPr/>
            </a:pPr>
            <a:r>
              <a:rPr lang="en-US" sz="1300" dirty="0" smtClean="0"/>
              <a:t>The </a:t>
            </a:r>
            <a:r>
              <a:rPr lang="en-US" sz="1300" dirty="0"/>
              <a:t>National Standards Commission’s key responsibility is oversight of ACA’s </a:t>
            </a:r>
            <a:r>
              <a:rPr lang="en-US" sz="1300" dirty="0" smtClean="0"/>
              <a:t>Accreditation Program</a:t>
            </a:r>
            <a:r>
              <a:rPr lang="en-US" sz="1300" dirty="0"/>
              <a:t>. Its members are selected according to defined criteria and operate within specific guidelines and procedures approved by the </a:t>
            </a:r>
            <a:r>
              <a:rPr lang="en-US" sz="1300" dirty="0" smtClean="0"/>
              <a:t>ACA National </a:t>
            </a:r>
            <a:r>
              <a:rPr lang="en-US" sz="1300" dirty="0"/>
              <a:t>Board of </a:t>
            </a:r>
            <a:r>
              <a:rPr lang="en-US" sz="1300" dirty="0" smtClean="0"/>
              <a:t>Directors. </a:t>
            </a:r>
            <a:endParaRPr lang="en-US" sz="1300" dirty="0"/>
          </a:p>
          <a:p>
            <a:pPr eaLnBrk="1" fontAlgn="auto" hangingPunct="1">
              <a:spcBef>
                <a:spcPts val="0"/>
              </a:spcBef>
              <a:spcAft>
                <a:spcPts val="0"/>
              </a:spcAft>
              <a:buFont typeface="Arial" panose="020B0604020202020204" pitchFamily="34" charset="0"/>
              <a:buNone/>
              <a:defRPr/>
            </a:pPr>
            <a:endParaRPr lang="en-US" sz="1300" dirty="0" smtClean="0"/>
          </a:p>
          <a:p>
            <a:pPr eaLnBrk="1" fontAlgn="auto" hangingPunct="1">
              <a:spcBef>
                <a:spcPts val="0"/>
              </a:spcBef>
              <a:spcAft>
                <a:spcPts val="0"/>
              </a:spcAft>
              <a:defRPr/>
            </a:pPr>
            <a:r>
              <a:rPr lang="en-US" sz="1300" dirty="0" smtClean="0"/>
              <a:t>The National Standards Commission, or the NSC, is responsible for the development and introduction of standards using a defined and approved process.   That process includes the following steps:</a:t>
            </a:r>
          </a:p>
          <a:p>
            <a:pPr marL="171450" indent="-171450" eaLnBrk="1" fontAlgn="auto" hangingPunct="1">
              <a:spcBef>
                <a:spcPts val="0"/>
              </a:spcBef>
              <a:spcAft>
                <a:spcPts val="0"/>
              </a:spcAft>
              <a:buFont typeface="Arial" panose="020B0604020202020204" pitchFamily="34" charset="0"/>
              <a:buChar char="•"/>
              <a:defRPr/>
            </a:pPr>
            <a:r>
              <a:rPr lang="en-US" sz="1300" dirty="0" smtClean="0"/>
              <a:t>Following ACA decision-making protocol used to determine suitability of standards</a:t>
            </a:r>
          </a:p>
          <a:p>
            <a:pPr marL="171450" indent="-171450" eaLnBrk="1" fontAlgn="auto" hangingPunct="1">
              <a:spcBef>
                <a:spcPts val="0"/>
              </a:spcBef>
              <a:spcAft>
                <a:spcPts val="0"/>
              </a:spcAft>
              <a:buFont typeface="Arial" panose="020B0604020202020204" pitchFamily="34" charset="0"/>
              <a:buChar char="•"/>
              <a:defRPr/>
            </a:pPr>
            <a:r>
              <a:rPr lang="en-US" sz="1300" dirty="0" smtClean="0"/>
              <a:t>Engaging in periodic environmental scans and literature reviews</a:t>
            </a:r>
          </a:p>
          <a:p>
            <a:pPr marL="171450" indent="-171450" eaLnBrk="1" fontAlgn="auto" hangingPunct="1">
              <a:spcBef>
                <a:spcPts val="0"/>
              </a:spcBef>
              <a:spcAft>
                <a:spcPts val="0"/>
              </a:spcAft>
              <a:buFont typeface="Arial" panose="020B0604020202020204" pitchFamily="34" charset="0"/>
              <a:buChar char="•"/>
              <a:defRPr/>
            </a:pPr>
            <a:r>
              <a:rPr lang="en-US" sz="1300" dirty="0" smtClean="0"/>
              <a:t>Consulting with subject matter experts</a:t>
            </a:r>
          </a:p>
          <a:p>
            <a:pPr marL="171450" indent="-171450" eaLnBrk="1" fontAlgn="auto" hangingPunct="1">
              <a:spcBef>
                <a:spcPts val="0"/>
              </a:spcBef>
              <a:spcAft>
                <a:spcPts val="0"/>
              </a:spcAft>
              <a:buFont typeface="Arial" panose="020B0604020202020204" pitchFamily="34" charset="0"/>
              <a:buChar char="•"/>
              <a:defRPr/>
            </a:pPr>
            <a:r>
              <a:rPr lang="en-US" sz="1300" dirty="0" smtClean="0"/>
              <a:t>Initiating legal review </a:t>
            </a:r>
          </a:p>
          <a:p>
            <a:pPr marL="171450" indent="-171450" eaLnBrk="1" fontAlgn="auto" hangingPunct="1">
              <a:spcBef>
                <a:spcPts val="0"/>
              </a:spcBef>
              <a:spcAft>
                <a:spcPts val="0"/>
              </a:spcAft>
              <a:buFont typeface="Arial" panose="020B0604020202020204" pitchFamily="34" charset="0"/>
              <a:buChar char="•"/>
              <a:defRPr/>
            </a:pPr>
            <a:r>
              <a:rPr lang="en-US" sz="1300" dirty="0" smtClean="0"/>
              <a:t>Gathering input and field comments from stakeholders (internal and external at various times)</a:t>
            </a:r>
          </a:p>
          <a:p>
            <a:pPr marL="171450" indent="-171450" eaLnBrk="1" fontAlgn="auto" hangingPunct="1">
              <a:spcBef>
                <a:spcPts val="0"/>
              </a:spcBef>
              <a:spcAft>
                <a:spcPts val="0"/>
              </a:spcAft>
              <a:buFont typeface="Arial" panose="020B0604020202020204" pitchFamily="34" charset="0"/>
              <a:buChar char="•"/>
              <a:defRPr/>
            </a:pPr>
            <a:r>
              <a:rPr lang="en-US" sz="1300" dirty="0" smtClean="0"/>
              <a:t>Sharing proposals with the ACA National Board of Directors (when specified criteria is met)</a:t>
            </a:r>
          </a:p>
          <a:p>
            <a:pPr marL="171450" indent="-171450" eaLnBrk="1" fontAlgn="auto" hangingPunct="1">
              <a:spcBef>
                <a:spcPts val="0"/>
              </a:spcBef>
              <a:spcAft>
                <a:spcPts val="0"/>
              </a:spcAft>
              <a:buFont typeface="Arial" panose="020B0604020202020204" pitchFamily="34" charset="0"/>
              <a:buChar char="•"/>
              <a:defRPr/>
            </a:pPr>
            <a:r>
              <a:rPr lang="en-US" sz="1300" dirty="0" smtClean="0"/>
              <a:t>Making revisions as necessary</a:t>
            </a:r>
          </a:p>
          <a:p>
            <a:pPr marL="171450" indent="-171450" eaLnBrk="1" fontAlgn="auto" hangingPunct="1">
              <a:spcBef>
                <a:spcPts val="0"/>
              </a:spcBef>
              <a:spcAft>
                <a:spcPts val="0"/>
              </a:spcAft>
              <a:buFont typeface="Arial" panose="020B0604020202020204" pitchFamily="34" charset="0"/>
              <a:buChar char="•"/>
              <a:defRPr/>
            </a:pPr>
            <a:r>
              <a:rPr lang="en-US" sz="1300" dirty="0" smtClean="0"/>
              <a:t>Securing final legal review</a:t>
            </a:r>
          </a:p>
          <a:p>
            <a:pPr marL="171450" indent="-171450" eaLnBrk="1" fontAlgn="auto" hangingPunct="1">
              <a:spcBef>
                <a:spcPts val="0"/>
              </a:spcBef>
              <a:spcAft>
                <a:spcPts val="0"/>
              </a:spcAft>
              <a:buFont typeface="Arial" panose="020B0604020202020204" pitchFamily="34" charset="0"/>
              <a:buChar char="•"/>
              <a:defRPr/>
            </a:pPr>
            <a:r>
              <a:rPr lang="en-US" sz="1300" dirty="0" smtClean="0"/>
              <a:t>Requesting approval of the Board in some cases (such as if the NSC recommends a change where specified criteria is met, for example, a change that involves risk exposure to association) </a:t>
            </a:r>
          </a:p>
          <a:p>
            <a:pPr eaLnBrk="1" fontAlgn="auto" hangingPunct="1">
              <a:spcBef>
                <a:spcPts val="0"/>
              </a:spcBef>
              <a:spcAft>
                <a:spcPts val="0"/>
              </a:spcAft>
              <a:defRPr/>
            </a:pPr>
            <a:endParaRPr lang="en-US" sz="1300" dirty="0"/>
          </a:p>
          <a:p>
            <a:pPr eaLnBrk="1" fontAlgn="auto" hangingPunct="1">
              <a:spcBef>
                <a:spcPts val="0"/>
              </a:spcBef>
              <a:spcAft>
                <a:spcPts val="0"/>
              </a:spcAft>
              <a:defRPr/>
            </a:pPr>
            <a:r>
              <a:rPr lang="en-US" sz="1300" dirty="0" smtClean="0"/>
              <a:t>This is the process that has been used during this review/revision/reformatting of the standards.                                                                                          </a:t>
            </a:r>
          </a:p>
          <a:p>
            <a:pPr eaLnBrk="1" fontAlgn="auto" hangingPunct="1">
              <a:spcBef>
                <a:spcPts val="0"/>
              </a:spcBef>
              <a:spcAft>
                <a:spcPts val="0"/>
              </a:spcAft>
              <a:buFont typeface="Arial" panose="020B0604020202020204" pitchFamily="34" charset="0"/>
              <a:buNone/>
              <a:defRPr/>
            </a:pPr>
            <a:endParaRPr lang="en-US" sz="1300" i="1" dirty="0" smtClean="0"/>
          </a:p>
          <a:p>
            <a:pPr lvl="0" eaLnBrk="1" fontAlgn="auto" hangingPunct="1">
              <a:spcBef>
                <a:spcPts val="0"/>
              </a:spcBef>
              <a:spcAft>
                <a:spcPts val="0"/>
              </a:spcAft>
              <a:buFont typeface="Arial" panose="020B0604020202020204" pitchFamily="34" charset="0"/>
              <a:buNone/>
              <a:defRPr/>
            </a:pPr>
            <a:r>
              <a:rPr lang="en-US" sz="1300" dirty="0" smtClean="0"/>
              <a:t>Updates to APG are effective for summer 2015. </a:t>
            </a:r>
          </a:p>
          <a:p>
            <a:pPr lvl="0" eaLnBrk="1" fontAlgn="auto" hangingPunct="1">
              <a:spcBef>
                <a:spcPts val="0"/>
              </a:spcBef>
              <a:spcAft>
                <a:spcPts val="0"/>
              </a:spcAft>
              <a:buFont typeface="Arial" panose="020B0604020202020204" pitchFamily="34" charset="0"/>
              <a:buNone/>
              <a:defRPr/>
            </a:pPr>
            <a:endParaRPr lang="en-US" sz="1300" dirty="0" smtClean="0"/>
          </a:p>
          <a:p>
            <a:pPr lvl="1" eaLnBrk="1" fontAlgn="auto" hangingPunct="1">
              <a:spcBef>
                <a:spcPts val="0"/>
              </a:spcBef>
              <a:spcAft>
                <a:spcPts val="0"/>
              </a:spcAft>
              <a:buFont typeface="Arial" panose="020B0604020202020204" pitchFamily="34" charset="0"/>
              <a:buNone/>
              <a:defRPr/>
            </a:pPr>
            <a:endParaRPr lang="en-US" sz="1300" dirty="0"/>
          </a:p>
          <a:p>
            <a:pPr lvl="0" eaLnBrk="1" fontAlgn="auto" hangingPunct="1">
              <a:spcBef>
                <a:spcPts val="0"/>
              </a:spcBef>
              <a:spcAft>
                <a:spcPts val="0"/>
              </a:spcAft>
              <a:buFont typeface="Arial" panose="020B0604020202020204" pitchFamily="34" charset="0"/>
              <a:buNone/>
              <a:defRPr/>
            </a:pPr>
            <a:r>
              <a:rPr lang="en-US" sz="1300" dirty="0" smtClean="0"/>
              <a:t>It is…</a:t>
            </a:r>
          </a:p>
          <a:p>
            <a:pPr marL="171450" lvl="0" indent="-171450" eaLnBrk="1" fontAlgn="auto" hangingPunct="1">
              <a:spcBef>
                <a:spcPts val="0"/>
              </a:spcBef>
              <a:spcAft>
                <a:spcPts val="0"/>
              </a:spcAft>
              <a:buFont typeface="Arial" panose="020B0604020202020204" pitchFamily="34" charset="0"/>
              <a:buChar char="•"/>
              <a:defRPr/>
            </a:pPr>
            <a:r>
              <a:rPr lang="en-US" sz="1300" dirty="0" smtClean="0">
                <a:cs typeface="Times New Roman" panose="02020603050405020304" pitchFamily="18" charset="0"/>
              </a:rPr>
              <a:t>ACA’s responsibility to notify you of revisions (via emails, newsletters, local leadership, etc.) </a:t>
            </a:r>
          </a:p>
          <a:p>
            <a:pPr marL="171450" lvl="0" indent="-171450" eaLnBrk="1" fontAlgn="auto" hangingPunct="1">
              <a:spcBef>
                <a:spcPts val="0"/>
              </a:spcBef>
              <a:spcAft>
                <a:spcPts val="0"/>
              </a:spcAft>
              <a:buFont typeface="Arial" panose="020B0604020202020204" pitchFamily="34" charset="0"/>
              <a:buChar char="•"/>
              <a:defRPr/>
            </a:pPr>
            <a:r>
              <a:rPr lang="en-US" sz="1300" dirty="0" smtClean="0"/>
              <a:t>The camp’s responsibility to make sure it is using the most up to date standards (current updates plus all updates since October 2012 and January 2012)</a:t>
            </a:r>
          </a:p>
          <a:p>
            <a:pPr marL="171450" lvl="0" indent="-171450" eaLnBrk="1" fontAlgn="auto" hangingPunct="1">
              <a:spcBef>
                <a:spcPts val="0"/>
              </a:spcBef>
              <a:spcAft>
                <a:spcPts val="0"/>
              </a:spcAft>
              <a:buFont typeface="Arial" panose="020B0604020202020204" pitchFamily="34" charset="0"/>
              <a:buChar char="•"/>
              <a:defRPr/>
            </a:pPr>
            <a:r>
              <a:rPr lang="en-US" sz="1300" dirty="0" smtClean="0"/>
              <a:t>ACA’s responsibility to share notices of updates and make them readily available</a:t>
            </a:r>
          </a:p>
          <a:p>
            <a:pPr lvl="0" eaLnBrk="1" fontAlgn="auto" hangingPunct="1">
              <a:spcBef>
                <a:spcPts val="0"/>
              </a:spcBef>
              <a:spcAft>
                <a:spcPts val="0"/>
              </a:spcAft>
              <a:defRPr/>
            </a:pPr>
            <a:endParaRPr lang="en-US" sz="1300" dirty="0"/>
          </a:p>
          <a:p>
            <a:pPr lvl="0" eaLnBrk="1" fontAlgn="auto" hangingPunct="1">
              <a:spcBef>
                <a:spcPts val="0"/>
              </a:spcBef>
              <a:spcAft>
                <a:spcPts val="0"/>
              </a:spcAft>
              <a:defRPr/>
            </a:pPr>
            <a:r>
              <a:rPr lang="en-US" sz="1300" dirty="0" smtClean="0"/>
              <a:t>Updates can be obtain in three ways: </a:t>
            </a:r>
          </a:p>
          <a:p>
            <a:pPr marL="174625" lvl="1" indent="-174625" eaLnBrk="1" fontAlgn="auto" hangingPunct="1">
              <a:spcBef>
                <a:spcPts val="0"/>
              </a:spcBef>
              <a:spcAft>
                <a:spcPts val="0"/>
              </a:spcAft>
              <a:buFont typeface="Arial" panose="020B0604020202020204" pitchFamily="34" charset="0"/>
              <a:buChar char="•"/>
              <a:defRPr/>
            </a:pPr>
            <a:r>
              <a:rPr lang="en-US" sz="1300" dirty="0" smtClean="0"/>
              <a:t>Website link </a:t>
            </a:r>
            <a:r>
              <a:rPr lang="en-US" sz="1300" dirty="0" smtClean="0">
                <a:hlinkClick r:id="rId3"/>
              </a:rPr>
              <a:t>www.acacamps.org/accreditation/resources-tools</a:t>
            </a:r>
            <a:endParaRPr lang="en-US" sz="1300" dirty="0" smtClean="0"/>
          </a:p>
          <a:p>
            <a:pPr marL="174625" lvl="1" indent="-174625" eaLnBrk="1" fontAlgn="auto" hangingPunct="1">
              <a:spcBef>
                <a:spcPts val="0"/>
              </a:spcBef>
              <a:spcAft>
                <a:spcPts val="0"/>
              </a:spcAft>
              <a:buFont typeface="Arial" panose="020B0604020202020204" pitchFamily="34" charset="0"/>
              <a:buChar char="•"/>
              <a:defRPr/>
            </a:pPr>
            <a:r>
              <a:rPr lang="en-US" sz="1300" dirty="0" smtClean="0"/>
              <a:t>Through My Accreditation, you can request a report that is a copy of the actual standards – fully updated</a:t>
            </a:r>
          </a:p>
          <a:p>
            <a:pPr marL="174625" lvl="1" indent="-174625" eaLnBrk="1" fontAlgn="auto" hangingPunct="1">
              <a:spcBef>
                <a:spcPts val="0"/>
              </a:spcBef>
              <a:spcAft>
                <a:spcPts val="0"/>
              </a:spcAft>
              <a:buFont typeface="Arial" panose="020B0604020202020204" pitchFamily="34" charset="0"/>
              <a:buChar char="•"/>
              <a:defRPr/>
            </a:pPr>
            <a:r>
              <a:rPr lang="en-US" sz="1300" dirty="0" smtClean="0"/>
              <a:t>Request a printed packet</a:t>
            </a:r>
            <a:r>
              <a:rPr lang="en-US" sz="1300" baseline="0" dirty="0" smtClean="0"/>
              <a:t> of the updates</a:t>
            </a:r>
            <a:endParaRPr lang="en-US" sz="1300" dirty="0" smtClean="0"/>
          </a:p>
          <a:p>
            <a:pPr marL="457200" lvl="1" indent="0" eaLnBrk="1" fontAlgn="auto" hangingPunct="1">
              <a:spcBef>
                <a:spcPts val="0"/>
              </a:spcBef>
              <a:spcAft>
                <a:spcPts val="0"/>
              </a:spcAft>
              <a:buFont typeface="Arial" panose="020B0604020202020204" pitchFamily="34" charset="0"/>
              <a:buNone/>
              <a:defRPr/>
            </a:pPr>
            <a:endParaRPr lang="en-US" sz="1300" b="1" dirty="0" smtClean="0"/>
          </a:p>
          <a:p>
            <a:pPr eaLnBrk="1" fontAlgn="auto" hangingPunct="1">
              <a:spcBef>
                <a:spcPts val="0"/>
              </a:spcBef>
              <a:spcAft>
                <a:spcPts val="0"/>
              </a:spcAft>
              <a:defRPr/>
            </a:pPr>
            <a:r>
              <a:rPr lang="en-US" dirty="0" smtClean="0"/>
              <a:t> </a:t>
            </a:r>
            <a:endParaRPr lang="en-US" dirty="0"/>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53748EE-13FB-46AD-826E-24390E2C2493}" type="slidenum">
              <a:rPr lang="en-US" altLang="en-US" smtClean="0"/>
              <a:pPr fontAlgn="base">
                <a:spcBef>
                  <a:spcPct val="0"/>
                </a:spcBef>
                <a:spcAft>
                  <a:spcPct val="0"/>
                </a:spcAft>
                <a:defRPr/>
              </a:pPr>
              <a:t>8</a:t>
            </a:fld>
            <a:endParaRPr lang="en-US" altLang="en-US" dirty="0" smtClean="0"/>
          </a:p>
        </p:txBody>
      </p:sp>
      <p:sp>
        <p:nvSpPr>
          <p:cNvPr id="9626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mtClean="0"/>
              <a:t>© 2014 American Camping Association, Inc.</a:t>
            </a:r>
          </a:p>
        </p:txBody>
      </p:sp>
      <p:sp>
        <p:nvSpPr>
          <p:cNvPr id="88070" name="Header Placeholder 5"/>
          <p:cNvSpPr>
            <a:spLocks noGrp="1"/>
          </p:cNvSpPr>
          <p:nvPr>
            <p:ph type="hdr" sz="quarter"/>
          </p:nvPr>
        </p:nvSpPr>
        <p:spPr bwMode="auto">
          <a:xfrm>
            <a:off x="0" y="0"/>
            <a:ext cx="31242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ACA Instructor Update Course - 2015</a:t>
            </a:r>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1981200" y="228600"/>
            <a:ext cx="2895600" cy="2171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381000" y="2514600"/>
            <a:ext cx="5791200" cy="4191000"/>
          </a:xfrm>
        </p:spPr>
        <p:txBody>
          <a:bodyPr/>
          <a:lstStyle/>
          <a:p>
            <a:pPr marL="0" lvl="2" eaLnBrk="1" fontAlgn="auto" hangingPunct="1">
              <a:spcBef>
                <a:spcPts val="0"/>
              </a:spcBef>
              <a:spcAft>
                <a:spcPts val="0"/>
              </a:spcAft>
              <a:defRPr/>
            </a:pPr>
            <a:r>
              <a:rPr lang="en-US" sz="1300" b="1" i="1" dirty="0" smtClean="0"/>
              <a:t>Note to Instructor </a:t>
            </a:r>
            <a:r>
              <a:rPr lang="en-US" sz="1300" dirty="0" smtClean="0"/>
              <a:t>– </a:t>
            </a:r>
            <a:r>
              <a:rPr lang="en-US" sz="1300" b="1" dirty="0" smtClean="0"/>
              <a:t>Please review each of these changes in the APGs with participants</a:t>
            </a:r>
            <a:r>
              <a:rPr lang="en-US" sz="1300" dirty="0" smtClean="0"/>
              <a:t>.  </a:t>
            </a:r>
          </a:p>
          <a:p>
            <a:pPr marL="0" lvl="2" eaLnBrk="1" fontAlgn="auto" hangingPunct="1">
              <a:spcBef>
                <a:spcPts val="0"/>
              </a:spcBef>
              <a:spcAft>
                <a:spcPts val="0"/>
              </a:spcAft>
              <a:defRPr/>
            </a:pPr>
            <a:endParaRPr lang="en-US" sz="1300" i="1" dirty="0" smtClean="0"/>
          </a:p>
          <a:p>
            <a:pPr marL="0" lvl="2" eaLnBrk="1" fontAlgn="auto" hangingPunct="1">
              <a:spcBef>
                <a:spcPts val="0"/>
              </a:spcBef>
              <a:spcAft>
                <a:spcPts val="0"/>
              </a:spcAft>
              <a:defRPr/>
            </a:pPr>
            <a:r>
              <a:rPr lang="en-US" sz="1300" dirty="0" smtClean="0"/>
              <a:t>Please Note: These changes are indicated on the APG pages with a double dagger (‡). However, changes/revisions of standards on PDFs from My Accreditation and/or My Visits are not denoted in any manner.</a:t>
            </a:r>
          </a:p>
          <a:p>
            <a:pPr marL="0" lvl="2" eaLnBrk="1" fontAlgn="auto" hangingPunct="1">
              <a:spcBef>
                <a:spcPts val="0"/>
              </a:spcBef>
              <a:spcAft>
                <a:spcPts val="0"/>
              </a:spcAft>
              <a:defRPr/>
            </a:pPr>
            <a:r>
              <a:rPr lang="en-US" sz="1300" dirty="0" smtClean="0"/>
              <a:t> </a:t>
            </a:r>
          </a:p>
          <a:p>
            <a:pPr marL="0" lvl="2" eaLnBrk="1" fontAlgn="auto" hangingPunct="1">
              <a:spcBef>
                <a:spcPts val="0"/>
              </a:spcBef>
              <a:spcAft>
                <a:spcPts val="0"/>
              </a:spcAft>
              <a:defRPr/>
            </a:pPr>
            <a:r>
              <a:rPr lang="en-US" sz="1300" dirty="0" smtClean="0"/>
              <a:t>Health and Wellness (HW) Standards revisions include clarification and/or additions to contextual education. There is NO change to intent of standards.</a:t>
            </a:r>
          </a:p>
          <a:p>
            <a:pPr marL="171450" indent="-171450" eaLnBrk="1" fontAlgn="auto" hangingPunct="1">
              <a:spcBef>
                <a:spcPts val="0"/>
              </a:spcBef>
              <a:spcAft>
                <a:spcPts val="0"/>
              </a:spcAft>
              <a:buFont typeface="Arial" panose="020B0604020202020204" pitchFamily="34" charset="0"/>
              <a:buChar char="•"/>
              <a:defRPr/>
            </a:pPr>
            <a:r>
              <a:rPr lang="en-US" sz="1300" dirty="0" smtClean="0"/>
              <a:t>HW.5 – </a:t>
            </a:r>
            <a:r>
              <a:rPr lang="en-US" sz="1300" b="1" dirty="0" smtClean="0"/>
              <a:t>Camper Health History </a:t>
            </a:r>
            <a:r>
              <a:rPr lang="en-US" sz="1300" dirty="0" smtClean="0">
                <a:sym typeface="Symbol"/>
              </a:rPr>
              <a:t> </a:t>
            </a:r>
            <a:r>
              <a:rPr lang="en-US" sz="1300" dirty="0" smtClean="0"/>
              <a:t>Clarify what is acceptable to meet the standard related to immunizations.</a:t>
            </a:r>
          </a:p>
          <a:p>
            <a:pPr marL="171450" indent="-171450" eaLnBrk="1" fontAlgn="auto" hangingPunct="1">
              <a:spcBef>
                <a:spcPts val="0"/>
              </a:spcBef>
              <a:spcAft>
                <a:spcPts val="0"/>
              </a:spcAft>
              <a:buFont typeface="Arial" panose="020B0604020202020204" pitchFamily="34" charset="0"/>
              <a:buChar char="•"/>
              <a:defRPr/>
            </a:pPr>
            <a:r>
              <a:rPr lang="en-US" sz="1300" dirty="0" smtClean="0"/>
              <a:t>HW.14 – </a:t>
            </a:r>
            <a:r>
              <a:rPr lang="en-US" sz="1300" b="1" dirty="0" smtClean="0"/>
              <a:t>Special Medical Needs </a:t>
            </a:r>
            <a:r>
              <a:rPr lang="en-US" sz="1300" dirty="0" smtClean="0">
                <a:sym typeface="Symbol"/>
              </a:rPr>
              <a:t> </a:t>
            </a:r>
            <a:r>
              <a:rPr lang="en-US" sz="1300" dirty="0" smtClean="0"/>
              <a:t>Add “of Participants” to title of standard.</a:t>
            </a:r>
          </a:p>
          <a:p>
            <a:pPr marL="171450" indent="-171450" eaLnBrk="1" fontAlgn="auto" hangingPunct="1">
              <a:spcBef>
                <a:spcPts val="0"/>
              </a:spcBef>
              <a:spcAft>
                <a:spcPts val="0"/>
              </a:spcAft>
              <a:buFont typeface="Arial" panose="020B0604020202020204" pitchFamily="34" charset="0"/>
              <a:buChar char="•"/>
              <a:defRPr/>
            </a:pPr>
            <a:r>
              <a:rPr lang="en-US" sz="1300" dirty="0" smtClean="0"/>
              <a:t>HW.19 – </a:t>
            </a:r>
            <a:r>
              <a:rPr lang="en-US" sz="1300" b="1" dirty="0" smtClean="0"/>
              <a:t>Medication Storage and Administration </a:t>
            </a:r>
            <a:r>
              <a:rPr lang="en-US" sz="1300" dirty="0" smtClean="0">
                <a:sym typeface="Symbol"/>
              </a:rPr>
              <a:t> </a:t>
            </a:r>
            <a:r>
              <a:rPr lang="en-US" sz="1300" dirty="0" smtClean="0"/>
              <a:t>Add information to Contextual Education.</a:t>
            </a:r>
          </a:p>
          <a:p>
            <a:pPr marL="171450" indent="-171450" eaLnBrk="1" fontAlgn="auto" hangingPunct="1">
              <a:spcBef>
                <a:spcPts val="0"/>
              </a:spcBef>
              <a:spcAft>
                <a:spcPts val="0"/>
              </a:spcAft>
              <a:buFont typeface="Arial" panose="020B0604020202020204" pitchFamily="34" charset="0"/>
              <a:buChar char="•"/>
              <a:defRPr/>
            </a:pPr>
            <a:r>
              <a:rPr lang="en-US" sz="1300" dirty="0" smtClean="0"/>
              <a:t>HW.24 – </a:t>
            </a:r>
            <a:r>
              <a:rPr lang="en-US" sz="1300" b="1" dirty="0" smtClean="0"/>
              <a:t>Health Screening </a:t>
            </a:r>
            <a:r>
              <a:rPr lang="en-US" sz="1300" dirty="0" smtClean="0">
                <a:sym typeface="Symbol"/>
              </a:rPr>
              <a:t> </a:t>
            </a:r>
            <a:r>
              <a:rPr lang="en-US" sz="1300" dirty="0" smtClean="0"/>
              <a:t>Delete HW.24.1-B-3, the requirement for healthcare staff to collect staff medication.</a:t>
            </a:r>
          </a:p>
          <a:p>
            <a:pPr eaLnBrk="1" fontAlgn="auto" hangingPunct="1">
              <a:spcBef>
                <a:spcPts val="0"/>
              </a:spcBef>
              <a:spcAft>
                <a:spcPts val="0"/>
              </a:spcAft>
              <a:defRPr/>
            </a:pPr>
            <a:endParaRPr lang="en-US" i="1" dirty="0"/>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A294F91-A633-4F09-AD66-2CB9D5FD19D8}" type="slidenum">
              <a:rPr lang="en-US" altLang="en-US" smtClean="0"/>
              <a:pPr fontAlgn="base">
                <a:spcBef>
                  <a:spcPct val="0"/>
                </a:spcBef>
                <a:spcAft>
                  <a:spcPct val="0"/>
                </a:spcAft>
                <a:defRPr/>
              </a:pPr>
              <a:t>9</a:t>
            </a:fld>
            <a:endParaRPr lang="en-US" altLang="en-US" smtClean="0"/>
          </a:p>
        </p:txBody>
      </p:sp>
      <p:sp>
        <p:nvSpPr>
          <p:cNvPr id="9728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mtClean="0"/>
              <a:t>© 2014 American Camping Association, Inc.</a:t>
            </a:r>
          </a:p>
        </p:txBody>
      </p:sp>
      <p:sp>
        <p:nvSpPr>
          <p:cNvPr id="89094" name="Header Placeholder 5"/>
          <p:cNvSpPr>
            <a:spLocks noGrp="1"/>
          </p:cNvSpPr>
          <p:nvPr>
            <p:ph type="hdr" sz="quarter"/>
          </p:nvPr>
        </p:nvSpPr>
        <p:spPr bwMode="auto">
          <a:xfrm>
            <a:off x="0" y="0"/>
            <a:ext cx="32766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ACA Instructor Update Course - 2015</a:t>
            </a: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lvl1pPr>
              <a:defRPr/>
            </a:lvl1pPr>
          </a:lstStyle>
          <a:p>
            <a:fld id="{17943800-F2CE-403B-8257-B44C3B067959}" type="slidenum">
              <a:rPr lang="en-US" smtClean="0"/>
              <a:t>‹#›</a:t>
            </a:fld>
            <a:endParaRPr lang="en-US"/>
          </a:p>
        </p:txBody>
      </p:sp>
    </p:spTree>
    <p:extLst>
      <p:ext uri="{BB962C8B-B14F-4D97-AF65-F5344CB8AC3E}">
        <p14:creationId xmlns:p14="http://schemas.microsoft.com/office/powerpoint/2010/main" val="3210746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lvl1pPr>
              <a:defRPr/>
            </a:lvl1pPr>
          </a:lstStyle>
          <a:p>
            <a:fld id="{17943800-F2CE-403B-8257-B44C3B067959}" type="slidenum">
              <a:rPr lang="en-US" smtClean="0"/>
              <a:t>‹#›</a:t>
            </a:fld>
            <a:endParaRPr lang="en-US"/>
          </a:p>
        </p:txBody>
      </p:sp>
    </p:spTree>
    <p:extLst>
      <p:ext uri="{BB962C8B-B14F-4D97-AF65-F5344CB8AC3E}">
        <p14:creationId xmlns:p14="http://schemas.microsoft.com/office/powerpoint/2010/main" val="4159169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lvl1pPr>
              <a:defRPr/>
            </a:lvl1pPr>
          </a:lstStyle>
          <a:p>
            <a:fld id="{17943800-F2CE-403B-8257-B44C3B067959}" type="slidenum">
              <a:rPr lang="en-US" smtClean="0"/>
              <a:t>‹#›</a:t>
            </a:fld>
            <a:endParaRPr lang="en-US"/>
          </a:p>
        </p:txBody>
      </p:sp>
    </p:spTree>
    <p:extLst>
      <p:ext uri="{BB962C8B-B14F-4D97-AF65-F5344CB8AC3E}">
        <p14:creationId xmlns:p14="http://schemas.microsoft.com/office/powerpoint/2010/main" val="2553336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E8415032-5261-465B-9E94-3E2A668EBE73}" type="slidenum">
              <a:rPr lang="en-US"/>
              <a:pPr>
                <a:defRPr/>
              </a:pPr>
              <a:t>‹#›</a:t>
            </a:fld>
            <a:endParaRPr lang="en-US" dirty="0"/>
          </a:p>
        </p:txBody>
      </p:sp>
    </p:spTree>
    <p:extLst>
      <p:ext uri="{BB962C8B-B14F-4D97-AF65-F5344CB8AC3E}">
        <p14:creationId xmlns:p14="http://schemas.microsoft.com/office/powerpoint/2010/main" val="3087117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59600B79-4F75-4F3B-98EC-41EAC449B1A0}" type="slidenum">
              <a:rPr lang="en-US"/>
              <a:pPr>
                <a:defRPr/>
              </a:pPr>
              <a:t>‹#›</a:t>
            </a:fld>
            <a:endParaRPr lang="en-US" dirty="0"/>
          </a:p>
        </p:txBody>
      </p:sp>
    </p:spTree>
    <p:extLst>
      <p:ext uri="{BB962C8B-B14F-4D97-AF65-F5344CB8AC3E}">
        <p14:creationId xmlns:p14="http://schemas.microsoft.com/office/powerpoint/2010/main" val="1759350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672154FC-A49A-4234-9FEA-9E84D590C057}" type="slidenum">
              <a:rPr lang="en-US"/>
              <a:pPr>
                <a:defRPr/>
              </a:pPr>
              <a:t>‹#›</a:t>
            </a:fld>
            <a:endParaRPr lang="en-US" dirty="0"/>
          </a:p>
        </p:txBody>
      </p:sp>
    </p:spTree>
    <p:extLst>
      <p:ext uri="{BB962C8B-B14F-4D97-AF65-F5344CB8AC3E}">
        <p14:creationId xmlns:p14="http://schemas.microsoft.com/office/powerpoint/2010/main" val="707202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r>
              <a:rPr lang="en-US" smtClean="0"/>
              <a:t>© 2014 American Camping Association, Inc.</a:t>
            </a: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896F4185-FE46-4E7D-A9E6-C2456D7DBCF7}" type="slidenum">
              <a:rPr lang="en-US"/>
              <a:pPr>
                <a:defRPr/>
              </a:pPr>
              <a:t>‹#›</a:t>
            </a:fld>
            <a:endParaRPr lang="en-US" dirty="0"/>
          </a:p>
        </p:txBody>
      </p:sp>
    </p:spTree>
    <p:extLst>
      <p:ext uri="{BB962C8B-B14F-4D97-AF65-F5344CB8AC3E}">
        <p14:creationId xmlns:p14="http://schemas.microsoft.com/office/powerpoint/2010/main" val="3897221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endParaRPr lang="en-US"/>
          </a:p>
        </p:txBody>
      </p:sp>
      <p:sp>
        <p:nvSpPr>
          <p:cNvPr id="8"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r>
              <a:rPr lang="en-US" smtClean="0"/>
              <a:t>© 2014 American Camping Association, Inc.</a:t>
            </a:r>
            <a:endParaRPr lang="en-US"/>
          </a:p>
        </p:txBody>
      </p:sp>
      <p:sp>
        <p:nvSpPr>
          <p:cNvPr id="9" name="Slide Number Placeholder 5"/>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EA658338-033D-404F-B96A-9AADB68D05DE}" type="slidenum">
              <a:rPr lang="en-US"/>
              <a:pPr>
                <a:defRPr/>
              </a:pPr>
              <a:t>‹#›</a:t>
            </a:fld>
            <a:endParaRPr lang="en-US" dirty="0"/>
          </a:p>
        </p:txBody>
      </p:sp>
    </p:spTree>
    <p:extLst>
      <p:ext uri="{BB962C8B-B14F-4D97-AF65-F5344CB8AC3E}">
        <p14:creationId xmlns:p14="http://schemas.microsoft.com/office/powerpoint/2010/main" val="1628161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r>
              <a:rPr lang="en-US" smtClean="0"/>
              <a:t>© 2014 American Camping Association, Inc.</a:t>
            </a:r>
            <a:endParaRPr lang="en-US"/>
          </a:p>
        </p:txBody>
      </p:sp>
      <p:sp>
        <p:nvSpPr>
          <p:cNvPr id="5" name="Slide Number Placeholder 5"/>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3ABA7D08-08FC-4C25-BB7F-3508E24D7328}" type="slidenum">
              <a:rPr lang="en-US"/>
              <a:pPr>
                <a:defRPr/>
              </a:pPr>
              <a:t>‹#›</a:t>
            </a:fld>
            <a:endParaRPr lang="en-US" dirty="0"/>
          </a:p>
        </p:txBody>
      </p:sp>
    </p:spTree>
    <p:extLst>
      <p:ext uri="{BB962C8B-B14F-4D97-AF65-F5344CB8AC3E}">
        <p14:creationId xmlns:p14="http://schemas.microsoft.com/office/powerpoint/2010/main" val="2174591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endParaRPr lang="en-US"/>
          </a:p>
        </p:txBody>
      </p:sp>
      <p:sp>
        <p:nvSpPr>
          <p:cNvPr id="3"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r>
              <a:rPr lang="en-US" smtClean="0"/>
              <a:t>© 2014 American Camping Association, Inc.</a:t>
            </a:r>
            <a:endParaRPr lang="en-US"/>
          </a:p>
        </p:txBody>
      </p:sp>
      <p:sp>
        <p:nvSpPr>
          <p:cNvPr id="4" name="Slide Number Placeholder 5"/>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0FA45288-DB3A-4172-BD6E-E39C75940731}" type="slidenum">
              <a:rPr lang="en-US"/>
              <a:pPr>
                <a:defRPr/>
              </a:pPr>
              <a:t>‹#›</a:t>
            </a:fld>
            <a:endParaRPr lang="en-US" dirty="0"/>
          </a:p>
        </p:txBody>
      </p:sp>
    </p:spTree>
    <p:extLst>
      <p:ext uri="{BB962C8B-B14F-4D97-AF65-F5344CB8AC3E}">
        <p14:creationId xmlns:p14="http://schemas.microsoft.com/office/powerpoint/2010/main" val="2503706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r>
              <a:rPr lang="en-US" smtClean="0"/>
              <a:t>© 2014 American Camping Association, Inc.</a:t>
            </a: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93A136E4-7C1E-415E-ACFF-97567143CFA3}" type="slidenum">
              <a:rPr lang="en-US"/>
              <a:pPr>
                <a:defRPr/>
              </a:pPr>
              <a:t>‹#›</a:t>
            </a:fld>
            <a:endParaRPr lang="en-US" dirty="0"/>
          </a:p>
        </p:txBody>
      </p:sp>
    </p:spTree>
    <p:extLst>
      <p:ext uri="{BB962C8B-B14F-4D97-AF65-F5344CB8AC3E}">
        <p14:creationId xmlns:p14="http://schemas.microsoft.com/office/powerpoint/2010/main" val="3045072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lvl1pPr>
              <a:defRPr/>
            </a:lvl1pPr>
          </a:lstStyle>
          <a:p>
            <a:fld id="{17943800-F2CE-403B-8257-B44C3B067959}" type="slidenum">
              <a:rPr lang="en-US" smtClean="0"/>
              <a:t>‹#›</a:t>
            </a:fld>
            <a:endParaRPr lang="en-US"/>
          </a:p>
        </p:txBody>
      </p:sp>
    </p:spTree>
    <p:extLst>
      <p:ext uri="{BB962C8B-B14F-4D97-AF65-F5344CB8AC3E}">
        <p14:creationId xmlns:p14="http://schemas.microsoft.com/office/powerpoint/2010/main" val="1082159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r>
              <a:rPr lang="en-US" smtClean="0"/>
              <a:t>© 2014 American Camping Association, Inc.</a:t>
            </a: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223C8F8A-A033-4CD4-94F6-76440B07D6D9}" type="slidenum">
              <a:rPr lang="en-US"/>
              <a:pPr>
                <a:defRPr/>
              </a:pPr>
              <a:t>‹#›</a:t>
            </a:fld>
            <a:endParaRPr lang="en-US" dirty="0"/>
          </a:p>
        </p:txBody>
      </p:sp>
    </p:spTree>
    <p:extLst>
      <p:ext uri="{BB962C8B-B14F-4D97-AF65-F5344CB8AC3E}">
        <p14:creationId xmlns:p14="http://schemas.microsoft.com/office/powerpoint/2010/main" val="3445574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C440787A-7127-4E4A-9FA4-FD898D062D22}" type="slidenum">
              <a:rPr lang="en-US"/>
              <a:pPr>
                <a:defRPr/>
              </a:pPr>
              <a:t>‹#›</a:t>
            </a:fld>
            <a:endParaRPr lang="en-US" dirty="0"/>
          </a:p>
        </p:txBody>
      </p:sp>
    </p:spTree>
    <p:extLst>
      <p:ext uri="{BB962C8B-B14F-4D97-AF65-F5344CB8AC3E}">
        <p14:creationId xmlns:p14="http://schemas.microsoft.com/office/powerpoint/2010/main" val="2695650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C88EBBBD-8929-4E45-B2AD-4B247094A6D4}" type="slidenum">
              <a:rPr lang="en-US"/>
              <a:pPr>
                <a:defRPr/>
              </a:pPr>
              <a:t>‹#›</a:t>
            </a:fld>
            <a:endParaRPr lang="en-US" dirty="0"/>
          </a:p>
        </p:txBody>
      </p:sp>
    </p:spTree>
    <p:extLst>
      <p:ext uri="{BB962C8B-B14F-4D97-AF65-F5344CB8AC3E}">
        <p14:creationId xmlns:p14="http://schemas.microsoft.com/office/powerpoint/2010/main" val="2182658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172200"/>
            <a:ext cx="2133600" cy="365125"/>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2971800" y="6172200"/>
            <a:ext cx="3429000" cy="365125"/>
          </a:xfrm>
        </p:spPr>
        <p:txBody>
          <a:bodyPr/>
          <a:lstStyle>
            <a:lvl1pPr>
              <a:defRPr/>
            </a:lvl1pPr>
          </a:lstStyle>
          <a:p>
            <a:pPr>
              <a:defRPr/>
            </a:pPr>
            <a:r>
              <a:rPr lang="en-US" smtClean="0"/>
              <a:t>© 2014 American Camping Association, Inc.</a:t>
            </a:r>
            <a:endParaRPr lang="en-US"/>
          </a:p>
        </p:txBody>
      </p:sp>
      <p:sp>
        <p:nvSpPr>
          <p:cNvPr id="6" name="Slide Number Placeholder 5"/>
          <p:cNvSpPr>
            <a:spLocks noGrp="1"/>
          </p:cNvSpPr>
          <p:nvPr>
            <p:ph type="sldNum" sz="quarter" idx="12"/>
          </p:nvPr>
        </p:nvSpPr>
        <p:spPr>
          <a:xfrm>
            <a:off x="6705600" y="6172200"/>
            <a:ext cx="2133600" cy="365125"/>
          </a:xfrm>
        </p:spPr>
        <p:txBody>
          <a:bodyPr/>
          <a:lstStyle>
            <a:lvl1pPr>
              <a:defRPr/>
            </a:lvl1pPr>
          </a:lstStyle>
          <a:p>
            <a:pPr>
              <a:defRPr/>
            </a:pPr>
            <a:fld id="{2D0C17D6-4803-4515-A07C-32AD1FF26A5D}" type="slidenum">
              <a:rPr lang="en-US"/>
              <a:pPr>
                <a:defRPr/>
              </a:pPr>
              <a:t>‹#›</a:t>
            </a:fld>
            <a:endParaRPr lang="en-US"/>
          </a:p>
        </p:txBody>
      </p:sp>
    </p:spTree>
    <p:extLst>
      <p:ext uri="{BB962C8B-B14F-4D97-AF65-F5344CB8AC3E}">
        <p14:creationId xmlns:p14="http://schemas.microsoft.com/office/powerpoint/2010/main" val="110876859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2895600" y="6248400"/>
            <a:ext cx="3352800" cy="365125"/>
          </a:xfrm>
        </p:spPr>
        <p:txBody>
          <a:bodyPr/>
          <a:lstStyle>
            <a:lvl1pPr>
              <a:defRPr/>
            </a:lvl1pPr>
          </a:lstStyle>
          <a:p>
            <a:pPr>
              <a:defRPr/>
            </a:pPr>
            <a:r>
              <a:rPr lang="en-US" smtClean="0"/>
              <a:t>© 2014 American Camping Association, Inc.</a:t>
            </a:r>
            <a:endParaRPr lang="en-US" dirty="0"/>
          </a:p>
        </p:txBody>
      </p:sp>
      <p:sp>
        <p:nvSpPr>
          <p:cNvPr id="6" name="Slide Number Placeholder 5"/>
          <p:cNvSpPr>
            <a:spLocks noGrp="1"/>
          </p:cNvSpPr>
          <p:nvPr>
            <p:ph type="sldNum" sz="quarter" idx="12"/>
          </p:nvPr>
        </p:nvSpPr>
        <p:spPr>
          <a:xfrm>
            <a:off x="6705600" y="6172200"/>
            <a:ext cx="2133600" cy="467324"/>
          </a:xfrm>
        </p:spPr>
        <p:txBody>
          <a:bodyPr/>
          <a:lstStyle>
            <a:lvl1pPr>
              <a:defRPr/>
            </a:lvl1pPr>
          </a:lstStyle>
          <a:p>
            <a:pPr>
              <a:defRPr/>
            </a:pPr>
            <a:fld id="{10277EC0-1AFE-423B-BFE4-6CE657FE0401}" type="slidenum">
              <a:rPr lang="en-US"/>
              <a:pPr>
                <a:defRPr/>
              </a:pPr>
              <a:t>‹#›</a:t>
            </a:fld>
            <a:endParaRPr lang="en-US"/>
          </a:p>
        </p:txBody>
      </p:sp>
    </p:spTree>
    <p:extLst>
      <p:ext uri="{BB962C8B-B14F-4D97-AF65-F5344CB8AC3E}">
        <p14:creationId xmlns:p14="http://schemas.microsoft.com/office/powerpoint/2010/main" val="345797507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2895600" y="6248400"/>
            <a:ext cx="3332672" cy="365125"/>
          </a:xfrm>
        </p:spPr>
        <p:txBody>
          <a:bodyPr/>
          <a:lstStyle>
            <a:lvl1pPr>
              <a:defRPr/>
            </a:lvl1pPr>
          </a:lstStyle>
          <a:p>
            <a:pPr>
              <a:defRPr/>
            </a:pPr>
            <a:r>
              <a:rPr lang="en-US" smtClean="0"/>
              <a:t>© 2014 American Camping Association, Inc.</a:t>
            </a:r>
            <a:endParaRPr lang="en-US"/>
          </a:p>
        </p:txBody>
      </p:sp>
      <p:sp>
        <p:nvSpPr>
          <p:cNvPr id="6" name="Slide Number Placeholder 5"/>
          <p:cNvSpPr>
            <a:spLocks noGrp="1"/>
          </p:cNvSpPr>
          <p:nvPr>
            <p:ph type="sldNum" sz="quarter" idx="12"/>
          </p:nvPr>
        </p:nvSpPr>
        <p:spPr>
          <a:xfrm>
            <a:off x="6705600" y="6172200"/>
            <a:ext cx="2133600" cy="365125"/>
          </a:xfrm>
        </p:spPr>
        <p:txBody>
          <a:bodyPr/>
          <a:lstStyle>
            <a:lvl1pPr>
              <a:defRPr/>
            </a:lvl1pPr>
          </a:lstStyle>
          <a:p>
            <a:pPr>
              <a:defRPr/>
            </a:pPr>
            <a:fld id="{304BA162-C179-446B-9BE0-D0C5C91D8829}" type="slidenum">
              <a:rPr lang="en-US"/>
              <a:pPr>
                <a:defRPr/>
              </a:pPr>
              <a:t>‹#›</a:t>
            </a:fld>
            <a:endParaRPr lang="en-US"/>
          </a:p>
        </p:txBody>
      </p:sp>
    </p:spTree>
    <p:extLst>
      <p:ext uri="{BB962C8B-B14F-4D97-AF65-F5344CB8AC3E}">
        <p14:creationId xmlns:p14="http://schemas.microsoft.com/office/powerpoint/2010/main" val="924547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a:xfrm>
            <a:off x="2819400" y="6248400"/>
            <a:ext cx="3352800" cy="365125"/>
          </a:xfrm>
        </p:spPr>
        <p:txBody>
          <a:bodyPr/>
          <a:lstStyle>
            <a:lvl1pPr>
              <a:defRPr/>
            </a:lvl1pPr>
          </a:lstStyle>
          <a:p>
            <a:pPr>
              <a:defRPr/>
            </a:pPr>
            <a:r>
              <a:rPr lang="en-US" smtClean="0"/>
              <a:t>© 2014 American Camping Association, Inc.</a:t>
            </a:r>
            <a:endParaRPr lang="en-US" dirty="0"/>
          </a:p>
        </p:txBody>
      </p:sp>
      <p:sp>
        <p:nvSpPr>
          <p:cNvPr id="7" name="Slide Number Placeholder 5"/>
          <p:cNvSpPr>
            <a:spLocks noGrp="1"/>
          </p:cNvSpPr>
          <p:nvPr>
            <p:ph type="sldNum" sz="quarter" idx="12"/>
          </p:nvPr>
        </p:nvSpPr>
        <p:spPr>
          <a:xfrm>
            <a:off x="6705600" y="6172200"/>
            <a:ext cx="2133600" cy="441325"/>
          </a:xfrm>
        </p:spPr>
        <p:txBody>
          <a:bodyPr/>
          <a:lstStyle>
            <a:lvl1pPr>
              <a:defRPr/>
            </a:lvl1pPr>
          </a:lstStyle>
          <a:p>
            <a:pPr>
              <a:defRPr/>
            </a:pPr>
            <a:fld id="{1105E4E8-B7B6-47B5-B8CD-9546B131B16A}" type="slidenum">
              <a:rPr lang="en-US"/>
              <a:pPr>
                <a:defRPr/>
              </a:pPr>
              <a:t>‹#›</a:t>
            </a:fld>
            <a:endParaRPr lang="en-US"/>
          </a:p>
        </p:txBody>
      </p:sp>
    </p:spTree>
    <p:extLst>
      <p:ext uri="{BB962C8B-B14F-4D97-AF65-F5344CB8AC3E}">
        <p14:creationId xmlns:p14="http://schemas.microsoft.com/office/powerpoint/2010/main" val="165397893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a:xfrm>
            <a:off x="2895600" y="6248400"/>
            <a:ext cx="3352800" cy="365125"/>
          </a:xfrm>
        </p:spPr>
        <p:txBody>
          <a:bodyPr/>
          <a:lstStyle>
            <a:lvl1pPr>
              <a:defRPr/>
            </a:lvl1pPr>
          </a:lstStyle>
          <a:p>
            <a:pPr>
              <a:defRPr/>
            </a:pPr>
            <a:r>
              <a:rPr lang="en-US" smtClean="0"/>
              <a:t>© 2014 American Camping Association, Inc.</a:t>
            </a:r>
            <a:endParaRPr lang="en-US" dirty="0"/>
          </a:p>
        </p:txBody>
      </p:sp>
      <p:sp>
        <p:nvSpPr>
          <p:cNvPr id="9" name="Slide Number Placeholder 5"/>
          <p:cNvSpPr>
            <a:spLocks noGrp="1"/>
          </p:cNvSpPr>
          <p:nvPr>
            <p:ph type="sldNum" sz="quarter" idx="12"/>
          </p:nvPr>
        </p:nvSpPr>
        <p:spPr>
          <a:xfrm>
            <a:off x="6705600" y="6172200"/>
            <a:ext cx="2133600" cy="365125"/>
          </a:xfrm>
        </p:spPr>
        <p:txBody>
          <a:bodyPr/>
          <a:lstStyle>
            <a:lvl1pPr>
              <a:defRPr/>
            </a:lvl1pPr>
          </a:lstStyle>
          <a:p>
            <a:pPr>
              <a:defRPr/>
            </a:pPr>
            <a:fld id="{0C281DD6-FBCF-4974-9DE4-F94B3D8A86C4}" type="slidenum">
              <a:rPr lang="en-US"/>
              <a:pPr>
                <a:defRPr/>
              </a:pPr>
              <a:t>‹#›</a:t>
            </a:fld>
            <a:endParaRPr lang="en-US"/>
          </a:p>
        </p:txBody>
      </p:sp>
    </p:spTree>
    <p:extLst>
      <p:ext uri="{BB962C8B-B14F-4D97-AF65-F5344CB8AC3E}">
        <p14:creationId xmlns:p14="http://schemas.microsoft.com/office/powerpoint/2010/main" val="2928281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a:xfrm>
            <a:off x="2743200" y="6248400"/>
            <a:ext cx="3657600" cy="365125"/>
          </a:xfrm>
        </p:spPr>
        <p:txBody>
          <a:bodyPr/>
          <a:lstStyle>
            <a:lvl1pPr>
              <a:defRPr/>
            </a:lvl1pPr>
          </a:lstStyle>
          <a:p>
            <a:pPr>
              <a:defRPr/>
            </a:pPr>
            <a:r>
              <a:rPr lang="en-US" smtClean="0"/>
              <a:t>© 2014 American Camping Association, Inc.</a:t>
            </a:r>
            <a:endParaRPr lang="en-US" dirty="0"/>
          </a:p>
        </p:txBody>
      </p:sp>
      <p:sp>
        <p:nvSpPr>
          <p:cNvPr id="5" name="Slide Number Placeholder 5"/>
          <p:cNvSpPr>
            <a:spLocks noGrp="1"/>
          </p:cNvSpPr>
          <p:nvPr>
            <p:ph type="sldNum" sz="quarter" idx="12"/>
          </p:nvPr>
        </p:nvSpPr>
        <p:spPr>
          <a:xfrm>
            <a:off x="6705600" y="6172200"/>
            <a:ext cx="2133600" cy="365125"/>
          </a:xfrm>
        </p:spPr>
        <p:txBody>
          <a:bodyPr/>
          <a:lstStyle>
            <a:lvl1pPr>
              <a:defRPr/>
            </a:lvl1pPr>
          </a:lstStyle>
          <a:p>
            <a:pPr>
              <a:defRPr/>
            </a:pPr>
            <a:fld id="{2ED4CE25-F0E6-4EA8-9982-77EEF03E7C9C}" type="slidenum">
              <a:rPr lang="en-US"/>
              <a:pPr>
                <a:defRPr/>
              </a:pPr>
              <a:t>‹#›</a:t>
            </a:fld>
            <a:endParaRPr lang="en-US"/>
          </a:p>
        </p:txBody>
      </p:sp>
    </p:spTree>
    <p:extLst>
      <p:ext uri="{BB962C8B-B14F-4D97-AF65-F5344CB8AC3E}">
        <p14:creationId xmlns:p14="http://schemas.microsoft.com/office/powerpoint/2010/main" val="162121075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a:xfrm>
            <a:off x="2743200" y="6324600"/>
            <a:ext cx="3657600" cy="365125"/>
          </a:xfrm>
        </p:spPr>
        <p:txBody>
          <a:bodyPr/>
          <a:lstStyle>
            <a:lvl1pPr>
              <a:defRPr/>
            </a:lvl1pPr>
          </a:lstStyle>
          <a:p>
            <a:pPr>
              <a:defRPr/>
            </a:pPr>
            <a:r>
              <a:rPr lang="en-US" smtClean="0"/>
              <a:t>© 2014 American Camping Association, Inc.</a:t>
            </a:r>
            <a:endParaRPr lang="en-US" dirty="0"/>
          </a:p>
        </p:txBody>
      </p:sp>
      <p:sp>
        <p:nvSpPr>
          <p:cNvPr id="4" name="Slide Number Placeholder 5"/>
          <p:cNvSpPr>
            <a:spLocks noGrp="1"/>
          </p:cNvSpPr>
          <p:nvPr>
            <p:ph type="sldNum" sz="quarter" idx="12"/>
          </p:nvPr>
        </p:nvSpPr>
        <p:spPr>
          <a:xfrm>
            <a:off x="6705600" y="6248400"/>
            <a:ext cx="2133600" cy="365125"/>
          </a:xfrm>
        </p:spPr>
        <p:txBody>
          <a:bodyPr/>
          <a:lstStyle>
            <a:lvl1pPr>
              <a:defRPr/>
            </a:lvl1pPr>
          </a:lstStyle>
          <a:p>
            <a:pPr>
              <a:defRPr/>
            </a:pPr>
            <a:fld id="{5DC1FE45-E9AB-4E90-93D6-A90BAB793887}" type="slidenum">
              <a:rPr lang="en-US"/>
              <a:pPr>
                <a:defRPr/>
              </a:pPr>
              <a:t>‹#›</a:t>
            </a:fld>
            <a:endParaRPr lang="en-US"/>
          </a:p>
        </p:txBody>
      </p:sp>
    </p:spTree>
    <p:extLst>
      <p:ext uri="{BB962C8B-B14F-4D97-AF65-F5344CB8AC3E}">
        <p14:creationId xmlns:p14="http://schemas.microsoft.com/office/powerpoint/2010/main" val="5331683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lvl1pPr>
              <a:defRPr/>
            </a:lvl1pPr>
          </a:lstStyle>
          <a:p>
            <a:fld id="{17943800-F2CE-403B-8257-B44C3B067959}" type="slidenum">
              <a:rPr lang="en-US" smtClean="0"/>
              <a:t>‹#›</a:t>
            </a:fld>
            <a:endParaRPr lang="en-US"/>
          </a:p>
        </p:txBody>
      </p:sp>
    </p:spTree>
    <p:extLst>
      <p:ext uri="{BB962C8B-B14F-4D97-AF65-F5344CB8AC3E}">
        <p14:creationId xmlns:p14="http://schemas.microsoft.com/office/powerpoint/2010/main" val="2175592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2014 American Camping Association, Inc.</a:t>
            </a:r>
            <a:endParaRPr lang="en-US"/>
          </a:p>
        </p:txBody>
      </p:sp>
      <p:sp>
        <p:nvSpPr>
          <p:cNvPr id="7" name="Slide Number Placeholder 5"/>
          <p:cNvSpPr>
            <a:spLocks noGrp="1"/>
          </p:cNvSpPr>
          <p:nvPr>
            <p:ph type="sldNum" sz="quarter" idx="12"/>
          </p:nvPr>
        </p:nvSpPr>
        <p:spPr/>
        <p:txBody>
          <a:bodyPr/>
          <a:lstStyle>
            <a:lvl1pPr>
              <a:defRPr/>
            </a:lvl1pPr>
          </a:lstStyle>
          <a:p>
            <a:pPr>
              <a:defRPr/>
            </a:pPr>
            <a:fld id="{9141D753-1880-4706-B2F4-63DF1ECA6B14}" type="slidenum">
              <a:rPr lang="en-US"/>
              <a:pPr>
                <a:defRPr/>
              </a:pPr>
              <a:t>‹#›</a:t>
            </a:fld>
            <a:endParaRPr lang="en-US"/>
          </a:p>
        </p:txBody>
      </p:sp>
    </p:spTree>
    <p:extLst>
      <p:ext uri="{BB962C8B-B14F-4D97-AF65-F5344CB8AC3E}">
        <p14:creationId xmlns:p14="http://schemas.microsoft.com/office/powerpoint/2010/main" val="23071638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2014 American Camping Association, Inc.</a:t>
            </a:r>
            <a:endParaRPr lang="en-US"/>
          </a:p>
        </p:txBody>
      </p:sp>
      <p:sp>
        <p:nvSpPr>
          <p:cNvPr id="7" name="Slide Number Placeholder 5"/>
          <p:cNvSpPr>
            <a:spLocks noGrp="1"/>
          </p:cNvSpPr>
          <p:nvPr>
            <p:ph type="sldNum" sz="quarter" idx="12"/>
          </p:nvPr>
        </p:nvSpPr>
        <p:spPr/>
        <p:txBody>
          <a:bodyPr/>
          <a:lstStyle>
            <a:lvl1pPr>
              <a:defRPr/>
            </a:lvl1pPr>
          </a:lstStyle>
          <a:p>
            <a:pPr>
              <a:defRPr/>
            </a:pPr>
            <a:fld id="{85A7CC87-969B-428A-89AB-64DA4A0CF788}" type="slidenum">
              <a:rPr lang="en-US"/>
              <a:pPr>
                <a:defRPr/>
              </a:pPr>
              <a:t>‹#›</a:t>
            </a:fld>
            <a:endParaRPr lang="en-US"/>
          </a:p>
        </p:txBody>
      </p:sp>
    </p:spTree>
    <p:extLst>
      <p:ext uri="{BB962C8B-B14F-4D97-AF65-F5344CB8AC3E}">
        <p14:creationId xmlns:p14="http://schemas.microsoft.com/office/powerpoint/2010/main" val="3968491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82A308EE-0AD5-4B81-A65D-757E0EC72BD7}" type="slidenum">
              <a:rPr lang="en-US"/>
              <a:pPr>
                <a:defRPr/>
              </a:pPr>
              <a:t>‹#›</a:t>
            </a:fld>
            <a:endParaRPr lang="en-US"/>
          </a:p>
        </p:txBody>
      </p:sp>
    </p:spTree>
    <p:extLst>
      <p:ext uri="{BB962C8B-B14F-4D97-AF65-F5344CB8AC3E}">
        <p14:creationId xmlns:p14="http://schemas.microsoft.com/office/powerpoint/2010/main" val="5286542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486A87A6-3AEB-4726-AA69-00ADFDB34CF5}" type="slidenum">
              <a:rPr lang="en-US"/>
              <a:pPr>
                <a:defRPr/>
              </a:pPr>
              <a:t>‹#›</a:t>
            </a:fld>
            <a:endParaRPr lang="en-US"/>
          </a:p>
        </p:txBody>
      </p:sp>
    </p:spTree>
    <p:extLst>
      <p:ext uri="{BB962C8B-B14F-4D97-AF65-F5344CB8AC3E}">
        <p14:creationId xmlns:p14="http://schemas.microsoft.com/office/powerpoint/2010/main" val="42862020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p>
            <a:fld id="{E739BEEA-AF1D-4ED0-A449-B9051B69AF53}" type="slidenum">
              <a:rPr lang="en-US" smtClean="0"/>
              <a:t>‹#›</a:t>
            </a:fld>
            <a:endParaRPr lang="en-US"/>
          </a:p>
        </p:txBody>
      </p:sp>
    </p:spTree>
    <p:extLst>
      <p:ext uri="{BB962C8B-B14F-4D97-AF65-F5344CB8AC3E}">
        <p14:creationId xmlns:p14="http://schemas.microsoft.com/office/powerpoint/2010/main" val="2657686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p>
            <a:fld id="{E739BEEA-AF1D-4ED0-A449-B9051B69AF53}" type="slidenum">
              <a:rPr lang="en-US" smtClean="0"/>
              <a:t>‹#›</a:t>
            </a:fld>
            <a:endParaRPr lang="en-US"/>
          </a:p>
        </p:txBody>
      </p:sp>
    </p:spTree>
    <p:extLst>
      <p:ext uri="{BB962C8B-B14F-4D97-AF65-F5344CB8AC3E}">
        <p14:creationId xmlns:p14="http://schemas.microsoft.com/office/powerpoint/2010/main" val="3932821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p>
            <a:fld id="{E739BEEA-AF1D-4ED0-A449-B9051B69AF53}" type="slidenum">
              <a:rPr lang="en-US" smtClean="0"/>
              <a:t>‹#›</a:t>
            </a:fld>
            <a:endParaRPr lang="en-US"/>
          </a:p>
        </p:txBody>
      </p:sp>
    </p:spTree>
    <p:extLst>
      <p:ext uri="{BB962C8B-B14F-4D97-AF65-F5344CB8AC3E}">
        <p14:creationId xmlns:p14="http://schemas.microsoft.com/office/powerpoint/2010/main" val="24663708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2014 American Camping Association, Inc.</a:t>
            </a:r>
            <a:endParaRPr lang="en-US"/>
          </a:p>
        </p:txBody>
      </p:sp>
      <p:sp>
        <p:nvSpPr>
          <p:cNvPr id="7" name="Slide Number Placeholder 6"/>
          <p:cNvSpPr>
            <a:spLocks noGrp="1"/>
          </p:cNvSpPr>
          <p:nvPr>
            <p:ph type="sldNum" sz="quarter" idx="12"/>
          </p:nvPr>
        </p:nvSpPr>
        <p:spPr/>
        <p:txBody>
          <a:bodyPr/>
          <a:lstStyle/>
          <a:p>
            <a:fld id="{E739BEEA-AF1D-4ED0-A449-B9051B69AF53}" type="slidenum">
              <a:rPr lang="en-US" smtClean="0"/>
              <a:t>‹#›</a:t>
            </a:fld>
            <a:endParaRPr lang="en-US"/>
          </a:p>
        </p:txBody>
      </p:sp>
    </p:spTree>
    <p:extLst>
      <p:ext uri="{BB962C8B-B14F-4D97-AF65-F5344CB8AC3E}">
        <p14:creationId xmlns:p14="http://schemas.microsoft.com/office/powerpoint/2010/main" val="25292688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2014 American Camping Association, Inc.</a:t>
            </a:r>
            <a:endParaRPr lang="en-US"/>
          </a:p>
        </p:txBody>
      </p:sp>
      <p:sp>
        <p:nvSpPr>
          <p:cNvPr id="9" name="Slide Number Placeholder 8"/>
          <p:cNvSpPr>
            <a:spLocks noGrp="1"/>
          </p:cNvSpPr>
          <p:nvPr>
            <p:ph type="sldNum" sz="quarter" idx="12"/>
          </p:nvPr>
        </p:nvSpPr>
        <p:spPr/>
        <p:txBody>
          <a:bodyPr/>
          <a:lstStyle/>
          <a:p>
            <a:fld id="{E739BEEA-AF1D-4ED0-A449-B9051B69AF53}" type="slidenum">
              <a:rPr lang="en-US" smtClean="0"/>
              <a:t>‹#›</a:t>
            </a:fld>
            <a:endParaRPr lang="en-US"/>
          </a:p>
        </p:txBody>
      </p:sp>
    </p:spTree>
    <p:extLst>
      <p:ext uri="{BB962C8B-B14F-4D97-AF65-F5344CB8AC3E}">
        <p14:creationId xmlns:p14="http://schemas.microsoft.com/office/powerpoint/2010/main" val="3336890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2014 American Camping Association, Inc.</a:t>
            </a:r>
            <a:endParaRPr lang="en-US"/>
          </a:p>
        </p:txBody>
      </p:sp>
      <p:sp>
        <p:nvSpPr>
          <p:cNvPr id="5" name="Slide Number Placeholder 4"/>
          <p:cNvSpPr>
            <a:spLocks noGrp="1"/>
          </p:cNvSpPr>
          <p:nvPr>
            <p:ph type="sldNum" sz="quarter" idx="12"/>
          </p:nvPr>
        </p:nvSpPr>
        <p:spPr/>
        <p:txBody>
          <a:bodyPr/>
          <a:lstStyle/>
          <a:p>
            <a:fld id="{E739BEEA-AF1D-4ED0-A449-B9051B69AF53}" type="slidenum">
              <a:rPr lang="en-US" smtClean="0"/>
              <a:t>‹#›</a:t>
            </a:fld>
            <a:endParaRPr lang="en-US"/>
          </a:p>
        </p:txBody>
      </p:sp>
    </p:spTree>
    <p:extLst>
      <p:ext uri="{BB962C8B-B14F-4D97-AF65-F5344CB8AC3E}">
        <p14:creationId xmlns:p14="http://schemas.microsoft.com/office/powerpoint/2010/main" val="347645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r>
              <a:rPr lang="en-US" smtClean="0"/>
              <a:t>© 2014 American Camping Association, Inc.</a:t>
            </a:r>
            <a:endParaRPr lang="en-US"/>
          </a:p>
        </p:txBody>
      </p:sp>
      <p:sp>
        <p:nvSpPr>
          <p:cNvPr id="7" name="Slide Number Placeholder 5"/>
          <p:cNvSpPr>
            <a:spLocks noGrp="1"/>
          </p:cNvSpPr>
          <p:nvPr>
            <p:ph type="sldNum" sz="quarter" idx="12"/>
          </p:nvPr>
        </p:nvSpPr>
        <p:spPr/>
        <p:txBody>
          <a:bodyPr/>
          <a:lstStyle>
            <a:lvl1pPr>
              <a:defRPr/>
            </a:lvl1pPr>
          </a:lstStyle>
          <a:p>
            <a:fld id="{17943800-F2CE-403B-8257-B44C3B067959}" type="slidenum">
              <a:rPr lang="en-US" smtClean="0"/>
              <a:t>‹#›</a:t>
            </a:fld>
            <a:endParaRPr lang="en-US"/>
          </a:p>
        </p:txBody>
      </p:sp>
    </p:spTree>
    <p:extLst>
      <p:ext uri="{BB962C8B-B14F-4D97-AF65-F5344CB8AC3E}">
        <p14:creationId xmlns:p14="http://schemas.microsoft.com/office/powerpoint/2010/main" val="33143633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2014 American Camping Association, Inc.</a:t>
            </a:r>
            <a:endParaRPr lang="en-US"/>
          </a:p>
        </p:txBody>
      </p:sp>
      <p:sp>
        <p:nvSpPr>
          <p:cNvPr id="4" name="Slide Number Placeholder 3"/>
          <p:cNvSpPr>
            <a:spLocks noGrp="1"/>
          </p:cNvSpPr>
          <p:nvPr>
            <p:ph type="sldNum" sz="quarter" idx="12"/>
          </p:nvPr>
        </p:nvSpPr>
        <p:spPr/>
        <p:txBody>
          <a:bodyPr/>
          <a:lstStyle/>
          <a:p>
            <a:fld id="{E739BEEA-AF1D-4ED0-A449-B9051B69AF53}" type="slidenum">
              <a:rPr lang="en-US" smtClean="0"/>
              <a:t>‹#›</a:t>
            </a:fld>
            <a:endParaRPr lang="en-US"/>
          </a:p>
        </p:txBody>
      </p:sp>
    </p:spTree>
    <p:extLst>
      <p:ext uri="{BB962C8B-B14F-4D97-AF65-F5344CB8AC3E}">
        <p14:creationId xmlns:p14="http://schemas.microsoft.com/office/powerpoint/2010/main" val="37417505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2014 American Camping Association, Inc.</a:t>
            </a:r>
            <a:endParaRPr lang="en-US"/>
          </a:p>
        </p:txBody>
      </p:sp>
      <p:sp>
        <p:nvSpPr>
          <p:cNvPr id="7" name="Slide Number Placeholder 6"/>
          <p:cNvSpPr>
            <a:spLocks noGrp="1"/>
          </p:cNvSpPr>
          <p:nvPr>
            <p:ph type="sldNum" sz="quarter" idx="12"/>
          </p:nvPr>
        </p:nvSpPr>
        <p:spPr/>
        <p:txBody>
          <a:bodyPr/>
          <a:lstStyle/>
          <a:p>
            <a:fld id="{E739BEEA-AF1D-4ED0-A449-B9051B69AF53}" type="slidenum">
              <a:rPr lang="en-US" smtClean="0"/>
              <a:t>‹#›</a:t>
            </a:fld>
            <a:endParaRPr lang="en-US"/>
          </a:p>
        </p:txBody>
      </p:sp>
    </p:spTree>
    <p:extLst>
      <p:ext uri="{BB962C8B-B14F-4D97-AF65-F5344CB8AC3E}">
        <p14:creationId xmlns:p14="http://schemas.microsoft.com/office/powerpoint/2010/main" val="36248925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2014 American Camping Association, Inc.</a:t>
            </a:r>
            <a:endParaRPr lang="en-US"/>
          </a:p>
        </p:txBody>
      </p:sp>
      <p:sp>
        <p:nvSpPr>
          <p:cNvPr id="7" name="Slide Number Placeholder 6"/>
          <p:cNvSpPr>
            <a:spLocks noGrp="1"/>
          </p:cNvSpPr>
          <p:nvPr>
            <p:ph type="sldNum" sz="quarter" idx="12"/>
          </p:nvPr>
        </p:nvSpPr>
        <p:spPr/>
        <p:txBody>
          <a:bodyPr/>
          <a:lstStyle/>
          <a:p>
            <a:fld id="{E739BEEA-AF1D-4ED0-A449-B9051B69AF53}" type="slidenum">
              <a:rPr lang="en-US" smtClean="0"/>
              <a:t>‹#›</a:t>
            </a:fld>
            <a:endParaRPr lang="en-US"/>
          </a:p>
        </p:txBody>
      </p:sp>
    </p:spTree>
    <p:extLst>
      <p:ext uri="{BB962C8B-B14F-4D97-AF65-F5344CB8AC3E}">
        <p14:creationId xmlns:p14="http://schemas.microsoft.com/office/powerpoint/2010/main" val="11781530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p>
            <a:fld id="{E739BEEA-AF1D-4ED0-A449-B9051B69AF53}" type="slidenum">
              <a:rPr lang="en-US" smtClean="0"/>
              <a:t>‹#›</a:t>
            </a:fld>
            <a:endParaRPr lang="en-US"/>
          </a:p>
        </p:txBody>
      </p:sp>
    </p:spTree>
    <p:extLst>
      <p:ext uri="{BB962C8B-B14F-4D97-AF65-F5344CB8AC3E}">
        <p14:creationId xmlns:p14="http://schemas.microsoft.com/office/powerpoint/2010/main" val="17646113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p>
            <a:fld id="{E739BEEA-AF1D-4ED0-A449-B9051B69AF53}" type="slidenum">
              <a:rPr lang="en-US" smtClean="0"/>
              <a:t>‹#›</a:t>
            </a:fld>
            <a:endParaRPr lang="en-US"/>
          </a:p>
        </p:txBody>
      </p:sp>
    </p:spTree>
    <p:extLst>
      <p:ext uri="{BB962C8B-B14F-4D97-AF65-F5344CB8AC3E}">
        <p14:creationId xmlns:p14="http://schemas.microsoft.com/office/powerpoint/2010/main" val="40472462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02721065"/>
      </p:ext>
    </p:extLst>
  </p:cSld>
  <p:clrMapOvr>
    <a:masterClrMapping/>
  </p:clrMapOvr>
  <p:transition advTm="300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218086"/>
      </p:ext>
    </p:extLst>
  </p:cSld>
  <p:clrMapOvr>
    <a:masterClrMapping/>
  </p:clrMapOvr>
  <p:transition advTm="300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17857539"/>
      </p:ext>
    </p:extLst>
  </p:cSld>
  <p:clrMapOvr>
    <a:masterClrMapping/>
  </p:clrMapOvr>
  <p:transition advTm="300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1127644"/>
      </p:ext>
    </p:extLst>
  </p:cSld>
  <p:clrMapOvr>
    <a:masterClrMapping/>
  </p:clrMapOvr>
  <p:transition advTm="300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2663680"/>
      </p:ext>
    </p:extLst>
  </p:cSld>
  <p:clrMapOvr>
    <a:masterClrMapping/>
  </p:clrMapOvr>
  <p:transition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r>
              <a:rPr lang="en-US" smtClean="0"/>
              <a:t>© 2014 American Camping Association, Inc.</a:t>
            </a:r>
            <a:endParaRPr lang="en-US"/>
          </a:p>
        </p:txBody>
      </p:sp>
      <p:sp>
        <p:nvSpPr>
          <p:cNvPr id="9" name="Slide Number Placeholder 5"/>
          <p:cNvSpPr>
            <a:spLocks noGrp="1"/>
          </p:cNvSpPr>
          <p:nvPr>
            <p:ph type="sldNum" sz="quarter" idx="12"/>
          </p:nvPr>
        </p:nvSpPr>
        <p:spPr/>
        <p:txBody>
          <a:bodyPr/>
          <a:lstStyle>
            <a:lvl1pPr>
              <a:defRPr/>
            </a:lvl1pPr>
          </a:lstStyle>
          <a:p>
            <a:fld id="{17943800-F2CE-403B-8257-B44C3B067959}" type="slidenum">
              <a:rPr lang="en-US" smtClean="0"/>
              <a:t>‹#›</a:t>
            </a:fld>
            <a:endParaRPr lang="en-US"/>
          </a:p>
        </p:txBody>
      </p:sp>
    </p:spTree>
    <p:extLst>
      <p:ext uri="{BB962C8B-B14F-4D97-AF65-F5344CB8AC3E}">
        <p14:creationId xmlns:p14="http://schemas.microsoft.com/office/powerpoint/2010/main" val="4104069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812997676"/>
      </p:ext>
    </p:extLst>
  </p:cSld>
  <p:clrMapOvr>
    <a:masterClrMapping/>
  </p:clrMapOvr>
  <p:transition advTm="300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925251"/>
      </p:ext>
    </p:extLst>
  </p:cSld>
  <p:clrMapOvr>
    <a:masterClrMapping/>
  </p:clrMapOvr>
  <p:transition advTm="300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52646436"/>
      </p:ext>
    </p:extLst>
  </p:cSld>
  <p:clrMapOvr>
    <a:masterClrMapping/>
  </p:clrMapOvr>
  <p:transition advTm="300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sym typeface="Arial" charset="0"/>
              </a:rPr>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02984938"/>
      </p:ext>
    </p:extLst>
  </p:cSld>
  <p:clrMapOvr>
    <a:masterClrMapping/>
  </p:clrMapOvr>
  <p:transition advTm="300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5220017"/>
      </p:ext>
    </p:extLst>
  </p:cSld>
  <p:clrMapOvr>
    <a:masterClrMapping/>
  </p:clrMapOvr>
  <p:transition advTm="300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4351063"/>
      </p:ext>
    </p:extLst>
  </p:cSld>
  <p:clrMapOvr>
    <a:masterClrMapping/>
  </p:clrMapOvr>
  <p:transition advTm="3000"/>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5945668"/>
      </p:ext>
    </p:extLst>
  </p:cSld>
  <p:clrMapOvr>
    <a:masterClrMapping/>
  </p:clrMapOvr>
  <p:transition advTm="3000"/>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3780504"/>
      </p:ext>
    </p:extLst>
  </p:cSld>
  <p:clrMapOvr>
    <a:masterClrMapping/>
  </p:clrMapOvr>
  <p:transition advTm="3000"/>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ea typeface="ＭＳ Ｐゴシック" pitchFamily="-106" charset="-128"/>
              </a:defRPr>
            </a:lvl1pPr>
          </a:lstStyle>
          <a:p>
            <a:pPr>
              <a:defRPr/>
            </a:pPr>
            <a:r>
              <a:rPr lang="en-US"/>
              <a:t>© 2014 American Camping Association, Inc.</a:t>
            </a:r>
          </a:p>
        </p:txBody>
      </p:sp>
      <p:sp>
        <p:nvSpPr>
          <p:cNvPr id="6" name="Slide Number Placeholder 5"/>
          <p:cNvSpPr>
            <a:spLocks noGrp="1"/>
          </p:cNvSpPr>
          <p:nvPr>
            <p:ph type="sldNum" sz="quarter" idx="12"/>
          </p:nvPr>
        </p:nvSpPr>
        <p:spPr/>
        <p:txBody>
          <a:bodyPr/>
          <a:lstStyle>
            <a:lvl1pPr>
              <a:defRPr/>
            </a:lvl1pPr>
          </a:lstStyle>
          <a:p>
            <a:pPr>
              <a:defRPr/>
            </a:pPr>
            <a:fld id="{774B5CEF-98D3-4465-9368-E85A0D219FFC}" type="slidenum">
              <a:rPr lang="en-US"/>
              <a:pPr>
                <a:defRPr/>
              </a:pPr>
              <a:t>‹#›</a:t>
            </a:fld>
            <a:endParaRPr lang="en-US" dirty="0"/>
          </a:p>
        </p:txBody>
      </p:sp>
    </p:spTree>
    <p:extLst>
      <p:ext uri="{BB962C8B-B14F-4D97-AF65-F5344CB8AC3E}">
        <p14:creationId xmlns:p14="http://schemas.microsoft.com/office/powerpoint/2010/main" val="40610801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ea typeface="ＭＳ Ｐゴシック" pitchFamily="-106" charset="-128"/>
              </a:defRPr>
            </a:lvl1pPr>
          </a:lstStyle>
          <a:p>
            <a:pPr>
              <a:defRPr/>
            </a:pPr>
            <a:r>
              <a:rPr lang="en-US"/>
              <a:t>© 2014 American Camping Association, Inc.</a:t>
            </a:r>
          </a:p>
        </p:txBody>
      </p:sp>
      <p:sp>
        <p:nvSpPr>
          <p:cNvPr id="6" name="Slide Number Placeholder 5"/>
          <p:cNvSpPr>
            <a:spLocks noGrp="1"/>
          </p:cNvSpPr>
          <p:nvPr>
            <p:ph type="sldNum" sz="quarter" idx="12"/>
          </p:nvPr>
        </p:nvSpPr>
        <p:spPr/>
        <p:txBody>
          <a:bodyPr/>
          <a:lstStyle>
            <a:lvl1pPr>
              <a:defRPr/>
            </a:lvl1pPr>
          </a:lstStyle>
          <a:p>
            <a:pPr>
              <a:defRPr/>
            </a:pPr>
            <a:fld id="{46E94B07-4C50-4E20-981C-14868B2E338D}" type="slidenum">
              <a:rPr lang="en-US"/>
              <a:pPr>
                <a:defRPr/>
              </a:pPr>
              <a:t>‹#›</a:t>
            </a:fld>
            <a:endParaRPr lang="en-US" dirty="0"/>
          </a:p>
        </p:txBody>
      </p:sp>
    </p:spTree>
    <p:extLst>
      <p:ext uri="{BB962C8B-B14F-4D97-AF65-F5344CB8AC3E}">
        <p14:creationId xmlns:p14="http://schemas.microsoft.com/office/powerpoint/2010/main" val="36017673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r>
              <a:rPr lang="en-US" smtClean="0"/>
              <a:t>© 2014 American Camping Association, Inc.</a:t>
            </a:r>
            <a:endParaRPr lang="en-US"/>
          </a:p>
        </p:txBody>
      </p:sp>
      <p:sp>
        <p:nvSpPr>
          <p:cNvPr id="5" name="Slide Number Placeholder 5"/>
          <p:cNvSpPr>
            <a:spLocks noGrp="1"/>
          </p:cNvSpPr>
          <p:nvPr>
            <p:ph type="sldNum" sz="quarter" idx="12"/>
          </p:nvPr>
        </p:nvSpPr>
        <p:spPr/>
        <p:txBody>
          <a:bodyPr/>
          <a:lstStyle>
            <a:lvl1pPr>
              <a:defRPr/>
            </a:lvl1pPr>
          </a:lstStyle>
          <a:p>
            <a:fld id="{17943800-F2CE-403B-8257-B44C3B067959}" type="slidenum">
              <a:rPr lang="en-US" smtClean="0"/>
              <a:t>‹#›</a:t>
            </a:fld>
            <a:endParaRPr lang="en-US"/>
          </a:p>
        </p:txBody>
      </p:sp>
    </p:spTree>
    <p:extLst>
      <p:ext uri="{BB962C8B-B14F-4D97-AF65-F5344CB8AC3E}">
        <p14:creationId xmlns:p14="http://schemas.microsoft.com/office/powerpoint/2010/main" val="178343315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ea typeface="ＭＳ Ｐゴシック" pitchFamily="-106" charset="-128"/>
              </a:defRPr>
            </a:lvl1pPr>
          </a:lstStyle>
          <a:p>
            <a:pPr>
              <a:defRPr/>
            </a:pPr>
            <a:r>
              <a:rPr lang="en-US"/>
              <a:t>© 2014 American Camping Association, Inc.</a:t>
            </a:r>
          </a:p>
        </p:txBody>
      </p:sp>
      <p:sp>
        <p:nvSpPr>
          <p:cNvPr id="6" name="Slide Number Placeholder 5"/>
          <p:cNvSpPr>
            <a:spLocks noGrp="1"/>
          </p:cNvSpPr>
          <p:nvPr>
            <p:ph type="sldNum" sz="quarter" idx="12"/>
          </p:nvPr>
        </p:nvSpPr>
        <p:spPr/>
        <p:txBody>
          <a:bodyPr/>
          <a:lstStyle>
            <a:lvl1pPr>
              <a:defRPr/>
            </a:lvl1pPr>
          </a:lstStyle>
          <a:p>
            <a:pPr>
              <a:defRPr/>
            </a:pPr>
            <a:fld id="{A3491474-79D8-4F3F-AC31-FE3FB4281E98}" type="slidenum">
              <a:rPr lang="en-US"/>
              <a:pPr>
                <a:defRPr/>
              </a:pPr>
              <a:t>‹#›</a:t>
            </a:fld>
            <a:endParaRPr lang="en-US" dirty="0"/>
          </a:p>
        </p:txBody>
      </p:sp>
    </p:spTree>
    <p:extLst>
      <p:ext uri="{BB962C8B-B14F-4D97-AF65-F5344CB8AC3E}">
        <p14:creationId xmlns:p14="http://schemas.microsoft.com/office/powerpoint/2010/main" val="277383986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ea typeface="ＭＳ Ｐゴシック" pitchFamily="-106" charset="-128"/>
              </a:defRPr>
            </a:lvl1pPr>
          </a:lstStyle>
          <a:p>
            <a:pPr>
              <a:defRPr/>
            </a:pPr>
            <a:r>
              <a:rPr lang="en-US"/>
              <a:t>© 2014 American Camping Association, Inc.</a:t>
            </a:r>
          </a:p>
        </p:txBody>
      </p:sp>
      <p:sp>
        <p:nvSpPr>
          <p:cNvPr id="7" name="Slide Number Placeholder 5"/>
          <p:cNvSpPr>
            <a:spLocks noGrp="1"/>
          </p:cNvSpPr>
          <p:nvPr>
            <p:ph type="sldNum" sz="quarter" idx="12"/>
          </p:nvPr>
        </p:nvSpPr>
        <p:spPr/>
        <p:txBody>
          <a:bodyPr/>
          <a:lstStyle>
            <a:lvl1pPr>
              <a:defRPr/>
            </a:lvl1pPr>
          </a:lstStyle>
          <a:p>
            <a:pPr>
              <a:defRPr/>
            </a:pPr>
            <a:fld id="{C13E5113-9BEE-4D9A-8BB5-B462E91DFA89}" type="slidenum">
              <a:rPr lang="en-US"/>
              <a:pPr>
                <a:defRPr/>
              </a:pPr>
              <a:t>‹#›</a:t>
            </a:fld>
            <a:endParaRPr lang="en-US" dirty="0"/>
          </a:p>
        </p:txBody>
      </p:sp>
    </p:spTree>
    <p:extLst>
      <p:ext uri="{BB962C8B-B14F-4D97-AF65-F5344CB8AC3E}">
        <p14:creationId xmlns:p14="http://schemas.microsoft.com/office/powerpoint/2010/main" val="9433702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ea typeface="ＭＳ Ｐゴシック" pitchFamily="-106" charset="-128"/>
              </a:defRPr>
            </a:lvl1pPr>
          </a:lstStyle>
          <a:p>
            <a:pPr>
              <a:defRPr/>
            </a:pPr>
            <a:r>
              <a:rPr lang="en-US"/>
              <a:t>© 2014 American Camping Association, Inc.</a:t>
            </a:r>
          </a:p>
        </p:txBody>
      </p:sp>
      <p:sp>
        <p:nvSpPr>
          <p:cNvPr id="9" name="Slide Number Placeholder 5"/>
          <p:cNvSpPr>
            <a:spLocks noGrp="1"/>
          </p:cNvSpPr>
          <p:nvPr>
            <p:ph type="sldNum" sz="quarter" idx="12"/>
          </p:nvPr>
        </p:nvSpPr>
        <p:spPr/>
        <p:txBody>
          <a:bodyPr/>
          <a:lstStyle>
            <a:lvl1pPr>
              <a:defRPr/>
            </a:lvl1pPr>
          </a:lstStyle>
          <a:p>
            <a:pPr>
              <a:defRPr/>
            </a:pPr>
            <a:fld id="{9F9D8430-3940-45E4-A9E1-D11F8ABEE39B}" type="slidenum">
              <a:rPr lang="en-US"/>
              <a:pPr>
                <a:defRPr/>
              </a:pPr>
              <a:t>‹#›</a:t>
            </a:fld>
            <a:endParaRPr lang="en-US" dirty="0"/>
          </a:p>
        </p:txBody>
      </p:sp>
    </p:spTree>
    <p:extLst>
      <p:ext uri="{BB962C8B-B14F-4D97-AF65-F5344CB8AC3E}">
        <p14:creationId xmlns:p14="http://schemas.microsoft.com/office/powerpoint/2010/main" val="3447495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ea typeface="ＭＳ Ｐゴシック" pitchFamily="-106" charset="-128"/>
              </a:defRPr>
            </a:lvl1pPr>
          </a:lstStyle>
          <a:p>
            <a:pPr>
              <a:defRPr/>
            </a:pPr>
            <a:r>
              <a:rPr lang="en-US"/>
              <a:t>© 2014 American Camping Association, Inc.</a:t>
            </a:r>
          </a:p>
        </p:txBody>
      </p:sp>
      <p:sp>
        <p:nvSpPr>
          <p:cNvPr id="5" name="Slide Number Placeholder 5"/>
          <p:cNvSpPr>
            <a:spLocks noGrp="1"/>
          </p:cNvSpPr>
          <p:nvPr>
            <p:ph type="sldNum" sz="quarter" idx="12"/>
          </p:nvPr>
        </p:nvSpPr>
        <p:spPr/>
        <p:txBody>
          <a:bodyPr/>
          <a:lstStyle>
            <a:lvl1pPr>
              <a:defRPr/>
            </a:lvl1pPr>
          </a:lstStyle>
          <a:p>
            <a:pPr>
              <a:defRPr/>
            </a:pPr>
            <a:fld id="{966AD7A7-8B0F-47DB-8381-B62619205F1F}" type="slidenum">
              <a:rPr lang="en-US"/>
              <a:pPr>
                <a:defRPr/>
              </a:pPr>
              <a:t>‹#›</a:t>
            </a:fld>
            <a:endParaRPr lang="en-US" dirty="0"/>
          </a:p>
        </p:txBody>
      </p:sp>
    </p:spTree>
    <p:extLst>
      <p:ext uri="{BB962C8B-B14F-4D97-AF65-F5344CB8AC3E}">
        <p14:creationId xmlns:p14="http://schemas.microsoft.com/office/powerpoint/2010/main" val="2437899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ea typeface="ＭＳ Ｐゴシック" pitchFamily="-106" charset="-128"/>
              </a:defRPr>
            </a:lvl1pPr>
          </a:lstStyle>
          <a:p>
            <a:pPr>
              <a:defRPr/>
            </a:pPr>
            <a:r>
              <a:rPr lang="en-US"/>
              <a:t>© 2014 American Camping Association, Inc.</a:t>
            </a:r>
          </a:p>
        </p:txBody>
      </p:sp>
      <p:sp>
        <p:nvSpPr>
          <p:cNvPr id="4" name="Slide Number Placeholder 5"/>
          <p:cNvSpPr>
            <a:spLocks noGrp="1"/>
          </p:cNvSpPr>
          <p:nvPr>
            <p:ph type="sldNum" sz="quarter" idx="12"/>
          </p:nvPr>
        </p:nvSpPr>
        <p:spPr/>
        <p:txBody>
          <a:bodyPr/>
          <a:lstStyle>
            <a:lvl1pPr>
              <a:defRPr/>
            </a:lvl1pPr>
          </a:lstStyle>
          <a:p>
            <a:pPr>
              <a:defRPr/>
            </a:pPr>
            <a:fld id="{4C9099A4-B282-42F0-B065-04EAFD1830FD}" type="slidenum">
              <a:rPr lang="en-US"/>
              <a:pPr>
                <a:defRPr/>
              </a:pPr>
              <a:t>‹#›</a:t>
            </a:fld>
            <a:endParaRPr lang="en-US" dirty="0"/>
          </a:p>
        </p:txBody>
      </p:sp>
    </p:spTree>
    <p:extLst>
      <p:ext uri="{BB962C8B-B14F-4D97-AF65-F5344CB8AC3E}">
        <p14:creationId xmlns:p14="http://schemas.microsoft.com/office/powerpoint/2010/main" val="335081921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ea typeface="ＭＳ Ｐゴシック" pitchFamily="-106" charset="-128"/>
              </a:defRPr>
            </a:lvl1pPr>
          </a:lstStyle>
          <a:p>
            <a:pPr>
              <a:defRPr/>
            </a:pPr>
            <a:r>
              <a:rPr lang="en-US"/>
              <a:t>© 2014 American Camping Association, Inc.</a:t>
            </a:r>
          </a:p>
        </p:txBody>
      </p:sp>
      <p:sp>
        <p:nvSpPr>
          <p:cNvPr id="7" name="Slide Number Placeholder 5"/>
          <p:cNvSpPr>
            <a:spLocks noGrp="1"/>
          </p:cNvSpPr>
          <p:nvPr>
            <p:ph type="sldNum" sz="quarter" idx="12"/>
          </p:nvPr>
        </p:nvSpPr>
        <p:spPr/>
        <p:txBody>
          <a:bodyPr/>
          <a:lstStyle>
            <a:lvl1pPr>
              <a:defRPr/>
            </a:lvl1pPr>
          </a:lstStyle>
          <a:p>
            <a:pPr>
              <a:defRPr/>
            </a:pPr>
            <a:fld id="{0B5B3260-E06A-49C2-B0AE-E6CE64102E31}" type="slidenum">
              <a:rPr lang="en-US"/>
              <a:pPr>
                <a:defRPr/>
              </a:pPr>
              <a:t>‹#›</a:t>
            </a:fld>
            <a:endParaRPr lang="en-US" dirty="0"/>
          </a:p>
        </p:txBody>
      </p:sp>
    </p:spTree>
    <p:extLst>
      <p:ext uri="{BB962C8B-B14F-4D97-AF65-F5344CB8AC3E}">
        <p14:creationId xmlns:p14="http://schemas.microsoft.com/office/powerpoint/2010/main" val="25387266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ea typeface="ＭＳ Ｐゴシック" pitchFamily="-106" charset="-128"/>
              </a:defRPr>
            </a:lvl1pPr>
          </a:lstStyle>
          <a:p>
            <a:pPr>
              <a:defRPr/>
            </a:pPr>
            <a:r>
              <a:rPr lang="en-US"/>
              <a:t>© 2014 American Camping Association, Inc.</a:t>
            </a:r>
          </a:p>
        </p:txBody>
      </p:sp>
      <p:sp>
        <p:nvSpPr>
          <p:cNvPr id="7" name="Slide Number Placeholder 5"/>
          <p:cNvSpPr>
            <a:spLocks noGrp="1"/>
          </p:cNvSpPr>
          <p:nvPr>
            <p:ph type="sldNum" sz="quarter" idx="12"/>
          </p:nvPr>
        </p:nvSpPr>
        <p:spPr/>
        <p:txBody>
          <a:bodyPr/>
          <a:lstStyle>
            <a:lvl1pPr>
              <a:defRPr/>
            </a:lvl1pPr>
          </a:lstStyle>
          <a:p>
            <a:pPr>
              <a:defRPr/>
            </a:pPr>
            <a:fld id="{8E2C2E30-0714-42FC-ABDE-98FB40B1B693}" type="slidenum">
              <a:rPr lang="en-US"/>
              <a:pPr>
                <a:defRPr/>
              </a:pPr>
              <a:t>‹#›</a:t>
            </a:fld>
            <a:endParaRPr lang="en-US" dirty="0"/>
          </a:p>
        </p:txBody>
      </p:sp>
    </p:spTree>
    <p:extLst>
      <p:ext uri="{BB962C8B-B14F-4D97-AF65-F5344CB8AC3E}">
        <p14:creationId xmlns:p14="http://schemas.microsoft.com/office/powerpoint/2010/main" val="7752836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ea typeface="ＭＳ Ｐゴシック" pitchFamily="-106" charset="-128"/>
              </a:defRPr>
            </a:lvl1pPr>
          </a:lstStyle>
          <a:p>
            <a:pPr>
              <a:defRPr/>
            </a:pPr>
            <a:r>
              <a:rPr lang="en-US"/>
              <a:t>© 2014 American Camping Association, Inc.</a:t>
            </a:r>
          </a:p>
        </p:txBody>
      </p:sp>
      <p:sp>
        <p:nvSpPr>
          <p:cNvPr id="6" name="Slide Number Placeholder 5"/>
          <p:cNvSpPr>
            <a:spLocks noGrp="1"/>
          </p:cNvSpPr>
          <p:nvPr>
            <p:ph type="sldNum" sz="quarter" idx="12"/>
          </p:nvPr>
        </p:nvSpPr>
        <p:spPr/>
        <p:txBody>
          <a:bodyPr/>
          <a:lstStyle>
            <a:lvl1pPr>
              <a:defRPr/>
            </a:lvl1pPr>
          </a:lstStyle>
          <a:p>
            <a:pPr>
              <a:defRPr/>
            </a:pPr>
            <a:fld id="{B94EB1D1-8173-4FC6-AF2D-979E4FE6A9F8}" type="slidenum">
              <a:rPr lang="en-US"/>
              <a:pPr>
                <a:defRPr/>
              </a:pPr>
              <a:t>‹#›</a:t>
            </a:fld>
            <a:endParaRPr lang="en-US" dirty="0"/>
          </a:p>
        </p:txBody>
      </p:sp>
    </p:spTree>
    <p:extLst>
      <p:ext uri="{BB962C8B-B14F-4D97-AF65-F5344CB8AC3E}">
        <p14:creationId xmlns:p14="http://schemas.microsoft.com/office/powerpoint/2010/main" val="26139809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ea typeface="ＭＳ Ｐゴシック" pitchFamily="-106" charset="-128"/>
              </a:defRPr>
            </a:lvl1pPr>
          </a:lstStyle>
          <a:p>
            <a:pPr>
              <a:defRPr/>
            </a:pPr>
            <a:r>
              <a:rPr lang="en-US"/>
              <a:t>© 2014 American Camping Association, Inc.</a:t>
            </a:r>
          </a:p>
        </p:txBody>
      </p:sp>
      <p:sp>
        <p:nvSpPr>
          <p:cNvPr id="6" name="Slide Number Placeholder 5"/>
          <p:cNvSpPr>
            <a:spLocks noGrp="1"/>
          </p:cNvSpPr>
          <p:nvPr>
            <p:ph type="sldNum" sz="quarter" idx="12"/>
          </p:nvPr>
        </p:nvSpPr>
        <p:spPr/>
        <p:txBody>
          <a:bodyPr/>
          <a:lstStyle>
            <a:lvl1pPr>
              <a:defRPr/>
            </a:lvl1pPr>
          </a:lstStyle>
          <a:p>
            <a:pPr>
              <a:defRPr/>
            </a:pPr>
            <a:fld id="{88A9084F-9BBA-483F-972B-7EB84DA7A68F}" type="slidenum">
              <a:rPr lang="en-US"/>
              <a:pPr>
                <a:defRPr/>
              </a:pPr>
              <a:t>‹#›</a:t>
            </a:fld>
            <a:endParaRPr lang="en-US" dirty="0"/>
          </a:p>
        </p:txBody>
      </p:sp>
    </p:spTree>
    <p:extLst>
      <p:ext uri="{BB962C8B-B14F-4D97-AF65-F5344CB8AC3E}">
        <p14:creationId xmlns:p14="http://schemas.microsoft.com/office/powerpoint/2010/main" val="125893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r>
              <a:rPr lang="en-US" smtClean="0"/>
              <a:t>© 2014 American Camping Association, Inc.</a:t>
            </a:r>
            <a:endParaRPr lang="en-US"/>
          </a:p>
        </p:txBody>
      </p:sp>
      <p:sp>
        <p:nvSpPr>
          <p:cNvPr id="4" name="Slide Number Placeholder 5"/>
          <p:cNvSpPr>
            <a:spLocks noGrp="1"/>
          </p:cNvSpPr>
          <p:nvPr>
            <p:ph type="sldNum" sz="quarter" idx="12"/>
          </p:nvPr>
        </p:nvSpPr>
        <p:spPr/>
        <p:txBody>
          <a:bodyPr/>
          <a:lstStyle>
            <a:lvl1pPr>
              <a:defRPr/>
            </a:lvl1pPr>
          </a:lstStyle>
          <a:p>
            <a:fld id="{17943800-F2CE-403B-8257-B44C3B067959}" type="slidenum">
              <a:rPr lang="en-US" smtClean="0"/>
              <a:t>‹#›</a:t>
            </a:fld>
            <a:endParaRPr lang="en-US"/>
          </a:p>
        </p:txBody>
      </p:sp>
    </p:spTree>
    <p:extLst>
      <p:ext uri="{BB962C8B-B14F-4D97-AF65-F5344CB8AC3E}">
        <p14:creationId xmlns:p14="http://schemas.microsoft.com/office/powerpoint/2010/main" val="6672680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r>
              <a:rPr lang="en-US" smtClean="0"/>
              <a:t>© 2014 American Camping Association, Inc.</a:t>
            </a:r>
            <a:endParaRPr lang="en-US"/>
          </a:p>
        </p:txBody>
      </p:sp>
      <p:sp>
        <p:nvSpPr>
          <p:cNvPr id="7" name="Slide Number Placeholder 5"/>
          <p:cNvSpPr>
            <a:spLocks noGrp="1"/>
          </p:cNvSpPr>
          <p:nvPr>
            <p:ph type="sldNum" sz="quarter" idx="12"/>
          </p:nvPr>
        </p:nvSpPr>
        <p:spPr/>
        <p:txBody>
          <a:bodyPr/>
          <a:lstStyle>
            <a:lvl1pPr>
              <a:defRPr/>
            </a:lvl1pPr>
          </a:lstStyle>
          <a:p>
            <a:fld id="{17943800-F2CE-403B-8257-B44C3B067959}" type="slidenum">
              <a:rPr lang="en-US" smtClean="0"/>
              <a:t>‹#›</a:t>
            </a:fld>
            <a:endParaRPr lang="en-US"/>
          </a:p>
        </p:txBody>
      </p:sp>
    </p:spTree>
    <p:extLst>
      <p:ext uri="{BB962C8B-B14F-4D97-AF65-F5344CB8AC3E}">
        <p14:creationId xmlns:p14="http://schemas.microsoft.com/office/powerpoint/2010/main" val="853745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r>
              <a:rPr lang="en-US" smtClean="0"/>
              <a:t>© 2014 American Camping Association, Inc.</a:t>
            </a:r>
            <a:endParaRPr lang="en-US"/>
          </a:p>
        </p:txBody>
      </p:sp>
      <p:sp>
        <p:nvSpPr>
          <p:cNvPr id="7" name="Slide Number Placeholder 5"/>
          <p:cNvSpPr>
            <a:spLocks noGrp="1"/>
          </p:cNvSpPr>
          <p:nvPr>
            <p:ph type="sldNum" sz="quarter" idx="12"/>
          </p:nvPr>
        </p:nvSpPr>
        <p:spPr/>
        <p:txBody>
          <a:bodyPr/>
          <a:lstStyle>
            <a:lvl1pPr>
              <a:defRPr/>
            </a:lvl1pPr>
          </a:lstStyle>
          <a:p>
            <a:fld id="{17943800-F2CE-403B-8257-B44C3B067959}" type="slidenum">
              <a:rPr lang="en-US" smtClean="0"/>
              <a:t>‹#›</a:t>
            </a:fld>
            <a:endParaRPr lang="en-US"/>
          </a:p>
        </p:txBody>
      </p:sp>
    </p:spTree>
    <p:extLst>
      <p:ext uri="{BB962C8B-B14F-4D97-AF65-F5344CB8AC3E}">
        <p14:creationId xmlns:p14="http://schemas.microsoft.com/office/powerpoint/2010/main" val="3444914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2.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3.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smtClean="0"/>
              <a:t>© 2014 American Camping Association, Inc.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17943800-F2CE-403B-8257-B44C3B06795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164"/>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white">
                    <a:tint val="75000"/>
                  </a:prst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white">
                    <a:tint val="75000"/>
                  </a:prstClr>
                </a:solidFill>
                <a:latin typeface="Arial" charset="0"/>
              </a:defRPr>
            </a:lvl1pPr>
          </a:lstStyle>
          <a:p>
            <a:pPr>
              <a:defRPr/>
            </a:pPr>
            <a:r>
              <a:rPr lang="en-US" smtClean="0"/>
              <a:t>© 2014 American Camping Association, Inc.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white">
                    <a:tint val="75000"/>
                  </a:prstClr>
                </a:solidFill>
                <a:latin typeface="Arial" charset="0"/>
              </a:defRPr>
            </a:lvl1pPr>
          </a:lstStyle>
          <a:p>
            <a:pPr>
              <a:defRPr/>
            </a:pPr>
            <a:fld id="{3E28C293-E5BF-4A7C-843B-6720A1D802CC}"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2819400" y="6356350"/>
            <a:ext cx="34290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r>
              <a:rPr lang="en-US" smtClean="0"/>
              <a:t>© 2014 American Camping Association, Inc.</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F742B517-9CBE-45CA-926E-B01188B8E0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2014 American Camping Association, Inc.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9BEEA-AF1D-4ED0-A449-B9051B69AF53}" type="slidenum">
              <a:rPr lang="en-US" smtClean="0"/>
              <a:t>‹#›</a:t>
            </a:fld>
            <a:endParaRPr lang="en-US"/>
          </a:p>
        </p:txBody>
      </p:sp>
    </p:spTree>
    <p:extLst>
      <p:ext uri="{BB962C8B-B14F-4D97-AF65-F5344CB8AC3E}">
        <p14:creationId xmlns:p14="http://schemas.microsoft.com/office/powerpoint/2010/main" val="369214236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rrowheads="1"/>
          </p:cNvPicPr>
          <p:nvPr/>
        </p:nvPicPr>
        <p:blipFill>
          <a:blip r:embed="rId15">
            <a:extLst>
              <a:ext uri="{28A0092B-C50C-407E-A947-70E740481C1C}">
                <a14:useLocalDpi xmlns:a14="http://schemas.microsoft.com/office/drawing/2010/main" val="0"/>
              </a:ext>
            </a:extLst>
          </a:blip>
          <a:srcRect l="1614" t="2666" r="2431" b="444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ransition advTm="3000"/>
  <p:hf hdr="0" dt="0"/>
  <p:txStyles>
    <p:titleStyle>
      <a:lvl1pPr marL="65088" indent="-39688" algn="l" rtl="0" eaLnBrk="1" fontAlgn="base" hangingPunct="1">
        <a:spcBef>
          <a:spcPct val="0"/>
        </a:spcBef>
        <a:spcAft>
          <a:spcPct val="0"/>
        </a:spcAft>
        <a:defRPr sz="4400">
          <a:solidFill>
            <a:srgbClr val="FDBA11"/>
          </a:solidFill>
          <a:effectLst>
            <a:outerShdw blurRad="38100" dist="38100" dir="2700000" algn="tl">
              <a:srgbClr val="FFFFFF"/>
            </a:outerShdw>
          </a:effectLst>
          <a:latin typeface="+mj-lt"/>
          <a:ea typeface="+mj-ea"/>
          <a:cs typeface="+mj-cs"/>
          <a:sym typeface="Lucida Grande" charset="0"/>
        </a:defRPr>
      </a:lvl1pPr>
      <a:lvl2pPr marL="65088" indent="-39688" algn="l" rtl="0" eaLnBrk="1" fontAlgn="base" hangingPunct="1">
        <a:spcBef>
          <a:spcPct val="0"/>
        </a:spcBef>
        <a:spcAft>
          <a:spcPct val="0"/>
        </a:spcAft>
        <a:defRPr sz="4400">
          <a:solidFill>
            <a:srgbClr val="FDBA11"/>
          </a:solidFill>
          <a:effectLst>
            <a:outerShdw blurRad="38100" dist="38100" dir="2700000" algn="tl">
              <a:srgbClr val="FFFFFF"/>
            </a:outerShdw>
          </a:effectLst>
          <a:latin typeface="Lucida Grande" charset="0"/>
          <a:sym typeface="Lucida Grande" charset="0"/>
        </a:defRPr>
      </a:lvl2pPr>
      <a:lvl3pPr marL="65088" indent="-39688" algn="l" rtl="0" eaLnBrk="1" fontAlgn="base" hangingPunct="1">
        <a:spcBef>
          <a:spcPct val="0"/>
        </a:spcBef>
        <a:spcAft>
          <a:spcPct val="0"/>
        </a:spcAft>
        <a:defRPr sz="4400">
          <a:solidFill>
            <a:srgbClr val="FDBA11"/>
          </a:solidFill>
          <a:effectLst>
            <a:outerShdw blurRad="38100" dist="38100" dir="2700000" algn="tl">
              <a:srgbClr val="FFFFFF"/>
            </a:outerShdw>
          </a:effectLst>
          <a:latin typeface="Lucida Grande" charset="0"/>
          <a:sym typeface="Lucida Grande" charset="0"/>
        </a:defRPr>
      </a:lvl3pPr>
      <a:lvl4pPr marL="65088" indent="-39688" algn="l" rtl="0" eaLnBrk="1" fontAlgn="base" hangingPunct="1">
        <a:spcBef>
          <a:spcPct val="0"/>
        </a:spcBef>
        <a:spcAft>
          <a:spcPct val="0"/>
        </a:spcAft>
        <a:defRPr sz="4400">
          <a:solidFill>
            <a:srgbClr val="FDBA11"/>
          </a:solidFill>
          <a:effectLst>
            <a:outerShdw blurRad="38100" dist="38100" dir="2700000" algn="tl">
              <a:srgbClr val="FFFFFF"/>
            </a:outerShdw>
          </a:effectLst>
          <a:latin typeface="Lucida Grande" charset="0"/>
          <a:sym typeface="Lucida Grande" charset="0"/>
        </a:defRPr>
      </a:lvl4pPr>
      <a:lvl5pPr marL="65088" indent="-39688" algn="l" rtl="0" eaLnBrk="1" fontAlgn="base" hangingPunct="1">
        <a:spcBef>
          <a:spcPct val="0"/>
        </a:spcBef>
        <a:spcAft>
          <a:spcPct val="0"/>
        </a:spcAft>
        <a:defRPr sz="4400">
          <a:solidFill>
            <a:srgbClr val="FDBA11"/>
          </a:solidFill>
          <a:effectLst>
            <a:outerShdw blurRad="38100" dist="38100" dir="2700000" algn="tl">
              <a:srgbClr val="FFFFFF"/>
            </a:outerShdw>
          </a:effectLst>
          <a:latin typeface="Lucida Grande" charset="0"/>
          <a:sym typeface="Lucida Grande" charset="0"/>
        </a:defRPr>
      </a:lvl5pPr>
      <a:lvl6pPr marL="522288" indent="-39688" algn="l" rtl="0" eaLnBrk="1" fontAlgn="base" hangingPunct="1">
        <a:spcBef>
          <a:spcPct val="0"/>
        </a:spcBef>
        <a:spcAft>
          <a:spcPct val="0"/>
        </a:spcAft>
        <a:defRPr sz="4400">
          <a:solidFill>
            <a:srgbClr val="FDBA11"/>
          </a:solidFill>
          <a:effectLst>
            <a:outerShdw blurRad="38100" dist="38100" dir="2700000" algn="tl">
              <a:srgbClr val="FFFFFF"/>
            </a:outerShdw>
          </a:effectLst>
          <a:latin typeface="Lucida Grande" charset="0"/>
          <a:sym typeface="Lucida Grande" charset="0"/>
        </a:defRPr>
      </a:lvl6pPr>
      <a:lvl7pPr marL="979488" indent="-39688" algn="l" rtl="0" eaLnBrk="1" fontAlgn="base" hangingPunct="1">
        <a:spcBef>
          <a:spcPct val="0"/>
        </a:spcBef>
        <a:spcAft>
          <a:spcPct val="0"/>
        </a:spcAft>
        <a:defRPr sz="4400">
          <a:solidFill>
            <a:srgbClr val="FDBA11"/>
          </a:solidFill>
          <a:effectLst>
            <a:outerShdw blurRad="38100" dist="38100" dir="2700000" algn="tl">
              <a:srgbClr val="FFFFFF"/>
            </a:outerShdw>
          </a:effectLst>
          <a:latin typeface="Lucida Grande" charset="0"/>
          <a:sym typeface="Lucida Grande" charset="0"/>
        </a:defRPr>
      </a:lvl7pPr>
      <a:lvl8pPr marL="1436688" indent="-39688" algn="l" rtl="0" eaLnBrk="1" fontAlgn="base" hangingPunct="1">
        <a:spcBef>
          <a:spcPct val="0"/>
        </a:spcBef>
        <a:spcAft>
          <a:spcPct val="0"/>
        </a:spcAft>
        <a:defRPr sz="4400">
          <a:solidFill>
            <a:srgbClr val="FDBA11"/>
          </a:solidFill>
          <a:effectLst>
            <a:outerShdw blurRad="38100" dist="38100" dir="2700000" algn="tl">
              <a:srgbClr val="FFFFFF"/>
            </a:outerShdw>
          </a:effectLst>
          <a:latin typeface="Lucida Grande" charset="0"/>
          <a:sym typeface="Lucida Grande" charset="0"/>
        </a:defRPr>
      </a:lvl8pPr>
      <a:lvl9pPr marL="1893888" indent="-39688" algn="l" rtl="0" eaLnBrk="1" fontAlgn="base" hangingPunct="1">
        <a:spcBef>
          <a:spcPct val="0"/>
        </a:spcBef>
        <a:spcAft>
          <a:spcPct val="0"/>
        </a:spcAft>
        <a:defRPr sz="4400">
          <a:solidFill>
            <a:srgbClr val="FDBA11"/>
          </a:solidFill>
          <a:effectLst>
            <a:outerShdw blurRad="38100" dist="38100" dir="2700000" algn="tl">
              <a:srgbClr val="FFFFFF"/>
            </a:outerShdw>
          </a:effectLst>
          <a:latin typeface="Lucida Grande" charset="0"/>
          <a:sym typeface="Lucida Grande" charset="0"/>
        </a:defRPr>
      </a:lvl9pPr>
    </p:titleStyle>
    <p:bodyStyle>
      <a:lvl1pPr marL="382588" indent="-342900" algn="l" rtl="0" eaLnBrk="1" fontAlgn="base" hangingPunct="1">
        <a:spcBef>
          <a:spcPts val="700"/>
        </a:spcBef>
        <a:spcAft>
          <a:spcPct val="0"/>
        </a:spcAft>
        <a:buClr>
          <a:srgbClr val="00AE9E"/>
        </a:buClr>
        <a:buSzPct val="80000"/>
        <a:buFont typeface="Wingdings" pitchFamily="2" charset="2"/>
        <a:buChar char="l"/>
        <a:defRPr sz="3200" b="1">
          <a:solidFill>
            <a:schemeClr val="tx1"/>
          </a:solidFill>
          <a:latin typeface="+mn-lt"/>
          <a:ea typeface="+mn-ea"/>
          <a:cs typeface="+mn-cs"/>
          <a:sym typeface="Arial" charset="0"/>
        </a:defRPr>
      </a:lvl1pPr>
      <a:lvl2pPr marL="782638" indent="-285750" algn="l" rtl="0" eaLnBrk="1" fontAlgn="base" hangingPunct="1">
        <a:spcBef>
          <a:spcPts val="600"/>
        </a:spcBef>
        <a:spcAft>
          <a:spcPct val="0"/>
        </a:spcAft>
        <a:buClr>
          <a:srgbClr val="FFFFFF"/>
        </a:buClr>
        <a:buSzPct val="100000"/>
        <a:buFont typeface="Lucida Grande" charset="0"/>
        <a:buChar char="–"/>
        <a:defRPr sz="2800" b="1">
          <a:solidFill>
            <a:schemeClr val="tx1"/>
          </a:solidFill>
          <a:latin typeface="+mn-lt"/>
          <a:cs typeface="+mn-cs"/>
          <a:sym typeface="Arial" charset="0"/>
        </a:defRPr>
      </a:lvl2pPr>
      <a:lvl3pPr marL="1182688" indent="-228600" algn="l" rtl="0" eaLnBrk="1" fontAlgn="base" hangingPunct="1">
        <a:spcBef>
          <a:spcPts val="600"/>
        </a:spcBef>
        <a:spcAft>
          <a:spcPct val="0"/>
        </a:spcAft>
        <a:buClr>
          <a:srgbClr val="00AE9E"/>
        </a:buClr>
        <a:buSzPct val="100000"/>
        <a:buFont typeface="Lucida Grande" charset="0"/>
        <a:buChar char="•"/>
        <a:defRPr sz="2400" b="1">
          <a:solidFill>
            <a:schemeClr val="tx1"/>
          </a:solidFill>
          <a:latin typeface="+mn-lt"/>
          <a:cs typeface="+mn-cs"/>
          <a:sym typeface="Arial" charset="0"/>
        </a:defRPr>
      </a:lvl3pPr>
      <a:lvl4pPr marL="1639888" indent="-228600" algn="l" rtl="0" eaLnBrk="1" fontAlgn="base" hangingPunct="1">
        <a:spcBef>
          <a:spcPts val="500"/>
        </a:spcBef>
        <a:spcAft>
          <a:spcPct val="0"/>
        </a:spcAft>
        <a:buClr>
          <a:srgbClr val="FFFFFF"/>
        </a:buClr>
        <a:buSzPct val="100000"/>
        <a:buFont typeface="Lucida Grande" charset="0"/>
        <a:buChar char="–"/>
        <a:defRPr sz="2000" b="1">
          <a:solidFill>
            <a:schemeClr val="tx1"/>
          </a:solidFill>
          <a:latin typeface="+mn-lt"/>
          <a:cs typeface="+mn-cs"/>
          <a:sym typeface="Arial" charset="0"/>
        </a:defRPr>
      </a:lvl4pPr>
      <a:lvl5pPr marL="2097088" indent="-228600" algn="l" rtl="0" eaLnBrk="1" fontAlgn="base" hangingPunct="1">
        <a:spcBef>
          <a:spcPts val="500"/>
        </a:spcBef>
        <a:spcAft>
          <a:spcPct val="0"/>
        </a:spcAft>
        <a:buClr>
          <a:srgbClr val="00AE9E"/>
        </a:buClr>
        <a:buSzPct val="100000"/>
        <a:buFont typeface="Lucida Grande" charset="0"/>
        <a:buChar char="•"/>
        <a:defRPr sz="2000" b="1">
          <a:solidFill>
            <a:schemeClr val="tx1"/>
          </a:solidFill>
          <a:latin typeface="+mn-lt"/>
          <a:cs typeface="+mn-cs"/>
          <a:sym typeface="Arial" charset="0"/>
        </a:defRPr>
      </a:lvl5pPr>
      <a:lvl6pPr marL="2554288" indent="-228600" algn="l" rtl="0" eaLnBrk="1" fontAlgn="base" hangingPunct="1">
        <a:spcBef>
          <a:spcPts val="500"/>
        </a:spcBef>
        <a:spcAft>
          <a:spcPct val="0"/>
        </a:spcAft>
        <a:buClr>
          <a:srgbClr val="00AE9E"/>
        </a:buClr>
        <a:buSzPct val="100000"/>
        <a:buFont typeface="Lucida Grande" charset="0"/>
        <a:buChar char="•"/>
        <a:defRPr sz="2000" b="1">
          <a:solidFill>
            <a:schemeClr val="tx1"/>
          </a:solidFill>
          <a:latin typeface="+mn-lt"/>
          <a:cs typeface="+mn-cs"/>
          <a:sym typeface="Arial" charset="0"/>
        </a:defRPr>
      </a:lvl6pPr>
      <a:lvl7pPr marL="3011488" indent="-228600" algn="l" rtl="0" eaLnBrk="1" fontAlgn="base" hangingPunct="1">
        <a:spcBef>
          <a:spcPts val="500"/>
        </a:spcBef>
        <a:spcAft>
          <a:spcPct val="0"/>
        </a:spcAft>
        <a:buClr>
          <a:srgbClr val="00AE9E"/>
        </a:buClr>
        <a:buSzPct val="100000"/>
        <a:buFont typeface="Lucida Grande" charset="0"/>
        <a:buChar char="•"/>
        <a:defRPr sz="2000" b="1">
          <a:solidFill>
            <a:schemeClr val="tx1"/>
          </a:solidFill>
          <a:latin typeface="+mn-lt"/>
          <a:cs typeface="+mn-cs"/>
          <a:sym typeface="Arial" charset="0"/>
        </a:defRPr>
      </a:lvl7pPr>
      <a:lvl8pPr marL="3468688" indent="-228600" algn="l" rtl="0" eaLnBrk="1" fontAlgn="base" hangingPunct="1">
        <a:spcBef>
          <a:spcPts val="500"/>
        </a:spcBef>
        <a:spcAft>
          <a:spcPct val="0"/>
        </a:spcAft>
        <a:buClr>
          <a:srgbClr val="00AE9E"/>
        </a:buClr>
        <a:buSzPct val="100000"/>
        <a:buFont typeface="Lucida Grande" charset="0"/>
        <a:buChar char="•"/>
        <a:defRPr sz="2000" b="1">
          <a:solidFill>
            <a:schemeClr val="tx1"/>
          </a:solidFill>
          <a:latin typeface="+mn-lt"/>
          <a:cs typeface="+mn-cs"/>
          <a:sym typeface="Arial" charset="0"/>
        </a:defRPr>
      </a:lvl8pPr>
      <a:lvl9pPr marL="3925888" indent="-228600" algn="l" rtl="0" eaLnBrk="1" fontAlgn="base" hangingPunct="1">
        <a:spcBef>
          <a:spcPts val="500"/>
        </a:spcBef>
        <a:spcAft>
          <a:spcPct val="0"/>
        </a:spcAft>
        <a:buClr>
          <a:srgbClr val="00AE9E"/>
        </a:buClr>
        <a:buSzPct val="100000"/>
        <a:buFont typeface="Lucida Grande" charset="0"/>
        <a:buChar char="•"/>
        <a:defRPr sz="2000" b="1">
          <a:solidFill>
            <a:schemeClr val="tx1"/>
          </a:solidFill>
          <a:latin typeface="+mn-lt"/>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98463" y="274638"/>
            <a:ext cx="82883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398463" y="1608138"/>
            <a:ext cx="8304212"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92863" y="6389688"/>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34" charset="-128"/>
              </a:defRPr>
            </a:lvl1pPr>
          </a:lstStyle>
          <a:p>
            <a:pPr fontAlgn="base">
              <a:spcBef>
                <a:spcPct val="0"/>
              </a:spcBef>
              <a:spcAft>
                <a:spcPct val="0"/>
              </a:spcAft>
              <a:defRPr/>
            </a:pPr>
            <a:endParaRPr lang="en-US" dirty="0"/>
          </a:p>
        </p:txBody>
      </p:sp>
      <p:sp>
        <p:nvSpPr>
          <p:cNvPr id="5" name="Footer Placeholder 4"/>
          <p:cNvSpPr>
            <a:spLocks noGrp="1"/>
          </p:cNvSpPr>
          <p:nvPr>
            <p:ph type="ftr" sz="quarter" idx="3"/>
          </p:nvPr>
        </p:nvSpPr>
        <p:spPr>
          <a:xfrm>
            <a:off x="2751138" y="6356350"/>
            <a:ext cx="3490912"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r>
              <a:rPr lang="en-US"/>
              <a:t>© 2014 American Camping Association, Inc.</a:t>
            </a:r>
          </a:p>
        </p:txBody>
      </p:sp>
      <p:sp>
        <p:nvSpPr>
          <p:cNvPr id="6" name="Slide Number Placeholder 5"/>
          <p:cNvSpPr>
            <a:spLocks noGrp="1"/>
          </p:cNvSpPr>
          <p:nvPr>
            <p:ph type="sldNum" sz="quarter" idx="4"/>
          </p:nvPr>
        </p:nvSpPr>
        <p:spPr>
          <a:xfrm>
            <a:off x="398463" y="6418263"/>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pitchFamily="34" charset="0"/>
                <a:ea typeface="ＭＳ Ｐゴシック" pitchFamily="34" charset="-128"/>
              </a:defRPr>
            </a:lvl1pPr>
          </a:lstStyle>
          <a:p>
            <a:pPr fontAlgn="base">
              <a:spcBef>
                <a:spcPct val="0"/>
              </a:spcBef>
              <a:spcAft>
                <a:spcPct val="0"/>
              </a:spcAft>
              <a:defRPr/>
            </a:pPr>
            <a:fld id="{EE2463F2-3613-4938-9BEC-B77D6B42B440}" type="slidenum">
              <a:rPr lang="en-US"/>
              <a:pPr fontAlgn="base">
                <a:spcBef>
                  <a:spcPct val="0"/>
                </a:spcBef>
                <a:spcAft>
                  <a:spcPct val="0"/>
                </a:spcAft>
                <a:defRPr/>
              </a:pPr>
              <a:t>‹#›</a:t>
            </a:fld>
            <a:endParaRPr lang="en-US" dirty="0"/>
          </a:p>
        </p:txBody>
      </p:sp>
      <p:pic>
        <p:nvPicPr>
          <p:cNvPr id="1031" name="Picture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621463" y="5429250"/>
            <a:ext cx="227647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856854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b="1" kern="1200">
          <a:solidFill>
            <a:schemeClr val="tx2"/>
          </a:solidFill>
          <a:latin typeface="+mj-lt"/>
          <a:ea typeface="MS PGothic" pitchFamily="34" charset="-128"/>
          <a:cs typeface="ＭＳ Ｐゴシック" pitchFamily="-106" charset="-128"/>
        </a:defRPr>
      </a:lvl1pPr>
      <a:lvl2pPr algn="ctr" rtl="0" eaLnBrk="0" fontAlgn="base" hangingPunct="0">
        <a:spcBef>
          <a:spcPct val="0"/>
        </a:spcBef>
        <a:spcAft>
          <a:spcPct val="0"/>
        </a:spcAft>
        <a:defRPr sz="4400" b="1">
          <a:solidFill>
            <a:schemeClr val="tx2"/>
          </a:solidFill>
          <a:latin typeface="Calibri" pitchFamily="34" charset="0"/>
          <a:ea typeface="MS PGothic" pitchFamily="34" charset="-128"/>
          <a:cs typeface="ＭＳ Ｐゴシック" pitchFamily="-106" charset="-128"/>
        </a:defRPr>
      </a:lvl2pPr>
      <a:lvl3pPr algn="ctr" rtl="0" eaLnBrk="0" fontAlgn="base" hangingPunct="0">
        <a:spcBef>
          <a:spcPct val="0"/>
        </a:spcBef>
        <a:spcAft>
          <a:spcPct val="0"/>
        </a:spcAft>
        <a:defRPr sz="4400" b="1">
          <a:solidFill>
            <a:schemeClr val="tx2"/>
          </a:solidFill>
          <a:latin typeface="Calibri" pitchFamily="34" charset="0"/>
          <a:ea typeface="MS PGothic" pitchFamily="34" charset="-128"/>
          <a:cs typeface="ＭＳ Ｐゴシック" pitchFamily="-106" charset="-128"/>
        </a:defRPr>
      </a:lvl3pPr>
      <a:lvl4pPr algn="ctr" rtl="0" eaLnBrk="0" fontAlgn="base" hangingPunct="0">
        <a:spcBef>
          <a:spcPct val="0"/>
        </a:spcBef>
        <a:spcAft>
          <a:spcPct val="0"/>
        </a:spcAft>
        <a:defRPr sz="4400" b="1">
          <a:solidFill>
            <a:schemeClr val="tx2"/>
          </a:solidFill>
          <a:latin typeface="Calibri" pitchFamily="34" charset="0"/>
          <a:ea typeface="MS PGothic" pitchFamily="34" charset="-128"/>
          <a:cs typeface="ＭＳ Ｐゴシック" pitchFamily="-106" charset="-128"/>
        </a:defRPr>
      </a:lvl4pPr>
      <a:lvl5pPr algn="ctr" rtl="0" eaLnBrk="0" fontAlgn="base" hangingPunct="0">
        <a:spcBef>
          <a:spcPct val="0"/>
        </a:spcBef>
        <a:spcAft>
          <a:spcPct val="0"/>
        </a:spcAft>
        <a:defRPr sz="4400" b="1">
          <a:solidFill>
            <a:schemeClr val="tx2"/>
          </a:solidFill>
          <a:latin typeface="Calibri" pitchFamily="34" charset="0"/>
          <a:ea typeface="MS PGothic" pitchFamily="34" charset="-128"/>
          <a:cs typeface="ＭＳ Ｐゴシック" pitchFamily="-106"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574D"/>
          </a:solidFill>
          <a:latin typeface="+mn-lt"/>
          <a:ea typeface="MS PGothic" pitchFamily="34" charset="-128"/>
          <a:cs typeface="ＭＳ Ｐゴシック" pitchFamily="-106" charset="-128"/>
        </a:defRPr>
      </a:lvl1pPr>
      <a:lvl2pPr marL="742950" indent="-285750" algn="l" rtl="0" eaLnBrk="0" fontAlgn="base" hangingPunct="0">
        <a:spcBef>
          <a:spcPct val="20000"/>
        </a:spcBef>
        <a:spcAft>
          <a:spcPct val="0"/>
        </a:spcAft>
        <a:buFont typeface="Arial" pitchFamily="34" charset="0"/>
        <a:buChar char="–"/>
        <a:defRPr sz="2800" kern="1200">
          <a:solidFill>
            <a:srgbClr val="00574D"/>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574D"/>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574D"/>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574D"/>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4.xml"/><Relationship Id="rId7" Type="http://schemas.openxmlformats.org/officeDocument/2006/relationships/diagramQuickStyle" Target="../diagrams/quickStyl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43.xml"/><Relationship Id="rId9" Type="http://schemas.microsoft.com/office/2007/relationships/diagramDrawing" Target="../diagrams/drawing2.xm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4.xml"/><Relationship Id="rId7" Type="http://schemas.openxmlformats.org/officeDocument/2006/relationships/diagramQuickStyle" Target="../diagrams/quickStyle3.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44.xml"/><Relationship Id="rId9" Type="http://schemas.microsoft.com/office/2007/relationships/diagramDrawing" Target="../diagrams/drawing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9.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1847850"/>
          </a:xfrm>
        </p:spPr>
        <p:txBody>
          <a:bodyPr>
            <a:normAutofit/>
          </a:bodyPr>
          <a:lstStyle/>
          <a:p>
            <a:r>
              <a:rPr lang="en-US" b="1" dirty="0" smtClean="0"/>
              <a:t>American Camp Association</a:t>
            </a:r>
            <a:r>
              <a:rPr lang="en-US" b="1" baseline="30000" dirty="0" smtClean="0"/>
              <a:t>®</a:t>
            </a:r>
            <a:br>
              <a:rPr lang="en-US" b="1" baseline="30000" dirty="0" smtClean="0"/>
            </a:br>
            <a:r>
              <a:rPr lang="en-US" b="1" dirty="0" smtClean="0"/>
              <a:t>Instructor Update Course</a:t>
            </a:r>
            <a:endParaRPr lang="en-US" b="1" dirty="0"/>
          </a:p>
        </p:txBody>
      </p:sp>
      <p:sp>
        <p:nvSpPr>
          <p:cNvPr id="3" name="Subtitle 2"/>
          <p:cNvSpPr>
            <a:spLocks noGrp="1"/>
          </p:cNvSpPr>
          <p:nvPr>
            <p:ph type="subTitle" idx="1"/>
          </p:nvPr>
        </p:nvSpPr>
        <p:spPr/>
        <p:txBody>
          <a:bodyPr/>
          <a:lstStyle/>
          <a:p>
            <a:r>
              <a:rPr lang="en-US" dirty="0" smtClean="0"/>
              <a:t>Fall 2014</a:t>
            </a:r>
            <a:endParaRPr lang="en-US" dirty="0"/>
          </a:p>
        </p:txBody>
      </p:sp>
    </p:spTree>
    <p:extLst>
      <p:ext uri="{BB962C8B-B14F-4D97-AF65-F5344CB8AC3E}">
        <p14:creationId xmlns:p14="http://schemas.microsoft.com/office/powerpoint/2010/main" val="1641573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a:xfrm>
            <a:off x="31376" y="533400"/>
            <a:ext cx="8991600" cy="1143000"/>
          </a:xfrm>
        </p:spPr>
        <p:txBody>
          <a:bodyPr/>
          <a:lstStyle/>
          <a:p>
            <a:r>
              <a:rPr lang="en-US" altLang="en-US" sz="4000" dirty="0" smtClean="0"/>
              <a:t>Revisions:</a:t>
            </a:r>
            <a:br>
              <a:rPr lang="en-US" altLang="en-US" sz="4000" dirty="0" smtClean="0"/>
            </a:br>
            <a:r>
              <a:rPr lang="en-US" altLang="en-US" sz="4000" dirty="0" smtClean="0"/>
              <a:t>Operational Management Standards</a:t>
            </a:r>
          </a:p>
        </p:txBody>
      </p:sp>
      <p:sp>
        <p:nvSpPr>
          <p:cNvPr id="34819" name="Content Placeholder 1"/>
          <p:cNvSpPr>
            <a:spLocks noGrp="1"/>
          </p:cNvSpPr>
          <p:nvPr>
            <p:ph sz="half" idx="1"/>
          </p:nvPr>
        </p:nvSpPr>
        <p:spPr>
          <a:xfrm>
            <a:off x="304800" y="3886200"/>
            <a:ext cx="8839200" cy="2667000"/>
          </a:xfrm>
        </p:spPr>
        <p:txBody>
          <a:bodyPr/>
          <a:lstStyle/>
          <a:p>
            <a:r>
              <a:rPr lang="en-US" altLang="en-US" dirty="0" smtClean="0">
                <a:cs typeface="Times New Roman" pitchFamily="18" charset="0"/>
              </a:rPr>
              <a:t>OM.6 – Firearms Control</a:t>
            </a:r>
          </a:p>
          <a:p>
            <a:r>
              <a:rPr lang="en-US" altLang="en-US" dirty="0" smtClean="0">
                <a:cs typeface="Times New Roman" pitchFamily="18" charset="0"/>
              </a:rPr>
              <a:t>OM.8 – Emergency Plan and Rehearsal</a:t>
            </a:r>
          </a:p>
          <a:p>
            <a:r>
              <a:rPr lang="en-US" altLang="en-US" dirty="0" smtClean="0">
                <a:cs typeface="Times New Roman" pitchFamily="18" charset="0"/>
              </a:rPr>
              <a:t>OM.13 – Camper Security</a:t>
            </a:r>
          </a:p>
        </p:txBody>
      </p:sp>
      <p:sp>
        <p:nvSpPr>
          <p:cNvPr id="6" name="Content Placeholder 5"/>
          <p:cNvSpPr>
            <a:spLocks noGrp="1"/>
          </p:cNvSpPr>
          <p:nvPr>
            <p:ph sz="half" idx="2"/>
          </p:nvPr>
        </p:nvSpPr>
        <p:spPr>
          <a:xfrm>
            <a:off x="304800" y="2133600"/>
            <a:ext cx="8839200" cy="1828800"/>
          </a:xfrm>
        </p:spPr>
        <p:txBody>
          <a:bodyPr/>
          <a:lstStyle/>
          <a:p>
            <a:pPr marL="0" indent="0">
              <a:buFont typeface="Arial" pitchFamily="34" charset="0"/>
              <a:buNone/>
              <a:defRPr/>
            </a:pPr>
            <a:r>
              <a:rPr lang="en-US" b="1" dirty="0" smtClean="0">
                <a:solidFill>
                  <a:schemeClr val="accent3"/>
                </a:solidFill>
                <a:cs typeface="Times New Roman" panose="02020603050405020304" pitchFamily="18" charset="0"/>
              </a:rPr>
              <a:t>Revisions include:</a:t>
            </a:r>
          </a:p>
          <a:p>
            <a:pPr>
              <a:defRPr/>
            </a:pPr>
            <a:r>
              <a:rPr lang="en-US" b="1" dirty="0" smtClean="0">
                <a:solidFill>
                  <a:schemeClr val="accent3"/>
                </a:solidFill>
                <a:cs typeface="Times New Roman" panose="02020603050405020304" pitchFamily="18" charset="0"/>
              </a:rPr>
              <a:t>Clarification and/or addition to </a:t>
            </a:r>
            <a:r>
              <a:rPr lang="en-US" b="1" i="1" dirty="0" smtClean="0">
                <a:solidFill>
                  <a:schemeClr val="accent3"/>
                </a:solidFill>
                <a:cs typeface="Times New Roman" panose="02020603050405020304" pitchFamily="18" charset="0"/>
              </a:rPr>
              <a:t>Contextual Education</a:t>
            </a:r>
          </a:p>
          <a:p>
            <a:pPr>
              <a:defRPr/>
            </a:pPr>
            <a:r>
              <a:rPr lang="en-US" b="1" dirty="0" smtClean="0">
                <a:solidFill>
                  <a:schemeClr val="accent3"/>
                </a:solidFill>
                <a:cs typeface="Times New Roman" panose="02020603050405020304" pitchFamily="18" charset="0"/>
              </a:rPr>
              <a:t>No change to intent of these standards</a:t>
            </a:r>
            <a:endParaRPr lang="en-US" b="1" dirty="0">
              <a:solidFill>
                <a:schemeClr val="accent3"/>
              </a:solidFill>
              <a:cs typeface="Times New Roman" panose="02020603050405020304" pitchFamily="18" charset="0"/>
            </a:endParaRPr>
          </a:p>
        </p:txBody>
      </p:sp>
      <p:sp>
        <p:nvSpPr>
          <p:cNvPr id="33797"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solidFill>
                  <a:srgbClr val="898989"/>
                </a:solidFill>
                <a:ea typeface="MS PGothic" pitchFamily="34" charset="-128"/>
              </a:rPr>
              <a:t>© 2014 American Camping Association, Inc.</a:t>
            </a:r>
          </a:p>
        </p:txBody>
      </p:sp>
      <p:sp>
        <p:nvSpPr>
          <p:cNvPr id="33798"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61BE93C-39E6-4186-AACD-196558623A2B}" type="slidenum">
              <a:rPr lang="en-US" altLang="en-US" smtClean="0">
                <a:solidFill>
                  <a:srgbClr val="898989"/>
                </a:solidFill>
                <a:ea typeface="MS PGothic" pitchFamily="34" charset="-128"/>
              </a:rPr>
              <a:pPr fontAlgn="base">
                <a:spcBef>
                  <a:spcPct val="0"/>
                </a:spcBef>
                <a:spcAft>
                  <a:spcPct val="0"/>
                </a:spcAft>
                <a:defRPr/>
              </a:pPr>
              <a:t>10</a:t>
            </a:fld>
            <a:endParaRPr lang="en-US" altLang="en-US" smtClean="0">
              <a:solidFill>
                <a:srgbClr val="898989"/>
              </a:solidFill>
              <a:ea typeface="MS PGothic" pitchFamily="34" charset="-128"/>
            </a:endParaRPr>
          </a:p>
        </p:txBody>
      </p:sp>
    </p:spTree>
    <p:extLst>
      <p:ext uri="{BB962C8B-B14F-4D97-AF65-F5344CB8AC3E}">
        <p14:creationId xmlns:p14="http://schemas.microsoft.com/office/powerpoint/2010/main" val="2174950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4038600" cy="4705350"/>
          </a:xfrm>
        </p:spPr>
        <p:txBody>
          <a:bodyPr>
            <a:normAutofit/>
          </a:bodyPr>
          <a:lstStyle/>
          <a:p>
            <a:pPr marL="0" indent="0">
              <a:buFont typeface="Arial" pitchFamily="34" charset="0"/>
              <a:buNone/>
              <a:defRPr/>
            </a:pPr>
            <a:r>
              <a:rPr lang="en-US" sz="3000" b="1" dirty="0" smtClean="0">
                <a:cs typeface="Times New Roman" panose="02020603050405020304" pitchFamily="18" charset="0"/>
              </a:rPr>
              <a:t>PD.25 – Archery Safety</a:t>
            </a:r>
          </a:p>
          <a:p>
            <a:pPr>
              <a:defRPr/>
            </a:pPr>
            <a:r>
              <a:rPr lang="en-US" sz="3000" b="1" dirty="0" smtClean="0">
                <a:solidFill>
                  <a:schemeClr val="accent6"/>
                </a:solidFill>
                <a:cs typeface="Times New Roman" panose="02020603050405020304" pitchFamily="18" charset="0"/>
              </a:rPr>
              <a:t>ALL </a:t>
            </a:r>
            <a:r>
              <a:rPr lang="en-US" sz="3000" dirty="0" smtClean="0">
                <a:solidFill>
                  <a:schemeClr val="accent6"/>
                </a:solidFill>
                <a:cs typeface="Times New Roman" panose="02020603050405020304" pitchFamily="18" charset="0"/>
              </a:rPr>
              <a:t>parts of standard (PD.25.1, PD.25.2, and PD.25.3) are now </a:t>
            </a:r>
            <a:r>
              <a:rPr lang="en-US" sz="3000" b="1" dirty="0" smtClean="0">
                <a:solidFill>
                  <a:schemeClr val="accent6"/>
                </a:solidFill>
                <a:cs typeface="Times New Roman" panose="02020603050405020304" pitchFamily="18" charset="0"/>
              </a:rPr>
              <a:t>MANDATORY</a:t>
            </a:r>
          </a:p>
          <a:p>
            <a:pPr>
              <a:defRPr/>
            </a:pPr>
            <a:r>
              <a:rPr lang="en-US" sz="3000" dirty="0" smtClean="0">
                <a:solidFill>
                  <a:srgbClr val="0070C0"/>
                </a:solidFill>
                <a:cs typeface="Times New Roman" panose="02020603050405020304" pitchFamily="18" charset="0"/>
              </a:rPr>
              <a:t>PD.25.3 archery equipment </a:t>
            </a:r>
            <a:r>
              <a:rPr lang="en-US" sz="3000" b="1" dirty="0" smtClean="0">
                <a:solidFill>
                  <a:srgbClr val="0070C0"/>
                </a:solidFill>
                <a:cs typeface="Times New Roman" panose="02020603050405020304" pitchFamily="18" charset="0"/>
              </a:rPr>
              <a:t>must be locked </a:t>
            </a:r>
            <a:r>
              <a:rPr lang="en-US" sz="3000" dirty="0" smtClean="0">
                <a:solidFill>
                  <a:srgbClr val="0070C0"/>
                </a:solidFill>
                <a:cs typeface="Times New Roman" panose="02020603050405020304" pitchFamily="18" charset="0"/>
              </a:rPr>
              <a:t>when stored</a:t>
            </a:r>
          </a:p>
          <a:p>
            <a:pPr>
              <a:defRPr/>
            </a:pPr>
            <a:endParaRPr lang="en-US" dirty="0"/>
          </a:p>
        </p:txBody>
      </p:sp>
      <p:sp>
        <p:nvSpPr>
          <p:cNvPr id="35843" name="Title 2"/>
          <p:cNvSpPr>
            <a:spLocks noGrp="1"/>
          </p:cNvSpPr>
          <p:nvPr>
            <p:ph type="title"/>
          </p:nvPr>
        </p:nvSpPr>
        <p:spPr>
          <a:xfrm>
            <a:off x="0" y="274638"/>
            <a:ext cx="9144000" cy="1143000"/>
          </a:xfrm>
        </p:spPr>
        <p:txBody>
          <a:bodyPr/>
          <a:lstStyle/>
          <a:p>
            <a:r>
              <a:rPr lang="en-US" altLang="en-US" sz="4000" dirty="0" smtClean="0"/>
              <a:t>Revisions:</a:t>
            </a:r>
            <a:br>
              <a:rPr lang="en-US" altLang="en-US" sz="4000" dirty="0" smtClean="0"/>
            </a:br>
            <a:r>
              <a:rPr lang="en-US" altLang="en-US" sz="4000" dirty="0" smtClean="0"/>
              <a:t>Program Design &amp; Activity Standards</a:t>
            </a:r>
          </a:p>
        </p:txBody>
      </p:sp>
      <p:sp>
        <p:nvSpPr>
          <p:cNvPr id="34820"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solidFill>
                  <a:srgbClr val="898989"/>
                </a:solidFill>
                <a:ea typeface="MS PGothic" pitchFamily="34" charset="-128"/>
              </a:rPr>
              <a:t>© 2014 American Camping Association, Inc.</a:t>
            </a:r>
          </a:p>
        </p:txBody>
      </p:sp>
      <p:sp>
        <p:nvSpPr>
          <p:cNvPr id="34821"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92EE8AB-D8C3-4C06-9575-4DFEFBAAEEDB}" type="slidenum">
              <a:rPr lang="en-US" altLang="en-US" smtClean="0">
                <a:solidFill>
                  <a:srgbClr val="898989"/>
                </a:solidFill>
                <a:ea typeface="MS PGothic" pitchFamily="34" charset="-128"/>
              </a:rPr>
              <a:pPr fontAlgn="base">
                <a:spcBef>
                  <a:spcPct val="0"/>
                </a:spcBef>
                <a:spcAft>
                  <a:spcPct val="0"/>
                </a:spcAft>
                <a:defRPr/>
              </a:pPr>
              <a:t>11</a:t>
            </a:fld>
            <a:endParaRPr lang="en-US" altLang="en-US" smtClean="0">
              <a:solidFill>
                <a:srgbClr val="898989"/>
              </a:solidFill>
              <a:ea typeface="MS PGothic" pitchFamily="34" charset="-12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7901" y="1981200"/>
            <a:ext cx="5638799" cy="385436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782255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288" y="1524000"/>
            <a:ext cx="8302625" cy="4705350"/>
          </a:xfrm>
        </p:spPr>
        <p:txBody>
          <a:bodyPr/>
          <a:lstStyle/>
          <a:p>
            <a:pPr marL="0" indent="0">
              <a:buFont typeface="Arial" pitchFamily="34" charset="0"/>
              <a:buNone/>
              <a:defRPr/>
            </a:pPr>
            <a:r>
              <a:rPr lang="en-US" b="1" dirty="0" smtClean="0">
                <a:cs typeface="Times New Roman" panose="02020603050405020304" pitchFamily="18" charset="0"/>
              </a:rPr>
              <a:t>PD.26 – Riflery Safety</a:t>
            </a:r>
          </a:p>
          <a:p>
            <a:pPr>
              <a:defRPr/>
            </a:pPr>
            <a:r>
              <a:rPr lang="en-US" b="1" dirty="0" smtClean="0">
                <a:solidFill>
                  <a:schemeClr val="accent3"/>
                </a:solidFill>
                <a:cs typeface="Times New Roman" panose="02020603050405020304" pitchFamily="18" charset="0"/>
              </a:rPr>
              <a:t>ALL </a:t>
            </a:r>
            <a:r>
              <a:rPr lang="en-US" dirty="0" smtClean="0">
                <a:solidFill>
                  <a:schemeClr val="accent3"/>
                </a:solidFill>
                <a:cs typeface="Times New Roman" panose="02020603050405020304" pitchFamily="18" charset="0"/>
              </a:rPr>
              <a:t>parts of standard (PD.26.1, PD.26.2, and PD.26.3) are now </a:t>
            </a:r>
            <a:r>
              <a:rPr lang="en-US" b="1" dirty="0" smtClean="0">
                <a:solidFill>
                  <a:schemeClr val="accent3"/>
                </a:solidFill>
                <a:cs typeface="Times New Roman" panose="02020603050405020304" pitchFamily="18" charset="0"/>
              </a:rPr>
              <a:t>MANDATORY</a:t>
            </a:r>
          </a:p>
          <a:p>
            <a:pPr marL="0" indent="0">
              <a:buFont typeface="Arial" pitchFamily="34" charset="0"/>
              <a:buNone/>
              <a:defRPr/>
            </a:pPr>
            <a:endParaRPr lang="en-US" dirty="0"/>
          </a:p>
        </p:txBody>
      </p:sp>
      <p:sp>
        <p:nvSpPr>
          <p:cNvPr id="36867" name="Title 2"/>
          <p:cNvSpPr>
            <a:spLocks noGrp="1"/>
          </p:cNvSpPr>
          <p:nvPr>
            <p:ph type="title"/>
          </p:nvPr>
        </p:nvSpPr>
        <p:spPr>
          <a:xfrm>
            <a:off x="17929" y="304800"/>
            <a:ext cx="9144000" cy="1143000"/>
          </a:xfrm>
        </p:spPr>
        <p:txBody>
          <a:bodyPr/>
          <a:lstStyle/>
          <a:p>
            <a:r>
              <a:rPr lang="en-US" altLang="en-US" sz="4000" dirty="0" smtClean="0"/>
              <a:t>Revisions:</a:t>
            </a:r>
            <a:br>
              <a:rPr lang="en-US" altLang="en-US" sz="4000" dirty="0" smtClean="0"/>
            </a:br>
            <a:r>
              <a:rPr lang="en-US" altLang="en-US" sz="4000" dirty="0" smtClean="0"/>
              <a:t>Program Design &amp; Activity Standards</a:t>
            </a:r>
          </a:p>
        </p:txBody>
      </p:sp>
      <p:sp>
        <p:nvSpPr>
          <p:cNvPr id="35844"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solidFill>
                  <a:srgbClr val="898989"/>
                </a:solidFill>
                <a:ea typeface="MS PGothic" pitchFamily="34" charset="-128"/>
              </a:rPr>
              <a:t>© 2014 American Camping Association, Inc.</a:t>
            </a:r>
          </a:p>
        </p:txBody>
      </p:sp>
      <p:sp>
        <p:nvSpPr>
          <p:cNvPr id="3584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9A9434-D29A-46C9-AB4E-C72673EE995F}" type="slidenum">
              <a:rPr lang="en-US" altLang="en-US" smtClean="0">
                <a:solidFill>
                  <a:srgbClr val="898989"/>
                </a:solidFill>
                <a:ea typeface="MS PGothic" pitchFamily="34" charset="-128"/>
              </a:rPr>
              <a:pPr fontAlgn="base">
                <a:spcBef>
                  <a:spcPct val="0"/>
                </a:spcBef>
                <a:spcAft>
                  <a:spcPct val="0"/>
                </a:spcAft>
                <a:defRPr/>
              </a:pPr>
              <a:t>12</a:t>
            </a:fld>
            <a:endParaRPr lang="en-US" altLang="en-US" smtClean="0">
              <a:solidFill>
                <a:srgbClr val="898989"/>
              </a:solidFill>
              <a:ea typeface="MS PGothic" pitchFamily="34" charset="-12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048000"/>
            <a:ext cx="5778910" cy="4334183"/>
          </a:xfrm>
          <a:prstGeom prst="ellipse">
            <a:avLst/>
          </a:prstGeom>
          <a:ln>
            <a:noFill/>
          </a:ln>
          <a:effectLst>
            <a:softEdge rad="112500"/>
          </a:effectLst>
        </p:spPr>
      </p:pic>
    </p:spTree>
    <p:extLst>
      <p:ext uri="{BB962C8B-B14F-4D97-AF65-F5344CB8AC3E}">
        <p14:creationId xmlns:p14="http://schemas.microsoft.com/office/powerpoint/2010/main" val="2440127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724025"/>
            <a:ext cx="4191000" cy="4600575"/>
          </a:xfrm>
        </p:spPr>
        <p:txBody>
          <a:bodyPr/>
          <a:lstStyle/>
          <a:p>
            <a:pPr marL="0" indent="0">
              <a:buFont typeface="Arial" pitchFamily="34" charset="0"/>
              <a:buNone/>
              <a:defRPr/>
            </a:pPr>
            <a:r>
              <a:rPr lang="en-US" b="1" dirty="0" smtClean="0">
                <a:cs typeface="Times New Roman" panose="02020603050405020304" pitchFamily="18" charset="0"/>
              </a:rPr>
              <a:t>HR.3 -- Hiring Policies </a:t>
            </a:r>
          </a:p>
          <a:p>
            <a:pPr>
              <a:defRPr/>
            </a:pPr>
            <a:r>
              <a:rPr lang="en-US" b="1" dirty="0" smtClean="0">
                <a:solidFill>
                  <a:schemeClr val="accent3"/>
                </a:solidFill>
                <a:cs typeface="Times New Roman" panose="02020603050405020304" pitchFamily="18" charset="0"/>
              </a:rPr>
              <a:t>HR3.3 is now MANDATORY </a:t>
            </a:r>
            <a:r>
              <a:rPr lang="en-US" sz="4000" b="1" dirty="0" smtClean="0">
                <a:solidFill>
                  <a:schemeClr val="accent3"/>
                </a:solidFill>
                <a:cs typeface="Times New Roman" panose="02020603050405020304" pitchFamily="18" charset="0"/>
              </a:rPr>
              <a:t>and </a:t>
            </a:r>
          </a:p>
          <a:p>
            <a:pPr>
              <a:defRPr/>
            </a:pPr>
            <a:r>
              <a:rPr lang="en-US" dirty="0" smtClean="0">
                <a:solidFill>
                  <a:srgbClr val="0070C0"/>
                </a:solidFill>
                <a:cs typeface="Times New Roman" panose="02020603050405020304" pitchFamily="18" charset="0"/>
              </a:rPr>
              <a:t>Requires </a:t>
            </a:r>
            <a:r>
              <a:rPr lang="en-US" b="1" dirty="0" smtClean="0">
                <a:solidFill>
                  <a:srgbClr val="0070C0"/>
                </a:solidFill>
                <a:cs typeface="Times New Roman" panose="02020603050405020304" pitchFamily="18" charset="0"/>
              </a:rPr>
              <a:t>year-round camp staff </a:t>
            </a:r>
            <a:r>
              <a:rPr lang="en-US" dirty="0" smtClean="0">
                <a:solidFill>
                  <a:srgbClr val="0070C0"/>
                </a:solidFill>
                <a:cs typeface="Times New Roman" panose="02020603050405020304" pitchFamily="18" charset="0"/>
              </a:rPr>
              <a:t>have a criminal background check </a:t>
            </a:r>
            <a:r>
              <a:rPr lang="en-US" b="1" i="1" dirty="0" smtClean="0">
                <a:solidFill>
                  <a:srgbClr val="0070C0"/>
                </a:solidFill>
                <a:cs typeface="Times New Roman" panose="02020603050405020304" pitchFamily="18" charset="0"/>
              </a:rPr>
              <a:t>at least every five years</a:t>
            </a:r>
          </a:p>
        </p:txBody>
      </p:sp>
      <p:sp>
        <p:nvSpPr>
          <p:cNvPr id="37891" name="Title 2"/>
          <p:cNvSpPr>
            <a:spLocks noGrp="1"/>
          </p:cNvSpPr>
          <p:nvPr>
            <p:ph type="title"/>
          </p:nvPr>
        </p:nvSpPr>
        <p:spPr>
          <a:xfrm>
            <a:off x="0" y="274638"/>
            <a:ext cx="9144000" cy="1143000"/>
          </a:xfrm>
        </p:spPr>
        <p:txBody>
          <a:bodyPr/>
          <a:lstStyle/>
          <a:p>
            <a:r>
              <a:rPr lang="en-US" altLang="en-US" smtClean="0"/>
              <a:t>Revisions:</a:t>
            </a:r>
            <a:br>
              <a:rPr lang="en-US" altLang="en-US" smtClean="0"/>
            </a:br>
            <a:r>
              <a:rPr lang="en-US" altLang="en-US" smtClean="0"/>
              <a:t>Human Resources Standards</a:t>
            </a:r>
          </a:p>
        </p:txBody>
      </p:sp>
      <p:sp>
        <p:nvSpPr>
          <p:cNvPr id="36868"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solidFill>
                  <a:srgbClr val="898989"/>
                </a:solidFill>
                <a:ea typeface="MS PGothic" pitchFamily="34" charset="-128"/>
              </a:rPr>
              <a:t>© 2014 American Camping Association, Inc.</a:t>
            </a:r>
          </a:p>
        </p:txBody>
      </p:sp>
      <p:sp>
        <p:nvSpPr>
          <p:cNvPr id="36869"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9BA0AD2-1645-45CE-839A-5CD980BDB7FC}" type="slidenum">
              <a:rPr lang="en-US" altLang="en-US" smtClean="0">
                <a:solidFill>
                  <a:srgbClr val="898989"/>
                </a:solidFill>
                <a:ea typeface="MS PGothic" pitchFamily="34" charset="-128"/>
              </a:rPr>
              <a:pPr fontAlgn="base">
                <a:spcBef>
                  <a:spcPct val="0"/>
                </a:spcBef>
                <a:spcAft>
                  <a:spcPct val="0"/>
                </a:spcAft>
                <a:defRPr/>
              </a:pPr>
              <a:t>13</a:t>
            </a:fld>
            <a:endParaRPr lang="en-US" altLang="en-US" smtClean="0">
              <a:solidFill>
                <a:srgbClr val="898989"/>
              </a:solidFill>
              <a:ea typeface="MS PGothic" pitchFamily="34" charset="-128"/>
            </a:endParaRPr>
          </a:p>
        </p:txBody>
      </p:sp>
      <p:pic>
        <p:nvPicPr>
          <p:cNvPr id="7" name="Picture 2" descr="C:\Users\kbrosnan.ACACAMPS\AppData\Local\Microsoft\Windows\Temporary Internet Files\Content.IE5\JY0ECS6G\MP90030586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00200"/>
            <a:ext cx="2609088" cy="3657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255573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6019800" cy="4705350"/>
          </a:xfrm>
        </p:spPr>
        <p:txBody>
          <a:bodyPr/>
          <a:lstStyle/>
          <a:p>
            <a:pPr marL="0" indent="0">
              <a:buFont typeface="Arial" pitchFamily="34" charset="0"/>
              <a:buNone/>
              <a:defRPr/>
            </a:pPr>
            <a:r>
              <a:rPr lang="en-US" b="1" dirty="0" smtClean="0">
                <a:cs typeface="Times New Roman" panose="02020603050405020304" pitchFamily="18" charset="0"/>
              </a:rPr>
              <a:t>HR.4 – </a:t>
            </a:r>
            <a:r>
              <a:rPr lang="en-US" b="1" dirty="0" smtClean="0">
                <a:solidFill>
                  <a:schemeClr val="accent5">
                    <a:lumMod val="75000"/>
                  </a:schemeClr>
                </a:solidFill>
                <a:cs typeface="Times New Roman" panose="02020603050405020304" pitchFamily="18" charset="0"/>
              </a:rPr>
              <a:t>Annual</a:t>
            </a:r>
            <a:r>
              <a:rPr lang="en-US" b="1" dirty="0" smtClean="0">
                <a:cs typeface="Times New Roman" panose="02020603050405020304" pitchFamily="18" charset="0"/>
              </a:rPr>
              <a:t> Staff Screening</a:t>
            </a:r>
          </a:p>
          <a:p>
            <a:pPr>
              <a:defRPr/>
            </a:pPr>
            <a:r>
              <a:rPr lang="en-US" dirty="0" smtClean="0">
                <a:solidFill>
                  <a:schemeClr val="tx1"/>
                </a:solidFill>
                <a:cs typeface="Times New Roman" panose="02020603050405020304" pitchFamily="18" charset="0"/>
              </a:rPr>
              <a:t>HR.4.3 has been added, which requires </a:t>
            </a:r>
            <a:r>
              <a:rPr lang="en-US" b="1" dirty="0" smtClean="0">
                <a:solidFill>
                  <a:schemeClr val="accent5">
                    <a:lumMod val="75000"/>
                  </a:schemeClr>
                </a:solidFill>
                <a:cs typeface="Times New Roman" panose="02020603050405020304" pitchFamily="18" charset="0"/>
              </a:rPr>
              <a:t>ANNUAL</a:t>
            </a:r>
            <a:r>
              <a:rPr lang="en-US" b="1" dirty="0" smtClean="0">
                <a:solidFill>
                  <a:schemeClr val="accent1"/>
                </a:solidFill>
                <a:cs typeface="Times New Roman" panose="02020603050405020304" pitchFamily="18" charset="0"/>
              </a:rPr>
              <a:t> </a:t>
            </a:r>
            <a:r>
              <a:rPr lang="en-US" dirty="0" smtClean="0">
                <a:solidFill>
                  <a:schemeClr val="tx1"/>
                </a:solidFill>
                <a:cs typeface="Times New Roman" panose="02020603050405020304" pitchFamily="18" charset="0"/>
              </a:rPr>
              <a:t>criminal background </a:t>
            </a:r>
            <a:r>
              <a:rPr lang="en-US" b="1" dirty="0" smtClean="0">
                <a:solidFill>
                  <a:schemeClr val="accent5">
                    <a:lumMod val="75000"/>
                  </a:schemeClr>
                </a:solidFill>
                <a:cs typeface="Times New Roman" panose="02020603050405020304" pitchFamily="18" charset="0"/>
              </a:rPr>
              <a:t>checks for </a:t>
            </a:r>
            <a:br>
              <a:rPr lang="en-US" b="1" dirty="0" smtClean="0">
                <a:solidFill>
                  <a:schemeClr val="accent5">
                    <a:lumMod val="75000"/>
                  </a:schemeClr>
                </a:solidFill>
                <a:cs typeface="Times New Roman" panose="02020603050405020304" pitchFamily="18" charset="0"/>
              </a:rPr>
            </a:br>
            <a:r>
              <a:rPr lang="en-US" b="1" dirty="0" smtClean="0">
                <a:solidFill>
                  <a:schemeClr val="accent5">
                    <a:lumMod val="75000"/>
                  </a:schemeClr>
                </a:solidFill>
                <a:cs typeface="Times New Roman" panose="02020603050405020304" pitchFamily="18" charset="0"/>
              </a:rPr>
              <a:t>seasonal staff </a:t>
            </a:r>
            <a:r>
              <a:rPr lang="en-US" dirty="0" smtClean="0">
                <a:solidFill>
                  <a:schemeClr val="tx1"/>
                </a:solidFill>
                <a:cs typeface="Times New Roman" panose="02020603050405020304" pitchFamily="18" charset="0"/>
              </a:rPr>
              <a:t>(returning seasonal staff) </a:t>
            </a:r>
            <a:r>
              <a:rPr lang="en-US" b="1" dirty="0" smtClean="0">
                <a:solidFill>
                  <a:schemeClr val="tx1"/>
                </a:solidFill>
                <a:cs typeface="Times New Roman" panose="02020603050405020304" pitchFamily="18" charset="0"/>
              </a:rPr>
              <a:t>MANDATORY</a:t>
            </a:r>
          </a:p>
          <a:p>
            <a:pPr>
              <a:defRPr/>
            </a:pPr>
            <a:r>
              <a:rPr lang="en-US" dirty="0" smtClean="0">
                <a:solidFill>
                  <a:schemeClr val="accent2"/>
                </a:solidFill>
                <a:cs typeface="Times New Roman" panose="02020603050405020304" pitchFamily="18" charset="0"/>
              </a:rPr>
              <a:t>Now applies to </a:t>
            </a:r>
            <a:r>
              <a:rPr lang="en-US" b="1" dirty="0" smtClean="0">
                <a:solidFill>
                  <a:schemeClr val="accent2"/>
                </a:solidFill>
                <a:cs typeface="Times New Roman" panose="02020603050405020304" pitchFamily="18" charset="0"/>
              </a:rPr>
              <a:t>Camps that </a:t>
            </a:r>
            <a:br>
              <a:rPr lang="en-US" b="1" dirty="0" smtClean="0">
                <a:solidFill>
                  <a:schemeClr val="accent2"/>
                </a:solidFill>
                <a:cs typeface="Times New Roman" panose="02020603050405020304" pitchFamily="18" charset="0"/>
              </a:rPr>
            </a:br>
            <a:r>
              <a:rPr lang="en-US" b="1" dirty="0" smtClean="0">
                <a:solidFill>
                  <a:schemeClr val="accent2"/>
                </a:solidFill>
                <a:cs typeface="Times New Roman" panose="02020603050405020304" pitchFamily="18" charset="0"/>
              </a:rPr>
              <a:t>Rent to Others </a:t>
            </a:r>
            <a:r>
              <a:rPr lang="en-US" dirty="0" smtClean="0">
                <a:solidFill>
                  <a:schemeClr val="accent2"/>
                </a:solidFill>
                <a:cs typeface="Times New Roman" panose="02020603050405020304" pitchFamily="18" charset="0"/>
              </a:rPr>
              <a:t>mode</a:t>
            </a:r>
            <a:endParaRPr lang="en-US" dirty="0">
              <a:solidFill>
                <a:schemeClr val="accent2"/>
              </a:solidFill>
              <a:cs typeface="Times New Roman" panose="02020603050405020304" pitchFamily="18" charset="0"/>
            </a:endParaRPr>
          </a:p>
        </p:txBody>
      </p:sp>
      <p:sp>
        <p:nvSpPr>
          <p:cNvPr id="38915" name="Title 2"/>
          <p:cNvSpPr>
            <a:spLocks noGrp="1"/>
          </p:cNvSpPr>
          <p:nvPr>
            <p:ph type="title"/>
          </p:nvPr>
        </p:nvSpPr>
        <p:spPr>
          <a:xfrm>
            <a:off x="0" y="274638"/>
            <a:ext cx="9144000" cy="1143000"/>
          </a:xfrm>
        </p:spPr>
        <p:txBody>
          <a:bodyPr/>
          <a:lstStyle/>
          <a:p>
            <a:r>
              <a:rPr lang="en-US" altLang="en-US" smtClean="0"/>
              <a:t>Revisions:</a:t>
            </a:r>
            <a:br>
              <a:rPr lang="en-US" altLang="en-US" smtClean="0"/>
            </a:br>
            <a:r>
              <a:rPr lang="en-US" altLang="en-US" smtClean="0"/>
              <a:t>Human Resources Standards</a:t>
            </a:r>
          </a:p>
        </p:txBody>
      </p:sp>
      <p:sp>
        <p:nvSpPr>
          <p:cNvPr id="37892"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solidFill>
                  <a:srgbClr val="898989"/>
                </a:solidFill>
                <a:ea typeface="MS PGothic" pitchFamily="34" charset="-128"/>
              </a:rPr>
              <a:t>© 2014 American Camping Association, Inc.</a:t>
            </a:r>
          </a:p>
        </p:txBody>
      </p:sp>
      <p:sp>
        <p:nvSpPr>
          <p:cNvPr id="37893"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601E288-E044-4207-926A-49794F37E6C3}" type="slidenum">
              <a:rPr lang="en-US" altLang="en-US" smtClean="0">
                <a:solidFill>
                  <a:srgbClr val="898989"/>
                </a:solidFill>
                <a:ea typeface="MS PGothic" pitchFamily="34" charset="-128"/>
              </a:rPr>
              <a:pPr fontAlgn="base">
                <a:spcBef>
                  <a:spcPct val="0"/>
                </a:spcBef>
                <a:spcAft>
                  <a:spcPct val="0"/>
                </a:spcAft>
                <a:defRPr/>
              </a:pPr>
              <a:t>14</a:t>
            </a:fld>
            <a:endParaRPr lang="en-US" altLang="en-US" smtClean="0">
              <a:solidFill>
                <a:srgbClr val="898989"/>
              </a:solidFill>
              <a:ea typeface="MS PGothic" pitchFamily="34" charset="-128"/>
            </a:endParaRPr>
          </a:p>
        </p:txBody>
      </p:sp>
      <p:pic>
        <p:nvPicPr>
          <p:cNvPr id="1026" name="Picture 2" descr="C:\Users\kbrosnan.ACACAMPS\AppData\Local\Microsoft\Windows\Temporary Internet Files\Content.IE5\JY0ECS6G\MP90030586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195052"/>
            <a:ext cx="2609088" cy="3657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420075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b="1" dirty="0" smtClean="0">
                <a:solidFill>
                  <a:schemeClr val="accent2"/>
                </a:solidFill>
                <a:cs typeface="Times New Roman" panose="02020603050405020304" pitchFamily="18" charset="0"/>
              </a:rPr>
              <a:t>HR.5 – New Staff Screening </a:t>
            </a:r>
          </a:p>
          <a:p>
            <a:pPr lvl="1">
              <a:defRPr/>
            </a:pPr>
            <a:r>
              <a:rPr lang="en-US" dirty="0" smtClean="0">
                <a:solidFill>
                  <a:schemeClr val="accent2"/>
                </a:solidFill>
                <a:cs typeface="Times New Roman" panose="02020603050405020304" pitchFamily="18" charset="0"/>
              </a:rPr>
              <a:t>Now </a:t>
            </a:r>
            <a:r>
              <a:rPr lang="en-US" b="1" dirty="0" smtClean="0">
                <a:solidFill>
                  <a:schemeClr val="accent2"/>
                </a:solidFill>
                <a:cs typeface="Times New Roman" panose="02020603050405020304" pitchFamily="18" charset="0"/>
              </a:rPr>
              <a:t>applies</a:t>
            </a:r>
            <a:r>
              <a:rPr lang="en-US" dirty="0" smtClean="0">
                <a:solidFill>
                  <a:schemeClr val="accent2"/>
                </a:solidFill>
                <a:cs typeface="Times New Roman" panose="02020603050405020304" pitchFamily="18" charset="0"/>
              </a:rPr>
              <a:t> to </a:t>
            </a:r>
            <a:r>
              <a:rPr lang="en-US" b="1" dirty="0" smtClean="0">
                <a:solidFill>
                  <a:schemeClr val="accent2"/>
                </a:solidFill>
                <a:cs typeface="Times New Roman" panose="02020603050405020304" pitchFamily="18" charset="0"/>
              </a:rPr>
              <a:t>Camps that Rent</a:t>
            </a:r>
            <a:r>
              <a:rPr lang="en-US" dirty="0" smtClean="0">
                <a:solidFill>
                  <a:schemeClr val="accent2"/>
                </a:solidFill>
                <a:cs typeface="Times New Roman" panose="02020603050405020304" pitchFamily="18" charset="0"/>
              </a:rPr>
              <a:t> to Others mode</a:t>
            </a:r>
          </a:p>
          <a:p>
            <a:pPr>
              <a:defRPr/>
            </a:pPr>
            <a:r>
              <a:rPr lang="en-US" b="1" dirty="0" smtClean="0">
                <a:solidFill>
                  <a:schemeClr val="accent3"/>
                </a:solidFill>
                <a:cs typeface="Times New Roman" panose="02020603050405020304" pitchFamily="18" charset="0"/>
              </a:rPr>
              <a:t>HR.9 – Supervision Ratios Exceptions</a:t>
            </a:r>
          </a:p>
          <a:p>
            <a:pPr lvl="1">
              <a:defRPr/>
            </a:pPr>
            <a:r>
              <a:rPr lang="en-US" dirty="0" smtClean="0">
                <a:solidFill>
                  <a:schemeClr val="accent3"/>
                </a:solidFill>
                <a:cs typeface="Times New Roman" panose="02020603050405020304" pitchFamily="18" charset="0"/>
              </a:rPr>
              <a:t>Now includes need to </a:t>
            </a:r>
            <a:r>
              <a:rPr lang="en-US" b="1" dirty="0" smtClean="0">
                <a:solidFill>
                  <a:schemeClr val="accent3"/>
                </a:solidFill>
                <a:cs typeface="Times New Roman" panose="02020603050405020304" pitchFamily="18" charset="0"/>
              </a:rPr>
              <a:t>advise rental groups</a:t>
            </a:r>
          </a:p>
          <a:p>
            <a:pPr>
              <a:defRPr/>
            </a:pPr>
            <a:r>
              <a:rPr lang="en-US" b="1" dirty="0" smtClean="0">
                <a:solidFill>
                  <a:srgbClr val="002060"/>
                </a:solidFill>
                <a:cs typeface="Times New Roman" panose="02020603050405020304" pitchFamily="18" charset="0"/>
              </a:rPr>
              <a:t>HR.15 </a:t>
            </a:r>
            <a:r>
              <a:rPr lang="en-US" b="1" dirty="0">
                <a:solidFill>
                  <a:srgbClr val="002060"/>
                </a:solidFill>
                <a:cs typeface="Times New Roman" panose="02020603050405020304" pitchFamily="18" charset="0"/>
              </a:rPr>
              <a:t>–</a:t>
            </a:r>
            <a:r>
              <a:rPr lang="en-US" b="1" dirty="0" smtClean="0">
                <a:solidFill>
                  <a:srgbClr val="002060"/>
                </a:solidFill>
                <a:cs typeface="Times New Roman" panose="02020603050405020304" pitchFamily="18" charset="0"/>
              </a:rPr>
              <a:t> Camp Staff Responsibilities for General Camp Activities </a:t>
            </a:r>
          </a:p>
          <a:p>
            <a:pPr lvl="1">
              <a:defRPr/>
            </a:pPr>
            <a:r>
              <a:rPr lang="en-US" dirty="0" smtClean="0">
                <a:solidFill>
                  <a:srgbClr val="002060"/>
                </a:solidFill>
                <a:cs typeface="Times New Roman" panose="02020603050405020304" pitchFamily="18" charset="0"/>
              </a:rPr>
              <a:t>Clarification added for when it applies to </a:t>
            </a:r>
            <a:r>
              <a:rPr lang="en-US" b="1" dirty="0" smtClean="0">
                <a:solidFill>
                  <a:srgbClr val="002060"/>
                </a:solidFill>
                <a:cs typeface="Times New Roman" panose="02020603050405020304" pitchFamily="18" charset="0"/>
              </a:rPr>
              <a:t>rental groups</a:t>
            </a:r>
          </a:p>
        </p:txBody>
      </p:sp>
      <p:sp>
        <p:nvSpPr>
          <p:cNvPr id="39939" name="Title 2"/>
          <p:cNvSpPr>
            <a:spLocks noGrp="1"/>
          </p:cNvSpPr>
          <p:nvPr>
            <p:ph type="title"/>
          </p:nvPr>
        </p:nvSpPr>
        <p:spPr>
          <a:xfrm>
            <a:off x="0" y="274638"/>
            <a:ext cx="9144000" cy="1143000"/>
          </a:xfrm>
        </p:spPr>
        <p:txBody>
          <a:bodyPr/>
          <a:lstStyle/>
          <a:p>
            <a:r>
              <a:rPr lang="en-US" altLang="en-US" smtClean="0"/>
              <a:t>Revisions:</a:t>
            </a:r>
            <a:br>
              <a:rPr lang="en-US" altLang="en-US" smtClean="0"/>
            </a:br>
            <a:r>
              <a:rPr lang="en-US" altLang="en-US" smtClean="0"/>
              <a:t>Human Resources Standards</a:t>
            </a:r>
          </a:p>
        </p:txBody>
      </p:sp>
      <p:sp>
        <p:nvSpPr>
          <p:cNvPr id="3891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solidFill>
                  <a:srgbClr val="898989"/>
                </a:solidFill>
                <a:ea typeface="MS PGothic" pitchFamily="34" charset="-128"/>
              </a:rPr>
              <a:t>© 2014 American Camping Association, Inc.</a:t>
            </a:r>
          </a:p>
        </p:txBody>
      </p:sp>
      <p:sp>
        <p:nvSpPr>
          <p:cNvPr id="38917"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6035C3A-4DEC-42CB-B975-3D775CB59524}" type="slidenum">
              <a:rPr lang="en-US" altLang="en-US" smtClean="0">
                <a:solidFill>
                  <a:srgbClr val="898989"/>
                </a:solidFill>
                <a:ea typeface="MS PGothic" pitchFamily="34" charset="-128"/>
              </a:rPr>
              <a:pPr fontAlgn="base">
                <a:spcBef>
                  <a:spcPct val="0"/>
                </a:spcBef>
                <a:spcAft>
                  <a:spcPct val="0"/>
                </a:spcAft>
                <a:defRPr/>
              </a:pPr>
              <a:t>15</a:t>
            </a:fld>
            <a:endParaRPr lang="en-US" altLang="en-US" smtClean="0">
              <a:solidFill>
                <a:srgbClr val="898989"/>
              </a:solidFill>
              <a:ea typeface="MS PGothic" pitchFamily="34" charset="-128"/>
            </a:endParaRPr>
          </a:p>
        </p:txBody>
      </p:sp>
    </p:spTree>
    <p:extLst>
      <p:ext uri="{BB962C8B-B14F-4D97-AF65-F5344CB8AC3E}">
        <p14:creationId xmlns:p14="http://schemas.microsoft.com/office/powerpoint/2010/main" val="2573623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APG Updates </a:t>
            </a:r>
            <a:br>
              <a:rPr lang="en-US" dirty="0" smtClean="0"/>
            </a:br>
            <a:r>
              <a:rPr lang="en-US" dirty="0" smtClean="0"/>
              <a:t>and Revisions</a:t>
            </a:r>
            <a:endParaRPr lang="en-US" dirty="0"/>
          </a:p>
        </p:txBody>
      </p:sp>
      <p:sp>
        <p:nvSpPr>
          <p:cNvPr id="5" name="Slide Number Placeholder 4"/>
          <p:cNvSpPr>
            <a:spLocks noGrp="1"/>
          </p:cNvSpPr>
          <p:nvPr>
            <p:ph type="sldNum" sz="quarter" idx="12"/>
          </p:nvPr>
        </p:nvSpPr>
        <p:spPr>
          <a:xfrm>
            <a:off x="7010400" y="6172200"/>
            <a:ext cx="2133600" cy="466725"/>
          </a:xfrm>
          <a:prstGeom prst="rect">
            <a:avLst/>
          </a:prstGeom>
        </p:spPr>
        <p:txBody>
          <a:bodyPr/>
          <a:lstStyle/>
          <a:p>
            <a:pPr>
              <a:defRPr/>
            </a:pPr>
            <a:fld id="{10277EC0-1AFE-423B-BFE4-6CE657FE0401}" type="slidenum">
              <a:rPr lang="en-US" smtClean="0"/>
              <a:pPr>
                <a:defRPr/>
              </a:pPr>
              <a:t>16</a:t>
            </a:fld>
            <a:endParaRPr lang="en-US"/>
          </a:p>
        </p:txBody>
      </p:sp>
      <p:sp>
        <p:nvSpPr>
          <p:cNvPr id="6" name="Content Placeholder 5"/>
          <p:cNvSpPr>
            <a:spLocks noGrp="1"/>
          </p:cNvSpPr>
          <p:nvPr>
            <p:ph idx="1"/>
          </p:nvPr>
        </p:nvSpPr>
        <p:spPr/>
        <p:txBody>
          <a:bodyPr/>
          <a:lstStyle/>
          <a:p>
            <a:r>
              <a:rPr lang="en-US" dirty="0" smtClean="0">
                <a:solidFill>
                  <a:schemeClr val="accent2"/>
                </a:solidFill>
              </a:rPr>
              <a:t>Included in all </a:t>
            </a:r>
            <a:r>
              <a:rPr lang="en-US" b="1" dirty="0" smtClean="0">
                <a:solidFill>
                  <a:schemeClr val="accent2"/>
                </a:solidFill>
              </a:rPr>
              <a:t>new APG books </a:t>
            </a:r>
            <a:r>
              <a:rPr lang="en-US" dirty="0" smtClean="0">
                <a:solidFill>
                  <a:schemeClr val="accent2"/>
                </a:solidFill>
              </a:rPr>
              <a:t>from ACA and/or bookstore </a:t>
            </a:r>
          </a:p>
          <a:p>
            <a:r>
              <a:rPr lang="en-US" dirty="0" smtClean="0">
                <a:solidFill>
                  <a:schemeClr val="accent3"/>
                </a:solidFill>
              </a:rPr>
              <a:t>Pull and replace pages can be found on </a:t>
            </a:r>
            <a:r>
              <a:rPr lang="en-US" b="1" dirty="0" smtClean="0">
                <a:solidFill>
                  <a:schemeClr val="accent3"/>
                </a:solidFill>
              </a:rPr>
              <a:t>Accreditation Resources and Tools </a:t>
            </a:r>
            <a:r>
              <a:rPr lang="en-US" dirty="0" smtClean="0">
                <a:solidFill>
                  <a:schemeClr val="accent3"/>
                </a:solidFill>
              </a:rPr>
              <a:t>page of the ACA website</a:t>
            </a:r>
          </a:p>
          <a:p>
            <a:r>
              <a:rPr lang="en-US" dirty="0" smtClean="0"/>
              <a:t>Generate a custom set of standards from </a:t>
            </a:r>
            <a:r>
              <a:rPr lang="en-US" b="1" dirty="0" smtClean="0"/>
              <a:t>My Accreditation </a:t>
            </a:r>
            <a:r>
              <a:rPr lang="en-US" dirty="0" smtClean="0"/>
              <a:t>(camps) or </a:t>
            </a:r>
            <a:r>
              <a:rPr lang="en-US" b="1" dirty="0" smtClean="0">
                <a:solidFill>
                  <a:schemeClr val="accent2">
                    <a:lumMod val="75000"/>
                  </a:schemeClr>
                </a:solidFill>
              </a:rPr>
              <a:t>My Visits </a:t>
            </a:r>
            <a:r>
              <a:rPr lang="en-US" dirty="0" smtClean="0">
                <a:solidFill>
                  <a:schemeClr val="accent2">
                    <a:lumMod val="75000"/>
                  </a:schemeClr>
                </a:solidFill>
              </a:rPr>
              <a:t>PDF version (visitors)</a:t>
            </a:r>
            <a:endParaRPr lang="en-US" dirty="0">
              <a:solidFill>
                <a:schemeClr val="accent2">
                  <a:lumMod val="75000"/>
                </a:schemeClr>
              </a:solidFill>
            </a:endParaRPr>
          </a:p>
        </p:txBody>
      </p:sp>
      <p:sp>
        <p:nvSpPr>
          <p:cNvPr id="7" name="Footer Placeholder 6"/>
          <p:cNvSpPr>
            <a:spLocks noGrp="1"/>
          </p:cNvSpPr>
          <p:nvPr>
            <p:ph type="ftr" sz="quarter" idx="11"/>
          </p:nvPr>
        </p:nvSpPr>
        <p:spPr/>
        <p:txBody>
          <a:bodyPr/>
          <a:lstStyle/>
          <a:p>
            <a:pPr>
              <a:defRPr/>
            </a:pPr>
            <a:r>
              <a:rPr lang="en-US" smtClean="0"/>
              <a:t>© 2014 American Camping Association, Inc.</a:t>
            </a:r>
            <a:endParaRPr lang="en-US" dirty="0"/>
          </a:p>
        </p:txBody>
      </p:sp>
    </p:spTree>
    <p:extLst>
      <p:ext uri="{BB962C8B-B14F-4D97-AF65-F5344CB8AC3E}">
        <p14:creationId xmlns:p14="http://schemas.microsoft.com/office/powerpoint/2010/main" val="979168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Courses</a:t>
            </a:r>
            <a:endParaRPr lang="en-US" dirty="0"/>
          </a:p>
        </p:txBody>
      </p:sp>
      <p:sp>
        <p:nvSpPr>
          <p:cNvPr id="4" name="Footer Placeholder 3"/>
          <p:cNvSpPr>
            <a:spLocks noGrp="1"/>
          </p:cNvSpPr>
          <p:nvPr>
            <p:ph type="ftr" sz="quarter" idx="11"/>
          </p:nvPr>
        </p:nvSpPr>
        <p:spPr/>
        <p:txBody>
          <a:bodyPr/>
          <a:lstStyle/>
          <a:p>
            <a:pPr>
              <a:defRPr/>
            </a:pPr>
            <a:r>
              <a:rPr lang="en-US" smtClean="0"/>
              <a:t>© 2014 American Camping Association, Inc.</a:t>
            </a:r>
            <a:endParaRPr lang="en-US" dirty="0"/>
          </a:p>
        </p:txBody>
      </p:sp>
      <p:sp>
        <p:nvSpPr>
          <p:cNvPr id="5" name="Slide Number Placeholder 4"/>
          <p:cNvSpPr>
            <a:spLocks noGrp="1"/>
          </p:cNvSpPr>
          <p:nvPr>
            <p:ph type="sldNum" sz="quarter" idx="12"/>
          </p:nvPr>
        </p:nvSpPr>
        <p:spPr/>
        <p:txBody>
          <a:bodyPr/>
          <a:lstStyle/>
          <a:p>
            <a:pPr>
              <a:defRPr/>
            </a:pPr>
            <a:fld id="{10277EC0-1AFE-423B-BFE4-6CE657FE0401}" type="slidenum">
              <a:rPr lang="en-US" smtClean="0"/>
              <a:pPr>
                <a:defRPr/>
              </a:pPr>
              <a:t>17</a:t>
            </a:fld>
            <a:endParaRPr lang="en-US"/>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2471089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ALL Standards Course</a:t>
            </a:r>
            <a:endParaRPr lang="en-US" dirty="0"/>
          </a:p>
        </p:txBody>
      </p:sp>
      <p:sp>
        <p:nvSpPr>
          <p:cNvPr id="3" name="Content Placeholder 2"/>
          <p:cNvSpPr>
            <a:spLocks noGrp="1"/>
          </p:cNvSpPr>
          <p:nvPr>
            <p:ph idx="1"/>
          </p:nvPr>
        </p:nvSpPr>
        <p:spPr>
          <a:xfrm>
            <a:off x="457200" y="1295400"/>
            <a:ext cx="8382000" cy="4830763"/>
          </a:xfrm>
        </p:spPr>
        <p:txBody>
          <a:bodyPr/>
          <a:lstStyle/>
          <a:p>
            <a:pPr marL="0" indent="0">
              <a:buNone/>
            </a:pPr>
            <a:r>
              <a:rPr lang="en-US" b="1" dirty="0" smtClean="0"/>
              <a:t>Instructor Do’s</a:t>
            </a:r>
          </a:p>
          <a:p>
            <a:r>
              <a:rPr lang="en-US" i="1" dirty="0" smtClean="0"/>
              <a:t>Be </a:t>
            </a:r>
            <a:r>
              <a:rPr lang="en-US" b="1" i="1" dirty="0" smtClean="0"/>
              <a:t>prepared</a:t>
            </a:r>
          </a:p>
          <a:p>
            <a:r>
              <a:rPr lang="en-US" dirty="0" smtClean="0">
                <a:solidFill>
                  <a:schemeClr val="accent4">
                    <a:lumMod val="75000"/>
                  </a:schemeClr>
                </a:solidFill>
              </a:rPr>
              <a:t>Change the </a:t>
            </a:r>
            <a:r>
              <a:rPr lang="en-US" dirty="0">
                <a:solidFill>
                  <a:schemeClr val="accent4">
                    <a:lumMod val="75000"/>
                  </a:schemeClr>
                </a:solidFill>
              </a:rPr>
              <a:t>order of </a:t>
            </a:r>
            <a:r>
              <a:rPr lang="en-US" dirty="0" smtClean="0">
                <a:solidFill>
                  <a:schemeClr val="accent4">
                    <a:lumMod val="75000"/>
                  </a:schemeClr>
                </a:solidFill>
              </a:rPr>
              <a:t>modules</a:t>
            </a:r>
          </a:p>
          <a:p>
            <a:r>
              <a:rPr lang="en-US" dirty="0" smtClean="0"/>
              <a:t>When you see </a:t>
            </a:r>
            <a:r>
              <a:rPr lang="en-US" b="1" dirty="0"/>
              <a:t>[animation] </a:t>
            </a:r>
            <a:r>
              <a:rPr lang="en-US" dirty="0" smtClean="0"/>
              <a:t>pay attention</a:t>
            </a:r>
          </a:p>
          <a:p>
            <a:r>
              <a:rPr lang="en-US" b="1" dirty="0" smtClean="0">
                <a:solidFill>
                  <a:schemeClr val="accent3"/>
                </a:solidFill>
              </a:rPr>
              <a:t>REVIEW</a:t>
            </a:r>
            <a:r>
              <a:rPr lang="en-US" dirty="0" smtClean="0">
                <a:solidFill>
                  <a:schemeClr val="accent3"/>
                </a:solidFill>
              </a:rPr>
              <a:t> the presentation as a “slide show” prior to teaching </a:t>
            </a:r>
            <a:r>
              <a:rPr lang="en-US" dirty="0"/>
              <a:t>(each time)</a:t>
            </a:r>
          </a:p>
          <a:p>
            <a:r>
              <a:rPr lang="en-US" dirty="0" smtClean="0">
                <a:solidFill>
                  <a:srgbClr val="0070C0"/>
                </a:solidFill>
              </a:rPr>
              <a:t>Know and be familiar with your content</a:t>
            </a:r>
          </a:p>
          <a:p>
            <a:r>
              <a:rPr lang="en-US" dirty="0" smtClean="0">
                <a:solidFill>
                  <a:schemeClr val="accent5">
                    <a:lumMod val="75000"/>
                  </a:schemeClr>
                </a:solidFill>
              </a:rPr>
              <a:t>Engage the audience!</a:t>
            </a:r>
          </a:p>
        </p:txBody>
      </p:sp>
      <p:sp>
        <p:nvSpPr>
          <p:cNvPr id="4" name="Footer Placeholder 3"/>
          <p:cNvSpPr>
            <a:spLocks noGrp="1"/>
          </p:cNvSpPr>
          <p:nvPr>
            <p:ph type="ftr" sz="quarter" idx="11"/>
          </p:nvPr>
        </p:nvSpPr>
        <p:spPr/>
        <p:txBody>
          <a:bodyPr/>
          <a:lstStyle/>
          <a:p>
            <a:pPr>
              <a:defRPr/>
            </a:pPr>
            <a:r>
              <a:rPr lang="en-US" smtClean="0"/>
              <a:t>© 2014 American Camping Association, Inc.</a:t>
            </a:r>
            <a:endParaRPr lang="en-US" dirty="0"/>
          </a:p>
        </p:txBody>
      </p:sp>
      <p:sp>
        <p:nvSpPr>
          <p:cNvPr id="5" name="Slide Number Placeholder 4"/>
          <p:cNvSpPr>
            <a:spLocks noGrp="1"/>
          </p:cNvSpPr>
          <p:nvPr>
            <p:ph type="sldNum" sz="quarter" idx="12"/>
          </p:nvPr>
        </p:nvSpPr>
        <p:spPr/>
        <p:txBody>
          <a:bodyPr/>
          <a:lstStyle/>
          <a:p>
            <a:pPr>
              <a:defRPr/>
            </a:pPr>
            <a:fld id="{10277EC0-1AFE-423B-BFE4-6CE657FE0401}" type="slidenum">
              <a:rPr lang="en-US" smtClean="0"/>
              <a:pPr>
                <a:defRPr/>
              </a:pPr>
              <a:t>18</a:t>
            </a:fld>
            <a:endParaRPr lang="en-US"/>
          </a:p>
        </p:txBody>
      </p:sp>
    </p:spTree>
    <p:extLst>
      <p:ext uri="{BB962C8B-B14F-4D97-AF65-F5344CB8AC3E}">
        <p14:creationId xmlns:p14="http://schemas.microsoft.com/office/powerpoint/2010/main" val="4177721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3075" y="-141288"/>
            <a:ext cx="8229600" cy="1143001"/>
          </a:xfrm>
        </p:spPr>
        <p:txBody>
          <a:bodyPr>
            <a:normAutofit/>
          </a:bodyPr>
          <a:lstStyle/>
          <a:p>
            <a:pPr>
              <a:defRPr/>
            </a:pPr>
            <a:r>
              <a:rPr lang="en-US" dirty="0" smtClean="0">
                <a:ea typeface="+mj-ea"/>
                <a:cs typeface="+mj-cs"/>
              </a:rPr>
              <a:t>Standard Format </a:t>
            </a:r>
            <a:r>
              <a:rPr lang="en-US" dirty="0" smtClean="0">
                <a:ea typeface="ＭＳ Ｐゴシック" pitchFamily="-106" charset="-128"/>
              </a:rPr>
              <a:t>—</a:t>
            </a:r>
            <a:r>
              <a:rPr lang="en-US" dirty="0" smtClean="0">
                <a:ea typeface="+mj-ea"/>
                <a:cs typeface="+mj-cs"/>
              </a:rPr>
              <a:t> Margin Notes</a:t>
            </a:r>
            <a:endParaRPr lang="en-US" dirty="0">
              <a:ea typeface="+mj-ea"/>
              <a:cs typeface="+mj-cs"/>
            </a:endParaRPr>
          </a:p>
        </p:txBody>
      </p:sp>
      <p:sp>
        <p:nvSpPr>
          <p:cNvPr id="79875"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rgbClr val="00574D"/>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rgbClr val="00574D"/>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rgbClr val="00574D"/>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smtClean="0">
                <a:solidFill>
                  <a:srgbClr val="000000"/>
                </a:solidFill>
                <a:latin typeface="Lucida Sans Unicode" pitchFamily="34" charset="0"/>
              </a:rPr>
              <a:t>© 2014 American Camping Association, Inc.</a:t>
            </a:r>
          </a:p>
        </p:txBody>
      </p:sp>
      <p:sp>
        <p:nvSpPr>
          <p:cNvPr id="79876"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rgbClr val="00574D"/>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rgbClr val="00574D"/>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rgbClr val="00574D"/>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9pPr>
          </a:lstStyle>
          <a:p>
            <a:pPr eaLnBrk="1" hangingPunct="1">
              <a:spcBef>
                <a:spcPct val="0"/>
              </a:spcBef>
              <a:buFontTx/>
              <a:buNone/>
            </a:pPr>
            <a:fld id="{561A958E-59E9-4984-B141-103DF45B6A6F}" type="slidenum">
              <a:rPr lang="en-US" altLang="en-US" sz="1000" smtClean="0">
                <a:solidFill>
                  <a:prstClr val="white"/>
                </a:solidFill>
                <a:latin typeface="Times New Roman" pitchFamily="18" charset="0"/>
              </a:rPr>
              <a:pPr eaLnBrk="1" hangingPunct="1">
                <a:spcBef>
                  <a:spcPct val="0"/>
                </a:spcBef>
                <a:buFontTx/>
                <a:buNone/>
              </a:pPr>
              <a:t>19</a:t>
            </a:fld>
            <a:endParaRPr lang="en-US" altLang="en-US" sz="1000" smtClean="0">
              <a:solidFill>
                <a:prstClr val="white"/>
              </a:solidFill>
              <a:latin typeface="Times New Roman" pitchFamily="18" charset="0"/>
            </a:endParaRPr>
          </a:p>
        </p:txBody>
      </p:sp>
      <p:pic>
        <p:nvPicPr>
          <p:cNvPr id="194562" name="Picture 2"/>
          <p:cNvPicPr>
            <a:picLocks noChangeAspect="1" noChangeArrowheads="1"/>
          </p:cNvPicPr>
          <p:nvPr/>
        </p:nvPicPr>
        <p:blipFill rotWithShape="1">
          <a:blip r:embed="rId3"/>
          <a:srcRect l="4551" t="2232" r="3446" b="3510"/>
          <a:stretch/>
        </p:blipFill>
        <p:spPr bwMode="auto">
          <a:xfrm>
            <a:off x="2978150" y="923925"/>
            <a:ext cx="3036888" cy="6130925"/>
          </a:xfrm>
          <a:prstGeom prst="rect">
            <a:avLst/>
          </a:prstGeom>
          <a:noFill/>
          <a:ln w="3175">
            <a:solidFill>
              <a:schemeClr val="bg1">
                <a:lumMod val="85000"/>
              </a:schemeClr>
            </a:solidFill>
            <a:miter lim="800000"/>
            <a:headEnd/>
            <a:tailEnd/>
          </a:ln>
          <a:effectLst/>
          <a:extLst/>
        </p:spPr>
      </p:pic>
      <p:sp>
        <p:nvSpPr>
          <p:cNvPr id="2" name="Left Arrow 1"/>
          <p:cNvSpPr/>
          <p:nvPr/>
        </p:nvSpPr>
        <p:spPr>
          <a:xfrm>
            <a:off x="5413375" y="696913"/>
            <a:ext cx="3717925" cy="1290637"/>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base">
              <a:spcBef>
                <a:spcPct val="0"/>
              </a:spcBef>
              <a:spcAft>
                <a:spcPct val="0"/>
              </a:spcAft>
              <a:defRPr/>
            </a:pPr>
            <a:r>
              <a:rPr lang="en-US" sz="2400" b="1" dirty="0">
                <a:solidFill>
                  <a:prstClr val="white"/>
                </a:solidFill>
              </a:rPr>
              <a:t>Mandatory Indicator</a:t>
            </a:r>
          </a:p>
        </p:txBody>
      </p:sp>
      <p:sp>
        <p:nvSpPr>
          <p:cNvPr id="3" name="Right Arrow 2"/>
          <p:cNvSpPr/>
          <p:nvPr/>
        </p:nvSpPr>
        <p:spPr>
          <a:xfrm>
            <a:off x="-55563" y="1341438"/>
            <a:ext cx="3282951" cy="163195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base">
              <a:spcBef>
                <a:spcPct val="0"/>
              </a:spcBef>
              <a:spcAft>
                <a:spcPct val="0"/>
              </a:spcAft>
              <a:defRPr/>
            </a:pPr>
            <a:r>
              <a:rPr lang="en-US" b="1" dirty="0">
                <a:solidFill>
                  <a:prstClr val="white"/>
                </a:solidFill>
              </a:rPr>
              <a:t>Written Documentation </a:t>
            </a:r>
          </a:p>
          <a:p>
            <a:pPr algn="ctr" fontAlgn="base">
              <a:spcBef>
                <a:spcPct val="0"/>
              </a:spcBef>
              <a:spcAft>
                <a:spcPct val="0"/>
              </a:spcAft>
              <a:defRPr/>
            </a:pPr>
            <a:r>
              <a:rPr lang="en-US" b="1" dirty="0">
                <a:solidFill>
                  <a:prstClr val="white"/>
                </a:solidFill>
              </a:rPr>
              <a:t>Required Indicator</a:t>
            </a:r>
          </a:p>
        </p:txBody>
      </p:sp>
      <p:sp>
        <p:nvSpPr>
          <p:cNvPr id="4" name="Left Arrow 3"/>
          <p:cNvSpPr/>
          <p:nvPr/>
        </p:nvSpPr>
        <p:spPr>
          <a:xfrm>
            <a:off x="5786438" y="2670175"/>
            <a:ext cx="3263900" cy="1319213"/>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base">
              <a:spcBef>
                <a:spcPct val="0"/>
              </a:spcBef>
              <a:spcAft>
                <a:spcPct val="0"/>
              </a:spcAft>
              <a:defRPr/>
            </a:pPr>
            <a:r>
              <a:rPr lang="en-US" sz="2400" b="1" dirty="0">
                <a:solidFill>
                  <a:prstClr val="white"/>
                </a:solidFill>
              </a:rPr>
              <a:t>DNA Indicator</a:t>
            </a:r>
          </a:p>
        </p:txBody>
      </p:sp>
      <p:sp>
        <p:nvSpPr>
          <p:cNvPr id="5" name="Right Arrow 4"/>
          <p:cNvSpPr/>
          <p:nvPr/>
        </p:nvSpPr>
        <p:spPr>
          <a:xfrm>
            <a:off x="0" y="4416425"/>
            <a:ext cx="3227388" cy="1668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dirty="0">
                <a:solidFill>
                  <a:prstClr val="white"/>
                </a:solidFill>
              </a:rPr>
              <a:t>Modes of Operation</a:t>
            </a:r>
          </a:p>
        </p:txBody>
      </p:sp>
      <p:sp>
        <p:nvSpPr>
          <p:cNvPr id="6" name="Rectangle 5"/>
          <p:cNvSpPr/>
          <p:nvPr/>
        </p:nvSpPr>
        <p:spPr>
          <a:xfrm>
            <a:off x="228600" y="304800"/>
            <a:ext cx="8821738" cy="6248400"/>
          </a:xfrm>
          <a:prstGeom prst="rect">
            <a:avLst/>
          </a:prstGeom>
          <a:solidFill>
            <a:schemeClr val="accent2">
              <a:tint val="50000"/>
              <a:satMod val="300000"/>
              <a:alpha val="8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600" b="1" dirty="0" smtClean="0"/>
              <a:t>Sample slide with many [animations] </a:t>
            </a:r>
          </a:p>
          <a:p>
            <a:pPr algn="ctr"/>
            <a:r>
              <a:rPr lang="en-US" sz="6600" b="1" dirty="0" smtClean="0"/>
              <a:t>that all need to </a:t>
            </a:r>
          </a:p>
          <a:p>
            <a:pPr algn="ctr"/>
            <a:r>
              <a:rPr lang="en-US" sz="6600" b="1" dirty="0" smtClean="0"/>
              <a:t>come in “on cue”</a:t>
            </a:r>
            <a:endParaRPr lang="en-US" sz="6600" b="1" dirty="0"/>
          </a:p>
        </p:txBody>
      </p:sp>
    </p:spTree>
    <p:extLst>
      <p:ext uri="{BB962C8B-B14F-4D97-AF65-F5344CB8AC3E}">
        <p14:creationId xmlns:p14="http://schemas.microsoft.com/office/powerpoint/2010/main" val="6843882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900" decel="100000" fill="hold"/>
                                        <p:tgtEl>
                                          <p:spTgt spid="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900" decel="100000" fill="hold"/>
                                        <p:tgtEl>
                                          <p:spTgt spid="5"/>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dirty="0" smtClean="0"/>
              <a:t>Course Objectives</a:t>
            </a:r>
          </a:p>
        </p:txBody>
      </p:sp>
      <p:sp>
        <p:nvSpPr>
          <p:cNvPr id="14339" name="Content Placeholder 2"/>
          <p:cNvSpPr>
            <a:spLocks noGrp="1"/>
          </p:cNvSpPr>
          <p:nvPr>
            <p:ph idx="1"/>
          </p:nvPr>
        </p:nvSpPr>
        <p:spPr/>
        <p:txBody>
          <a:bodyPr/>
          <a:lstStyle/>
          <a:p>
            <a:pPr marL="520700" indent="-520700">
              <a:tabLst>
                <a:tab pos="520700" algn="l"/>
              </a:tabLst>
            </a:pPr>
            <a:r>
              <a:rPr lang="en-US" altLang="en-US" dirty="0" smtClean="0"/>
              <a:t>Learn “what’s new” that impacts Standards Courses</a:t>
            </a:r>
          </a:p>
          <a:p>
            <a:pPr marL="520700" indent="-520700">
              <a:tabLst>
                <a:tab pos="520700" algn="l"/>
              </a:tabLst>
            </a:pPr>
            <a:r>
              <a:rPr lang="en-US" altLang="en-US" dirty="0" smtClean="0">
                <a:solidFill>
                  <a:schemeClr val="accent2"/>
                </a:solidFill>
              </a:rPr>
              <a:t>Learn of recent revisions to the standards </a:t>
            </a:r>
          </a:p>
          <a:p>
            <a:pPr marL="520700" indent="-520700">
              <a:tabLst>
                <a:tab pos="520700" algn="l"/>
              </a:tabLst>
            </a:pPr>
            <a:r>
              <a:rPr lang="en-US" altLang="en-US" dirty="0" smtClean="0">
                <a:solidFill>
                  <a:schemeClr val="accent3"/>
                </a:solidFill>
              </a:rPr>
              <a:t>Overview of the 2014 courses highlighting  “What’s New/Different”</a:t>
            </a:r>
            <a:endParaRPr lang="en-US" altLang="en-US" dirty="0">
              <a:solidFill>
                <a:schemeClr val="accent3"/>
              </a:solidFill>
            </a:endParaRPr>
          </a:p>
          <a:p>
            <a:pPr marL="520700" indent="-520700">
              <a:tabLst>
                <a:tab pos="520700" algn="l"/>
              </a:tabLst>
            </a:pPr>
            <a:r>
              <a:rPr lang="en-US" altLang="en-US" dirty="0" smtClean="0">
                <a:solidFill>
                  <a:schemeClr val="accent5">
                    <a:lumMod val="75000"/>
                  </a:schemeClr>
                </a:solidFill>
              </a:rPr>
              <a:t>Refresh skills</a:t>
            </a:r>
          </a:p>
          <a:p>
            <a:pPr marL="520700" indent="-520700">
              <a:tabLst>
                <a:tab pos="520700" algn="l"/>
              </a:tabLst>
            </a:pPr>
            <a:r>
              <a:rPr lang="en-US" altLang="en-US" dirty="0" smtClean="0"/>
              <a:t>Share concerns</a:t>
            </a:r>
          </a:p>
          <a:p>
            <a:pPr marL="0" indent="0" eaLnBrk="1" hangingPunct="1">
              <a:buNone/>
              <a:tabLst>
                <a:tab pos="288925" algn="l"/>
              </a:tabLst>
            </a:pPr>
            <a:endParaRPr lang="en-US" altLang="en-US" dirty="0" smtClean="0"/>
          </a:p>
        </p:txBody>
      </p:sp>
      <p:sp>
        <p:nvSpPr>
          <p:cNvPr id="2" name="Footer Placeholder 1"/>
          <p:cNvSpPr>
            <a:spLocks noGrp="1"/>
          </p:cNvSpPr>
          <p:nvPr>
            <p:ph type="ftr" sz="quarter" idx="11"/>
          </p:nvPr>
        </p:nvSpPr>
        <p:spPr/>
        <p:txBody>
          <a:bodyPr/>
          <a:lstStyle/>
          <a:p>
            <a:pPr>
              <a:defRPr/>
            </a:pPr>
            <a:r>
              <a:rPr lang="en-US" smtClean="0"/>
              <a:t>© 2014 American Camping Association, Inc.</a:t>
            </a:r>
            <a:endParaRPr lang="en-US" dirty="0"/>
          </a:p>
        </p:txBody>
      </p:sp>
      <p:sp>
        <p:nvSpPr>
          <p:cNvPr id="4" name="Slide Number Placeholder 3"/>
          <p:cNvSpPr>
            <a:spLocks noGrp="1"/>
          </p:cNvSpPr>
          <p:nvPr>
            <p:ph type="sldNum" sz="quarter" idx="12"/>
          </p:nvPr>
        </p:nvSpPr>
        <p:spPr/>
        <p:txBody>
          <a:bodyPr/>
          <a:lstStyle/>
          <a:p>
            <a:pPr>
              <a:defRPr/>
            </a:pPr>
            <a:fld id="{10277EC0-1AFE-423B-BFE4-6CE657FE0401}" type="slidenum">
              <a:rPr lang="en-US" smtClean="0"/>
              <a:pPr>
                <a:defRPr/>
              </a:pPr>
              <a:t>2</a:t>
            </a:fld>
            <a:endParaRPr lang="en-US"/>
          </a:p>
        </p:txBody>
      </p:sp>
    </p:spTree>
    <p:extLst>
      <p:ext uri="{BB962C8B-B14F-4D97-AF65-F5344CB8AC3E}">
        <p14:creationId xmlns:p14="http://schemas.microsoft.com/office/powerpoint/2010/main" val="3731696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18]233720678_37 resting.jpg"/>
          <p:cNvPicPr>
            <a:picLocks noChangeAspect="1"/>
          </p:cNvPicPr>
          <p:nvPr/>
        </p:nvPicPr>
        <p:blipFill rotWithShape="1">
          <a:blip r:embed="rId3"/>
          <a:srcRect l="10975"/>
          <a:stretch/>
        </p:blipFill>
        <p:spPr bwMode="auto">
          <a:xfrm>
            <a:off x="0" y="0"/>
            <a:ext cx="9144000" cy="6821488"/>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549275" y="1835150"/>
            <a:ext cx="7772400" cy="758825"/>
          </a:xfrm>
        </p:spPr>
        <p:txBody>
          <a:bodyPr/>
          <a:lstStyle/>
          <a:p>
            <a:pPr algn="ctr">
              <a:defRPr/>
            </a:pPr>
            <a:r>
              <a:rPr lang="en-US" dirty="0" smtClean="0">
                <a:solidFill>
                  <a:srgbClr val="FF0000"/>
                </a:solidFill>
                <a:latin typeface="Showcard Gothic" panose="04020904020102020604" pitchFamily="82" charset="0"/>
                <a:ea typeface="+mj-ea"/>
                <a:cs typeface="+mj-cs"/>
              </a:rPr>
              <a:t>Who’s  Responsible?</a:t>
            </a:r>
            <a:endParaRPr lang="en-US" dirty="0">
              <a:solidFill>
                <a:srgbClr val="FF0000"/>
              </a:solidFill>
              <a:latin typeface="Showcard Gothic" panose="04020904020102020604" pitchFamily="82" charset="0"/>
              <a:ea typeface="+mj-ea"/>
              <a:cs typeface="+mj-cs"/>
            </a:endParaRPr>
          </a:p>
        </p:txBody>
      </p:sp>
      <p:sp>
        <p:nvSpPr>
          <p:cNvPr id="89092"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rgbClr val="00574D"/>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rgbClr val="00574D"/>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rgbClr val="00574D"/>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smtClean="0">
                <a:solidFill>
                  <a:srgbClr val="E7EBFC"/>
                </a:solidFill>
                <a:latin typeface="Lucida Sans Unicode" pitchFamily="34" charset="0"/>
              </a:rPr>
              <a:t>© 2014 American Camping Association, Inc.</a:t>
            </a:r>
          </a:p>
        </p:txBody>
      </p:sp>
      <p:sp>
        <p:nvSpPr>
          <p:cNvPr id="8909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rgbClr val="00574D"/>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rgbClr val="00574D"/>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rgbClr val="00574D"/>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9pPr>
          </a:lstStyle>
          <a:p>
            <a:pPr eaLnBrk="1" hangingPunct="1">
              <a:spcBef>
                <a:spcPct val="0"/>
              </a:spcBef>
              <a:buFontTx/>
              <a:buNone/>
            </a:pPr>
            <a:fld id="{F5FAA2ED-7B21-40B9-9B29-3D7A22D68C48}" type="slidenum">
              <a:rPr lang="en-US" altLang="en-US" sz="1000" smtClean="0">
                <a:solidFill>
                  <a:srgbClr val="FFFFFF"/>
                </a:solidFill>
                <a:latin typeface="Times New Roman" pitchFamily="18" charset="0"/>
              </a:rPr>
              <a:pPr eaLnBrk="1" hangingPunct="1">
                <a:spcBef>
                  <a:spcPct val="0"/>
                </a:spcBef>
                <a:buFontTx/>
                <a:buNone/>
              </a:pPr>
              <a:t>20</a:t>
            </a:fld>
            <a:endParaRPr lang="en-US" altLang="en-US" sz="1000" smtClean="0">
              <a:solidFill>
                <a:srgbClr val="FFFFFF"/>
              </a:solidFill>
              <a:latin typeface="Times New Roman" pitchFamily="18" charset="0"/>
            </a:endParaRPr>
          </a:p>
        </p:txBody>
      </p:sp>
    </p:spTree>
    <p:extLst>
      <p:ext uri="{BB962C8B-B14F-4D97-AF65-F5344CB8AC3E}">
        <p14:creationId xmlns:p14="http://schemas.microsoft.com/office/powerpoint/2010/main" val="2139148912"/>
      </p:ext>
    </p:extLst>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 2014 American Camping Association, Inc.</a:t>
            </a:r>
            <a:endParaRPr lang="en-US"/>
          </a:p>
        </p:txBody>
      </p:sp>
      <p:sp>
        <p:nvSpPr>
          <p:cNvPr id="5" name="Slide Number Placeholder 4"/>
          <p:cNvSpPr>
            <a:spLocks noGrp="1"/>
          </p:cNvSpPr>
          <p:nvPr>
            <p:ph type="sldNum" sz="quarter" idx="12"/>
          </p:nvPr>
        </p:nvSpPr>
        <p:spPr/>
        <p:txBody>
          <a:bodyPr/>
          <a:lstStyle/>
          <a:p>
            <a:pPr>
              <a:defRPr/>
            </a:pPr>
            <a:fld id="{A3491474-79D8-4F3F-AC31-FE3FB4281E98}" type="slidenum">
              <a:rPr lang="en-US" smtClean="0"/>
              <a:pPr>
                <a:defRPr/>
              </a:pPr>
              <a:t>21</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28600"/>
            <a:ext cx="4784947" cy="63684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24307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Course</a:t>
            </a:r>
            <a:endParaRPr lang="en-US" dirty="0"/>
          </a:p>
        </p:txBody>
      </p:sp>
      <p:sp>
        <p:nvSpPr>
          <p:cNvPr id="3" name="Content Placeholder 2"/>
          <p:cNvSpPr>
            <a:spLocks noGrp="1"/>
          </p:cNvSpPr>
          <p:nvPr>
            <p:ph idx="1"/>
          </p:nvPr>
        </p:nvSpPr>
        <p:spPr>
          <a:xfrm>
            <a:off x="457200" y="1676400"/>
            <a:ext cx="8229600" cy="4038600"/>
          </a:xfrm>
        </p:spPr>
        <p:txBody>
          <a:bodyPr/>
          <a:lstStyle/>
          <a:p>
            <a:r>
              <a:rPr lang="en-US" dirty="0" smtClean="0">
                <a:solidFill>
                  <a:schemeClr val="accent3"/>
                </a:solidFill>
              </a:rPr>
              <a:t>For those </a:t>
            </a:r>
            <a:r>
              <a:rPr lang="en-US" b="1" dirty="0" smtClean="0">
                <a:solidFill>
                  <a:schemeClr val="accent3"/>
                </a:solidFill>
              </a:rPr>
              <a:t>NEW</a:t>
            </a:r>
            <a:r>
              <a:rPr lang="en-US" dirty="0" smtClean="0">
                <a:solidFill>
                  <a:schemeClr val="accent3"/>
                </a:solidFill>
              </a:rPr>
              <a:t> to the ACA Accreditation process</a:t>
            </a:r>
            <a:endParaRPr lang="en-US" dirty="0" smtClean="0">
              <a:solidFill>
                <a:schemeClr val="tx1">
                  <a:lumMod val="50000"/>
                </a:schemeClr>
              </a:solidFill>
            </a:endParaRPr>
          </a:p>
          <a:p>
            <a:r>
              <a:rPr lang="en-US" dirty="0" smtClean="0">
                <a:solidFill>
                  <a:schemeClr val="tx1">
                    <a:lumMod val="50000"/>
                  </a:schemeClr>
                </a:solidFill>
              </a:rPr>
              <a:t>Required to be completed prior to the visit </a:t>
            </a:r>
          </a:p>
          <a:p>
            <a:r>
              <a:rPr lang="en-US" dirty="0" smtClean="0"/>
              <a:t>5 to 6 hours in length </a:t>
            </a:r>
          </a:p>
          <a:p>
            <a:pPr lvl="1"/>
            <a:r>
              <a:rPr lang="en-US" dirty="0" smtClean="0"/>
              <a:t>Earn 6 ACA Continuing Education Credits</a:t>
            </a:r>
          </a:p>
          <a:p>
            <a:r>
              <a:rPr lang="en-US" dirty="0">
                <a:solidFill>
                  <a:schemeClr val="accent2"/>
                </a:solidFill>
              </a:rPr>
              <a:t>Purpose is to </a:t>
            </a:r>
            <a:r>
              <a:rPr lang="en-US" b="1" dirty="0">
                <a:solidFill>
                  <a:schemeClr val="accent2"/>
                </a:solidFill>
              </a:rPr>
              <a:t>prepare </a:t>
            </a:r>
            <a:r>
              <a:rPr lang="en-US" b="1" dirty="0" smtClean="0">
                <a:solidFill>
                  <a:schemeClr val="accent2"/>
                </a:solidFill>
              </a:rPr>
              <a:t>individuals </a:t>
            </a:r>
            <a:r>
              <a:rPr lang="en-US" dirty="0" smtClean="0">
                <a:solidFill>
                  <a:schemeClr val="accent2"/>
                </a:solidFill>
              </a:rPr>
              <a:t>from camps for </a:t>
            </a:r>
            <a:r>
              <a:rPr lang="en-US" dirty="0">
                <a:solidFill>
                  <a:schemeClr val="accent2"/>
                </a:solidFill>
              </a:rPr>
              <a:t>their accreditation </a:t>
            </a:r>
            <a:r>
              <a:rPr lang="en-US" dirty="0" smtClean="0">
                <a:solidFill>
                  <a:schemeClr val="accent2"/>
                </a:solidFill>
              </a:rPr>
              <a:t>visits</a:t>
            </a:r>
          </a:p>
          <a:p>
            <a:r>
              <a:rPr lang="en-US" dirty="0" smtClean="0">
                <a:solidFill>
                  <a:srgbClr val="7030A0"/>
                </a:solidFill>
              </a:rPr>
              <a:t>Required for those taking an AV course</a:t>
            </a:r>
            <a:endParaRPr lang="en-US" dirty="0">
              <a:solidFill>
                <a:srgbClr val="7030A0"/>
              </a:solidFill>
            </a:endParaRPr>
          </a:p>
        </p:txBody>
      </p:sp>
      <p:sp>
        <p:nvSpPr>
          <p:cNvPr id="4" name="Footer Placeholder 3"/>
          <p:cNvSpPr>
            <a:spLocks noGrp="1"/>
          </p:cNvSpPr>
          <p:nvPr>
            <p:ph type="ftr" sz="quarter" idx="11"/>
          </p:nvPr>
        </p:nvSpPr>
        <p:spPr/>
        <p:txBody>
          <a:bodyPr/>
          <a:lstStyle/>
          <a:p>
            <a:pPr>
              <a:defRPr/>
            </a:pPr>
            <a:r>
              <a:rPr lang="en-US" smtClean="0"/>
              <a:t>© 2014 American Camping Association, Inc.</a:t>
            </a:r>
            <a:endParaRPr lang="en-US" dirty="0"/>
          </a:p>
        </p:txBody>
      </p:sp>
      <p:sp>
        <p:nvSpPr>
          <p:cNvPr id="5" name="Slide Number Placeholder 4"/>
          <p:cNvSpPr>
            <a:spLocks noGrp="1"/>
          </p:cNvSpPr>
          <p:nvPr>
            <p:ph type="sldNum" sz="quarter" idx="12"/>
          </p:nvPr>
        </p:nvSpPr>
        <p:spPr/>
        <p:txBody>
          <a:bodyPr/>
          <a:lstStyle/>
          <a:p>
            <a:pPr>
              <a:defRPr/>
            </a:pPr>
            <a:fld id="{10277EC0-1AFE-423B-BFE4-6CE657FE0401}" type="slidenum">
              <a:rPr lang="en-US" smtClean="0"/>
              <a:pPr>
                <a:defRPr/>
              </a:pPr>
              <a:t>22</a:t>
            </a:fld>
            <a:endParaRPr lang="en-US"/>
          </a:p>
        </p:txBody>
      </p:sp>
    </p:spTree>
    <p:extLst>
      <p:ext uri="{BB962C8B-B14F-4D97-AF65-F5344CB8AC3E}">
        <p14:creationId xmlns:p14="http://schemas.microsoft.com/office/powerpoint/2010/main" val="29544485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2014 American Camping Association, Inc.</a:t>
            </a:r>
            <a:endParaRPr lang="en-US"/>
          </a:p>
        </p:txBody>
      </p:sp>
      <p:sp>
        <p:nvSpPr>
          <p:cNvPr id="6" name="Slide Number Placeholder 5"/>
          <p:cNvSpPr>
            <a:spLocks noGrp="1"/>
          </p:cNvSpPr>
          <p:nvPr>
            <p:ph type="sldNum" sz="quarter" idx="12"/>
          </p:nvPr>
        </p:nvSpPr>
        <p:spPr/>
        <p:txBody>
          <a:bodyPr/>
          <a:lstStyle/>
          <a:p>
            <a:fld id="{17943800-F2CE-403B-8257-B44C3B067959}" type="slidenum">
              <a:rPr lang="en-US" smtClean="0"/>
              <a:t>23</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93661">
            <a:off x="1417207" y="476028"/>
            <a:ext cx="6256568" cy="64414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66495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Update Course</a:t>
            </a:r>
            <a:endParaRPr lang="en-US" dirty="0"/>
          </a:p>
        </p:txBody>
      </p:sp>
      <p:sp>
        <p:nvSpPr>
          <p:cNvPr id="3" name="Content Placeholder 2"/>
          <p:cNvSpPr>
            <a:spLocks noGrp="1"/>
          </p:cNvSpPr>
          <p:nvPr>
            <p:ph idx="1"/>
          </p:nvPr>
        </p:nvSpPr>
        <p:spPr/>
        <p:txBody>
          <a:bodyPr/>
          <a:lstStyle/>
          <a:p>
            <a:r>
              <a:rPr lang="en-US" dirty="0" smtClean="0">
                <a:solidFill>
                  <a:schemeClr val="accent2"/>
                </a:solidFill>
              </a:rPr>
              <a:t>For those </a:t>
            </a:r>
            <a:r>
              <a:rPr lang="en-US" b="1" dirty="0" smtClean="0">
                <a:solidFill>
                  <a:schemeClr val="accent2"/>
                </a:solidFill>
              </a:rPr>
              <a:t>“experienced” </a:t>
            </a:r>
            <a:r>
              <a:rPr lang="en-US" dirty="0" smtClean="0">
                <a:solidFill>
                  <a:schemeClr val="accent2"/>
                </a:solidFill>
              </a:rPr>
              <a:t>individuals</a:t>
            </a:r>
          </a:p>
          <a:p>
            <a:r>
              <a:rPr lang="en-US" dirty="0" smtClean="0"/>
              <a:t>About 1.5 hours in length </a:t>
            </a:r>
          </a:p>
          <a:p>
            <a:pPr lvl="1"/>
            <a:r>
              <a:rPr lang="en-US" dirty="0" smtClean="0"/>
              <a:t>Earn 1.5 ACA Continuing Education Credits</a:t>
            </a:r>
          </a:p>
          <a:p>
            <a:r>
              <a:rPr lang="en-US" dirty="0">
                <a:solidFill>
                  <a:schemeClr val="accent3"/>
                </a:solidFill>
              </a:rPr>
              <a:t>Purpose </a:t>
            </a:r>
            <a:r>
              <a:rPr lang="en-US" dirty="0" smtClean="0">
                <a:solidFill>
                  <a:schemeClr val="accent3"/>
                </a:solidFill>
              </a:rPr>
              <a:t>- to </a:t>
            </a:r>
            <a:r>
              <a:rPr lang="en-US" b="1" dirty="0">
                <a:solidFill>
                  <a:schemeClr val="accent3"/>
                </a:solidFill>
              </a:rPr>
              <a:t>update</a:t>
            </a:r>
            <a:r>
              <a:rPr lang="en-US" dirty="0">
                <a:solidFill>
                  <a:schemeClr val="accent3"/>
                </a:solidFill>
              </a:rPr>
              <a:t> currently trained </a:t>
            </a:r>
            <a:r>
              <a:rPr lang="en-US" dirty="0" smtClean="0">
                <a:solidFill>
                  <a:schemeClr val="accent3"/>
                </a:solidFill>
              </a:rPr>
              <a:t>individuals </a:t>
            </a:r>
            <a:r>
              <a:rPr lang="en-US" b="1" dirty="0" smtClean="0">
                <a:solidFill>
                  <a:schemeClr val="accent3"/>
                </a:solidFill>
              </a:rPr>
              <a:t>on </a:t>
            </a:r>
            <a:r>
              <a:rPr lang="en-US" b="1" dirty="0">
                <a:solidFill>
                  <a:schemeClr val="accent3"/>
                </a:solidFill>
              </a:rPr>
              <a:t>changes </a:t>
            </a:r>
            <a:r>
              <a:rPr lang="en-US" dirty="0">
                <a:solidFill>
                  <a:schemeClr val="accent3"/>
                </a:solidFill>
              </a:rPr>
              <a:t>in standards and procedures as a result of a standards </a:t>
            </a:r>
            <a:r>
              <a:rPr lang="en-US" dirty="0" smtClean="0">
                <a:solidFill>
                  <a:schemeClr val="accent3"/>
                </a:solidFill>
              </a:rPr>
              <a:t>revision</a:t>
            </a:r>
          </a:p>
          <a:p>
            <a:r>
              <a:rPr lang="en-US" dirty="0" smtClean="0">
                <a:solidFill>
                  <a:srgbClr val="7030A0"/>
                </a:solidFill>
              </a:rPr>
              <a:t>Learn from others “mistakes” </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 2014 American Camping Association, Inc.</a:t>
            </a:r>
            <a:endParaRPr lang="en-US" dirty="0"/>
          </a:p>
        </p:txBody>
      </p:sp>
      <p:sp>
        <p:nvSpPr>
          <p:cNvPr id="5" name="Slide Number Placeholder 4"/>
          <p:cNvSpPr>
            <a:spLocks noGrp="1"/>
          </p:cNvSpPr>
          <p:nvPr>
            <p:ph type="sldNum" sz="quarter" idx="12"/>
          </p:nvPr>
        </p:nvSpPr>
        <p:spPr/>
        <p:txBody>
          <a:bodyPr/>
          <a:lstStyle/>
          <a:p>
            <a:pPr>
              <a:defRPr/>
            </a:pPr>
            <a:fld id="{10277EC0-1AFE-423B-BFE4-6CE657FE0401}" type="slidenum">
              <a:rPr lang="en-US" smtClean="0"/>
              <a:pPr>
                <a:defRPr/>
              </a:pPr>
              <a:t>24</a:t>
            </a:fld>
            <a:endParaRPr lang="en-US"/>
          </a:p>
        </p:txBody>
      </p:sp>
    </p:spTree>
    <p:extLst>
      <p:ext uri="{BB962C8B-B14F-4D97-AF65-F5344CB8AC3E}">
        <p14:creationId xmlns:p14="http://schemas.microsoft.com/office/powerpoint/2010/main" val="3709117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Update Includes…</a:t>
            </a:r>
            <a:endParaRPr lang="en-US"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1447800"/>
            <a:ext cx="3394472" cy="4525963"/>
          </a:xfrm>
        </p:spPr>
      </p:pic>
      <p:sp>
        <p:nvSpPr>
          <p:cNvPr id="4" name="Content Placeholder 3"/>
          <p:cNvSpPr>
            <a:spLocks noGrp="1"/>
          </p:cNvSpPr>
          <p:nvPr>
            <p:ph sz="half" idx="2"/>
          </p:nvPr>
        </p:nvSpPr>
        <p:spPr>
          <a:xfrm>
            <a:off x="4343400" y="1371600"/>
            <a:ext cx="4343400" cy="4754563"/>
          </a:xfrm>
        </p:spPr>
        <p:txBody>
          <a:bodyPr/>
          <a:lstStyle/>
          <a:p>
            <a:r>
              <a:rPr lang="en-US" dirty="0" smtClean="0">
                <a:solidFill>
                  <a:schemeClr val="accent2"/>
                </a:solidFill>
              </a:rPr>
              <a:t>Overview of revisions</a:t>
            </a:r>
          </a:p>
          <a:p>
            <a:r>
              <a:rPr lang="en-US" dirty="0" smtClean="0">
                <a:solidFill>
                  <a:schemeClr val="accent1">
                    <a:lumMod val="75000"/>
                  </a:schemeClr>
                </a:solidFill>
              </a:rPr>
              <a:t>Accreditation Timeline </a:t>
            </a:r>
          </a:p>
          <a:p>
            <a:r>
              <a:rPr lang="en-US" dirty="0" smtClean="0">
                <a:solidFill>
                  <a:srgbClr val="0070C0"/>
                </a:solidFill>
              </a:rPr>
              <a:t>Importance of the Camp Information Form</a:t>
            </a:r>
          </a:p>
          <a:p>
            <a:r>
              <a:rPr lang="en-US" dirty="0" smtClean="0">
                <a:solidFill>
                  <a:srgbClr val="7030A0"/>
                </a:solidFill>
              </a:rPr>
              <a:t>Review of the Camp Self-Assessment</a:t>
            </a:r>
          </a:p>
          <a:p>
            <a:r>
              <a:rPr lang="en-US" dirty="0" smtClean="0">
                <a:solidFill>
                  <a:srgbClr val="FF0000"/>
                </a:solidFill>
              </a:rPr>
              <a:t>ICAs and 72 Hour Rule</a:t>
            </a:r>
          </a:p>
          <a:p>
            <a:r>
              <a:rPr lang="en-US" dirty="0" smtClean="0"/>
              <a:t>Visit reminders and review</a:t>
            </a:r>
            <a:endParaRPr lang="en-US" dirty="0"/>
          </a:p>
        </p:txBody>
      </p:sp>
      <p:sp>
        <p:nvSpPr>
          <p:cNvPr id="5" name="Footer Placeholder 4"/>
          <p:cNvSpPr>
            <a:spLocks noGrp="1"/>
          </p:cNvSpPr>
          <p:nvPr>
            <p:ph type="ftr" sz="quarter" idx="11"/>
          </p:nvPr>
        </p:nvSpPr>
        <p:spPr/>
        <p:txBody>
          <a:bodyPr/>
          <a:lstStyle/>
          <a:p>
            <a:pPr>
              <a:defRPr/>
            </a:pPr>
            <a:r>
              <a:rPr lang="en-US" smtClean="0"/>
              <a:t>© 2014 American Camping Association, Inc.</a:t>
            </a:r>
            <a:endParaRPr lang="en-US" dirty="0"/>
          </a:p>
        </p:txBody>
      </p:sp>
      <p:sp>
        <p:nvSpPr>
          <p:cNvPr id="6" name="Slide Number Placeholder 5"/>
          <p:cNvSpPr>
            <a:spLocks noGrp="1"/>
          </p:cNvSpPr>
          <p:nvPr>
            <p:ph type="sldNum" sz="quarter" idx="12"/>
          </p:nvPr>
        </p:nvSpPr>
        <p:spPr/>
        <p:txBody>
          <a:bodyPr/>
          <a:lstStyle/>
          <a:p>
            <a:pPr>
              <a:defRPr/>
            </a:pPr>
            <a:fld id="{1105E4E8-B7B6-47B5-B8CD-9546B131B16A}" type="slidenum">
              <a:rPr lang="en-US" smtClean="0"/>
              <a:pPr>
                <a:defRPr/>
              </a:pPr>
              <a:t>25</a:t>
            </a:fld>
            <a:endParaRPr lang="en-US"/>
          </a:p>
        </p:txBody>
      </p:sp>
    </p:spTree>
    <p:extLst>
      <p:ext uri="{BB962C8B-B14F-4D97-AF65-F5344CB8AC3E}">
        <p14:creationId xmlns:p14="http://schemas.microsoft.com/office/powerpoint/2010/main" val="2490816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Visitor Update Course</a:t>
            </a:r>
            <a:endParaRPr lang="en-US" dirty="0"/>
          </a:p>
        </p:txBody>
      </p:sp>
      <p:sp>
        <p:nvSpPr>
          <p:cNvPr id="3" name="Content Placeholder 2"/>
          <p:cNvSpPr>
            <a:spLocks noGrp="1"/>
          </p:cNvSpPr>
          <p:nvPr>
            <p:ph idx="1"/>
          </p:nvPr>
        </p:nvSpPr>
        <p:spPr/>
        <p:txBody>
          <a:bodyPr/>
          <a:lstStyle/>
          <a:p>
            <a:r>
              <a:rPr lang="en-US" b="1" dirty="0" smtClean="0">
                <a:solidFill>
                  <a:schemeClr val="accent2"/>
                </a:solidFill>
              </a:rPr>
              <a:t>Required</a:t>
            </a:r>
            <a:r>
              <a:rPr lang="en-US" dirty="0" smtClean="0">
                <a:solidFill>
                  <a:schemeClr val="accent2"/>
                </a:solidFill>
              </a:rPr>
              <a:t> for all current visitors</a:t>
            </a:r>
          </a:p>
          <a:p>
            <a:r>
              <a:rPr lang="en-US" dirty="0" smtClean="0">
                <a:solidFill>
                  <a:schemeClr val="accent5">
                    <a:lumMod val="75000"/>
                  </a:schemeClr>
                </a:solidFill>
              </a:rPr>
              <a:t>1 to 1.5 hours in length </a:t>
            </a:r>
          </a:p>
          <a:p>
            <a:pPr lvl="1"/>
            <a:r>
              <a:rPr lang="en-US" dirty="0" smtClean="0">
                <a:solidFill>
                  <a:schemeClr val="accent5">
                    <a:lumMod val="75000"/>
                  </a:schemeClr>
                </a:solidFill>
              </a:rPr>
              <a:t>Earn 1.5 ACA Continuing Education Credits</a:t>
            </a:r>
          </a:p>
          <a:p>
            <a:r>
              <a:rPr lang="en-US" dirty="0">
                <a:solidFill>
                  <a:srgbClr val="0070C0"/>
                </a:solidFill>
              </a:rPr>
              <a:t>Purpose is to </a:t>
            </a:r>
            <a:r>
              <a:rPr lang="en-US" b="1" dirty="0">
                <a:solidFill>
                  <a:srgbClr val="0070C0"/>
                </a:solidFill>
              </a:rPr>
              <a:t>serve as a refresher </a:t>
            </a:r>
            <a:r>
              <a:rPr lang="en-US" dirty="0">
                <a:solidFill>
                  <a:srgbClr val="0070C0"/>
                </a:solidFill>
              </a:rPr>
              <a:t>for all associate visitors and </a:t>
            </a:r>
            <a:r>
              <a:rPr lang="en-US" dirty="0" smtClean="0">
                <a:solidFill>
                  <a:srgbClr val="0070C0"/>
                </a:solidFill>
              </a:rPr>
              <a:t>visitors </a:t>
            </a:r>
          </a:p>
          <a:p>
            <a:r>
              <a:rPr lang="en-US" b="1" dirty="0" smtClean="0">
                <a:solidFill>
                  <a:schemeClr val="accent3"/>
                </a:solidFill>
              </a:rPr>
              <a:t>Highlights changes </a:t>
            </a:r>
            <a:r>
              <a:rPr lang="en-US" dirty="0" smtClean="0">
                <a:solidFill>
                  <a:schemeClr val="accent3"/>
                </a:solidFill>
              </a:rPr>
              <a:t>to the standards </a:t>
            </a:r>
          </a:p>
          <a:p>
            <a:r>
              <a:rPr lang="en-US" dirty="0" smtClean="0">
                <a:solidFill>
                  <a:srgbClr val="7030A0"/>
                </a:solidFill>
              </a:rPr>
              <a:t>Addresses </a:t>
            </a:r>
            <a:r>
              <a:rPr lang="en-US" b="1" dirty="0" smtClean="0">
                <a:solidFill>
                  <a:srgbClr val="7030A0"/>
                </a:solidFill>
              </a:rPr>
              <a:t>issues and concerns </a:t>
            </a:r>
          </a:p>
        </p:txBody>
      </p:sp>
      <p:sp>
        <p:nvSpPr>
          <p:cNvPr id="4" name="Footer Placeholder 3"/>
          <p:cNvSpPr>
            <a:spLocks noGrp="1"/>
          </p:cNvSpPr>
          <p:nvPr>
            <p:ph type="ftr" sz="quarter" idx="11"/>
          </p:nvPr>
        </p:nvSpPr>
        <p:spPr/>
        <p:txBody>
          <a:bodyPr/>
          <a:lstStyle/>
          <a:p>
            <a:pPr>
              <a:defRPr/>
            </a:pPr>
            <a:r>
              <a:rPr lang="en-US" smtClean="0"/>
              <a:t>© 2014 American Camping Association, Inc.</a:t>
            </a:r>
            <a:endParaRPr lang="en-US" dirty="0"/>
          </a:p>
        </p:txBody>
      </p:sp>
      <p:sp>
        <p:nvSpPr>
          <p:cNvPr id="5" name="Slide Number Placeholder 4"/>
          <p:cNvSpPr>
            <a:spLocks noGrp="1"/>
          </p:cNvSpPr>
          <p:nvPr>
            <p:ph type="sldNum" sz="quarter" idx="12"/>
          </p:nvPr>
        </p:nvSpPr>
        <p:spPr/>
        <p:txBody>
          <a:bodyPr/>
          <a:lstStyle/>
          <a:p>
            <a:pPr>
              <a:defRPr/>
            </a:pPr>
            <a:fld id="{10277EC0-1AFE-423B-BFE4-6CE657FE0401}" type="slidenum">
              <a:rPr lang="en-US" smtClean="0"/>
              <a:pPr>
                <a:defRPr/>
              </a:pPr>
              <a:t>26</a:t>
            </a:fld>
            <a:endParaRPr lang="en-US"/>
          </a:p>
        </p:txBody>
      </p:sp>
    </p:spTree>
    <p:extLst>
      <p:ext uri="{BB962C8B-B14F-4D97-AF65-F5344CB8AC3E}">
        <p14:creationId xmlns:p14="http://schemas.microsoft.com/office/powerpoint/2010/main" val="907722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Visitor Update Includes…</a:t>
            </a:r>
            <a:endParaRPr lang="en-US" dirty="0"/>
          </a:p>
        </p:txBody>
      </p:sp>
      <p:sp>
        <p:nvSpPr>
          <p:cNvPr id="4" name="Content Placeholder 3"/>
          <p:cNvSpPr>
            <a:spLocks noGrp="1"/>
          </p:cNvSpPr>
          <p:nvPr>
            <p:ph sz="half" idx="2"/>
          </p:nvPr>
        </p:nvSpPr>
        <p:spPr>
          <a:xfrm>
            <a:off x="4191000" y="1371600"/>
            <a:ext cx="4495800" cy="4754563"/>
          </a:xfrm>
        </p:spPr>
        <p:txBody>
          <a:bodyPr/>
          <a:lstStyle/>
          <a:p>
            <a:r>
              <a:rPr lang="en-US" sz="3200" dirty="0" smtClean="0"/>
              <a:t>Standards Revisions</a:t>
            </a:r>
          </a:p>
          <a:p>
            <a:r>
              <a:rPr lang="en-US" sz="3200" dirty="0" smtClean="0"/>
              <a:t>Camp Information Form</a:t>
            </a:r>
          </a:p>
          <a:p>
            <a:r>
              <a:rPr lang="en-US" sz="3200" dirty="0" smtClean="0"/>
              <a:t>Camp Self-Assessment</a:t>
            </a:r>
          </a:p>
          <a:p>
            <a:r>
              <a:rPr lang="en-US" sz="3200" dirty="0" smtClean="0"/>
              <a:t>ICA and 72 Hour Rule</a:t>
            </a:r>
          </a:p>
          <a:p>
            <a:r>
              <a:rPr lang="en-US" sz="3200" dirty="0" smtClean="0"/>
              <a:t>Importance of Visitor Communication </a:t>
            </a:r>
          </a:p>
          <a:p>
            <a:r>
              <a:rPr lang="en-US" sz="3200" dirty="0" smtClean="0"/>
              <a:t>Overview of the Visit</a:t>
            </a:r>
            <a:endParaRPr lang="en-US" sz="3200" dirty="0"/>
          </a:p>
        </p:txBody>
      </p:sp>
      <p:sp>
        <p:nvSpPr>
          <p:cNvPr id="5" name="Footer Placeholder 4"/>
          <p:cNvSpPr>
            <a:spLocks noGrp="1"/>
          </p:cNvSpPr>
          <p:nvPr>
            <p:ph type="ftr" sz="quarter" idx="11"/>
          </p:nvPr>
        </p:nvSpPr>
        <p:spPr/>
        <p:txBody>
          <a:bodyPr/>
          <a:lstStyle/>
          <a:p>
            <a:pPr>
              <a:defRPr/>
            </a:pPr>
            <a:r>
              <a:rPr lang="en-US" smtClean="0"/>
              <a:t>© 2014 American Camping Association, Inc.</a:t>
            </a:r>
            <a:endParaRPr lang="en-US" dirty="0"/>
          </a:p>
        </p:txBody>
      </p:sp>
      <p:sp>
        <p:nvSpPr>
          <p:cNvPr id="6" name="Slide Number Placeholder 5"/>
          <p:cNvSpPr>
            <a:spLocks noGrp="1"/>
          </p:cNvSpPr>
          <p:nvPr>
            <p:ph type="sldNum" sz="quarter" idx="12"/>
          </p:nvPr>
        </p:nvSpPr>
        <p:spPr/>
        <p:txBody>
          <a:bodyPr/>
          <a:lstStyle/>
          <a:p>
            <a:pPr>
              <a:defRPr/>
            </a:pPr>
            <a:fld id="{1105E4E8-B7B6-47B5-B8CD-9546B131B16A}" type="slidenum">
              <a:rPr lang="en-US" smtClean="0"/>
              <a:pPr>
                <a:defRPr/>
              </a:pPr>
              <a:t>27</a:t>
            </a:fld>
            <a:endParaRPr lang="en-US"/>
          </a:p>
        </p:txBody>
      </p:sp>
      <p:pic>
        <p:nvPicPr>
          <p:cNvPr id="7" name="Picture 5" descr="C:\Users\bgarst@acacamps.org\AppData\Local\Microsoft\Windows\Temporary Internet Files\Content.IE5\2YESDWQK\MP900422458[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359336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0403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Visitor Update Also Includes…</a:t>
            </a:r>
            <a:endParaRPr lang="en-US" dirty="0"/>
          </a:p>
        </p:txBody>
      </p:sp>
      <p:sp>
        <p:nvSpPr>
          <p:cNvPr id="3" name="Content Placeholder 2"/>
          <p:cNvSpPr>
            <a:spLocks noGrp="1"/>
          </p:cNvSpPr>
          <p:nvPr>
            <p:ph sz="half" idx="1"/>
          </p:nvPr>
        </p:nvSpPr>
        <p:spPr>
          <a:xfrm>
            <a:off x="457200" y="1600200"/>
            <a:ext cx="4114800" cy="4525963"/>
          </a:xfrm>
        </p:spPr>
        <p:txBody>
          <a:bodyPr/>
          <a:lstStyle/>
          <a:p>
            <a:r>
              <a:rPr lang="en-US" sz="4000" dirty="0" smtClean="0"/>
              <a:t>Conflict of Interest</a:t>
            </a:r>
          </a:p>
          <a:p>
            <a:r>
              <a:rPr lang="en-US" sz="4000" dirty="0" smtClean="0">
                <a:solidFill>
                  <a:srgbClr val="006600"/>
                </a:solidFill>
              </a:rPr>
              <a:t>Confidentiality</a:t>
            </a:r>
          </a:p>
          <a:p>
            <a:r>
              <a:rPr lang="en-US" sz="4000" dirty="0" smtClean="0">
                <a:solidFill>
                  <a:srgbClr val="7030A0"/>
                </a:solidFill>
              </a:rPr>
              <a:t>Commitment</a:t>
            </a:r>
          </a:p>
          <a:p>
            <a:r>
              <a:rPr lang="en-US" sz="4000" dirty="0" smtClean="0">
                <a:solidFill>
                  <a:srgbClr val="FF0000"/>
                </a:solidFill>
              </a:rPr>
              <a:t>Complaints </a:t>
            </a:r>
            <a:endParaRPr lang="en-US" sz="4000" dirty="0">
              <a:solidFill>
                <a:srgbClr val="FF0000"/>
              </a:solidFill>
            </a:endParaRPr>
          </a:p>
        </p:txBody>
      </p:sp>
      <p:sp>
        <p:nvSpPr>
          <p:cNvPr id="4" name="Footer Placeholder 3"/>
          <p:cNvSpPr>
            <a:spLocks noGrp="1"/>
          </p:cNvSpPr>
          <p:nvPr>
            <p:ph type="ftr" sz="quarter" idx="11"/>
          </p:nvPr>
        </p:nvSpPr>
        <p:spPr/>
        <p:txBody>
          <a:bodyPr/>
          <a:lstStyle/>
          <a:p>
            <a:pPr>
              <a:defRPr/>
            </a:pPr>
            <a:r>
              <a:rPr lang="en-US" smtClean="0"/>
              <a:t>© 2014 American Camping Association, Inc.</a:t>
            </a:r>
            <a:endParaRPr lang="en-US" dirty="0"/>
          </a:p>
        </p:txBody>
      </p:sp>
      <p:sp>
        <p:nvSpPr>
          <p:cNvPr id="5" name="Slide Number Placeholder 4"/>
          <p:cNvSpPr>
            <a:spLocks noGrp="1"/>
          </p:cNvSpPr>
          <p:nvPr>
            <p:ph type="sldNum" sz="quarter" idx="12"/>
          </p:nvPr>
        </p:nvSpPr>
        <p:spPr/>
        <p:txBody>
          <a:bodyPr/>
          <a:lstStyle/>
          <a:p>
            <a:pPr>
              <a:defRPr/>
            </a:pPr>
            <a:fld id="{10277EC0-1AFE-423B-BFE4-6CE657FE0401}" type="slidenum">
              <a:rPr lang="en-US" smtClean="0"/>
              <a:pPr>
                <a:defRPr/>
              </a:pPr>
              <a:t>28</a:t>
            </a:fld>
            <a:endParaRPr lang="en-US"/>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3804444" cy="3804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37666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Associate Visitor Course</a:t>
            </a:r>
            <a:endParaRPr lang="en-US" dirty="0"/>
          </a:p>
        </p:txBody>
      </p:sp>
      <p:sp>
        <p:nvSpPr>
          <p:cNvPr id="6" name="Content Placeholder 5"/>
          <p:cNvSpPr>
            <a:spLocks noGrp="1"/>
          </p:cNvSpPr>
          <p:nvPr>
            <p:ph sz="half" idx="1"/>
          </p:nvPr>
        </p:nvSpPr>
        <p:spPr>
          <a:xfrm>
            <a:off x="457200" y="1600200"/>
            <a:ext cx="4419600" cy="4525963"/>
          </a:xfrm>
        </p:spPr>
        <p:txBody>
          <a:bodyPr/>
          <a:lstStyle/>
          <a:p>
            <a:r>
              <a:rPr lang="en-US" dirty="0" smtClean="0"/>
              <a:t>Also being updated/revised</a:t>
            </a:r>
          </a:p>
          <a:p>
            <a:r>
              <a:rPr lang="en-US" dirty="0" smtClean="0">
                <a:solidFill>
                  <a:schemeClr val="accent2"/>
                </a:solidFill>
              </a:rPr>
              <a:t>Includes pieces from the Visitor Update Course – Roles and Expectations </a:t>
            </a:r>
          </a:p>
          <a:p>
            <a:r>
              <a:rPr lang="en-US" dirty="0" smtClean="0">
                <a:solidFill>
                  <a:srgbClr val="C00000"/>
                </a:solidFill>
              </a:rPr>
              <a:t>Will have </a:t>
            </a:r>
            <a:r>
              <a:rPr lang="en-US" b="1" i="1" dirty="0" smtClean="0">
                <a:solidFill>
                  <a:srgbClr val="C00000"/>
                </a:solidFill>
              </a:rPr>
              <a:t>online course pre-requisite </a:t>
            </a:r>
            <a:r>
              <a:rPr lang="en-US" dirty="0" smtClean="0">
                <a:solidFill>
                  <a:srgbClr val="C00000"/>
                </a:solidFill>
              </a:rPr>
              <a:t>element </a:t>
            </a:r>
          </a:p>
          <a:p>
            <a:r>
              <a:rPr lang="en-US" dirty="0" smtClean="0"/>
              <a:t>10-12 hours </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 2014 American Camping Association, Inc.</a:t>
            </a:r>
            <a:endParaRPr lang="en-US" dirty="0"/>
          </a:p>
        </p:txBody>
      </p:sp>
      <p:sp>
        <p:nvSpPr>
          <p:cNvPr id="5" name="Slide Number Placeholder 4"/>
          <p:cNvSpPr>
            <a:spLocks noGrp="1"/>
          </p:cNvSpPr>
          <p:nvPr>
            <p:ph type="sldNum" sz="quarter" idx="12"/>
          </p:nvPr>
        </p:nvSpPr>
        <p:spPr/>
        <p:txBody>
          <a:bodyPr/>
          <a:lstStyle/>
          <a:p>
            <a:pPr>
              <a:defRPr/>
            </a:pPr>
            <a:fld id="{10277EC0-1AFE-423B-BFE4-6CE657FE0401}" type="slidenum">
              <a:rPr lang="en-US" smtClean="0"/>
              <a:pPr>
                <a:defRPr/>
              </a:pPr>
              <a:t>29</a:t>
            </a:fld>
            <a:endParaRPr lang="en-US"/>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52512" y="1601369"/>
            <a:ext cx="3029975"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265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Main Purpose of ACA Accreditation</a:t>
            </a:r>
            <a:endParaRPr lang="en-US" dirty="0"/>
          </a:p>
        </p:txBody>
      </p:sp>
      <p:sp>
        <p:nvSpPr>
          <p:cNvPr id="3" name="Content Placeholder 2"/>
          <p:cNvSpPr>
            <a:spLocks noGrp="1"/>
          </p:cNvSpPr>
          <p:nvPr>
            <p:ph idx="1"/>
          </p:nvPr>
        </p:nvSpPr>
        <p:spPr>
          <a:xfrm>
            <a:off x="457200" y="1905000"/>
            <a:ext cx="8229600" cy="4525963"/>
          </a:xfrm>
        </p:spPr>
        <p:txBody>
          <a:bodyPr/>
          <a:lstStyle/>
          <a:p>
            <a:pPr marL="406400" indent="-406400">
              <a:buFont typeface="Arial" pitchFamily="34" charset="0"/>
              <a:buChar char="•"/>
              <a:defRPr/>
            </a:pPr>
            <a:r>
              <a:rPr lang="en-US" sz="3600" dirty="0" smtClean="0"/>
              <a:t>Director’s best evidence</a:t>
            </a:r>
            <a:endParaRPr lang="en-US" sz="3600" dirty="0"/>
          </a:p>
          <a:p>
            <a:pPr marL="406400" indent="-406400">
              <a:buFont typeface="Arial" pitchFamily="34" charset="0"/>
              <a:buChar char="•"/>
              <a:defRPr/>
            </a:pPr>
            <a:r>
              <a:rPr lang="en-US" sz="3600" dirty="0">
                <a:solidFill>
                  <a:schemeClr val="accent5">
                    <a:lumMod val="75000"/>
                  </a:schemeClr>
                </a:solidFill>
              </a:rPr>
              <a:t>Establishes guidelines </a:t>
            </a:r>
            <a:endParaRPr lang="en-US" sz="3600" dirty="0" smtClean="0">
              <a:solidFill>
                <a:schemeClr val="accent5">
                  <a:lumMod val="75000"/>
                </a:schemeClr>
              </a:solidFill>
            </a:endParaRPr>
          </a:p>
          <a:p>
            <a:pPr marL="406400" indent="-406400">
              <a:buFont typeface="Arial" pitchFamily="34" charset="0"/>
              <a:buChar char="•"/>
              <a:defRPr/>
            </a:pPr>
            <a:r>
              <a:rPr lang="en-US" sz="3600" dirty="0" smtClean="0">
                <a:solidFill>
                  <a:schemeClr val="accent2"/>
                </a:solidFill>
              </a:rPr>
              <a:t>Industry-accepted </a:t>
            </a:r>
            <a:r>
              <a:rPr lang="en-US" sz="3600" dirty="0">
                <a:solidFill>
                  <a:schemeClr val="accent2"/>
                </a:solidFill>
              </a:rPr>
              <a:t>and government-recognized </a:t>
            </a:r>
            <a:r>
              <a:rPr lang="en-US" sz="3600" dirty="0" smtClean="0">
                <a:solidFill>
                  <a:schemeClr val="accent2"/>
                </a:solidFill>
              </a:rPr>
              <a:t>standards</a:t>
            </a:r>
            <a:endParaRPr lang="en-US" sz="3600" dirty="0">
              <a:solidFill>
                <a:schemeClr val="accent2"/>
              </a:solidFill>
            </a:endParaRPr>
          </a:p>
          <a:p>
            <a:pPr marL="406400" indent="-406400">
              <a:buFont typeface="Arial" pitchFamily="34" charset="0"/>
              <a:buChar char="•"/>
              <a:defRPr/>
            </a:pPr>
            <a:r>
              <a:rPr lang="en-US" sz="3600" dirty="0" smtClean="0">
                <a:solidFill>
                  <a:schemeClr val="accent3">
                    <a:lumMod val="75000"/>
                  </a:schemeClr>
                </a:solidFill>
              </a:rPr>
              <a:t>Voluntary</a:t>
            </a:r>
          </a:p>
          <a:p>
            <a:pPr marL="406400" indent="-406400">
              <a:buFont typeface="Arial" pitchFamily="34" charset="0"/>
              <a:buChar char="•"/>
              <a:defRPr/>
            </a:pPr>
            <a:r>
              <a:rPr lang="en-US" sz="4400" b="1" i="1" dirty="0" smtClean="0"/>
              <a:t>Educational</a:t>
            </a:r>
            <a:r>
              <a:rPr lang="en-US" sz="3600" dirty="0" smtClean="0"/>
              <a:t> </a:t>
            </a:r>
            <a:r>
              <a:rPr lang="en-US" sz="3600" dirty="0"/>
              <a:t>in nature and design.  </a:t>
            </a:r>
          </a:p>
          <a:p>
            <a:endParaRPr lang="en-US" sz="3600" dirty="0"/>
          </a:p>
        </p:txBody>
      </p:sp>
      <p:sp>
        <p:nvSpPr>
          <p:cNvPr id="5" name="Slide Number Placeholder 4"/>
          <p:cNvSpPr>
            <a:spLocks noGrp="1"/>
          </p:cNvSpPr>
          <p:nvPr>
            <p:ph type="sldNum" sz="quarter" idx="12"/>
          </p:nvPr>
        </p:nvSpPr>
        <p:spPr>
          <a:xfrm>
            <a:off x="7010400" y="6172200"/>
            <a:ext cx="2133600" cy="466725"/>
          </a:xfrm>
          <a:prstGeom prst="rect">
            <a:avLst/>
          </a:prstGeom>
        </p:spPr>
        <p:txBody>
          <a:bodyPr/>
          <a:lstStyle/>
          <a:p>
            <a:pPr>
              <a:defRPr/>
            </a:pPr>
            <a:fld id="{10277EC0-1AFE-423B-BFE4-6CE657FE0401}" type="slidenum">
              <a:rPr lang="en-US" smtClean="0"/>
              <a:pPr>
                <a:defRPr/>
              </a:pPr>
              <a:t>3</a:t>
            </a:fld>
            <a:endParaRPr lang="en-US"/>
          </a:p>
        </p:txBody>
      </p:sp>
      <p:sp>
        <p:nvSpPr>
          <p:cNvPr id="6" name="Footer Placeholder 5"/>
          <p:cNvSpPr>
            <a:spLocks noGrp="1"/>
          </p:cNvSpPr>
          <p:nvPr>
            <p:ph type="ftr" sz="quarter" idx="11"/>
          </p:nvPr>
        </p:nvSpPr>
        <p:spPr/>
        <p:txBody>
          <a:bodyPr/>
          <a:lstStyle/>
          <a:p>
            <a:pPr>
              <a:defRPr/>
            </a:pPr>
            <a:r>
              <a:rPr lang="en-US" smtClean="0"/>
              <a:t>© 2014 American Camping Association, Inc.</a:t>
            </a:r>
            <a:endParaRPr lang="en-US" dirty="0"/>
          </a:p>
        </p:txBody>
      </p:sp>
    </p:spTree>
    <p:extLst>
      <p:ext uri="{BB962C8B-B14F-4D97-AF65-F5344CB8AC3E}">
        <p14:creationId xmlns:p14="http://schemas.microsoft.com/office/powerpoint/2010/main" val="3739546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 2014 American Camping Association, Inc.</a:t>
            </a:r>
            <a:endParaRPr lang="en-US" dirty="0"/>
          </a:p>
        </p:txBody>
      </p:sp>
      <p:sp>
        <p:nvSpPr>
          <p:cNvPr id="6" name="Slide Number Placeholder 5"/>
          <p:cNvSpPr>
            <a:spLocks noGrp="1"/>
          </p:cNvSpPr>
          <p:nvPr>
            <p:ph type="sldNum" sz="quarter" idx="12"/>
          </p:nvPr>
        </p:nvSpPr>
        <p:spPr/>
        <p:txBody>
          <a:bodyPr/>
          <a:lstStyle/>
          <a:p>
            <a:pPr>
              <a:defRPr/>
            </a:pPr>
            <a:fld id="{1105E4E8-B7B6-47B5-B8CD-9546B131B16A}" type="slidenum">
              <a:rPr lang="en-US" smtClean="0"/>
              <a:pPr>
                <a:defRPr/>
              </a:pPr>
              <a:t>30</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00" y="520699"/>
            <a:ext cx="7162800" cy="5733951"/>
          </a:xfrm>
          <a:prstGeom prst="rect">
            <a:avLst/>
          </a:prstGeom>
        </p:spPr>
      </p:pic>
      <p:sp>
        <p:nvSpPr>
          <p:cNvPr id="9" name="TextBox 8"/>
          <p:cNvSpPr txBox="1"/>
          <p:nvPr/>
        </p:nvSpPr>
        <p:spPr>
          <a:xfrm>
            <a:off x="139700" y="1669197"/>
            <a:ext cx="8763000" cy="830997"/>
          </a:xfrm>
          <a:prstGeom prst="rect">
            <a:avLst/>
          </a:prstGeom>
          <a:solidFill>
            <a:schemeClr val="accent1"/>
          </a:solidFill>
        </p:spPr>
        <p:txBody>
          <a:bodyPr wrap="square" rtlCol="0">
            <a:spAutoFit/>
          </a:bodyPr>
          <a:lstStyle/>
          <a:p>
            <a:pPr algn="ctr"/>
            <a:r>
              <a:rPr lang="en-US" sz="4800" b="1" dirty="0" smtClean="0"/>
              <a:t>Resources and Reminders</a:t>
            </a:r>
            <a:endParaRPr lang="en-US" sz="4800" b="1" dirty="0"/>
          </a:p>
        </p:txBody>
      </p:sp>
    </p:spTree>
    <p:extLst>
      <p:ext uri="{BB962C8B-B14F-4D97-AF65-F5344CB8AC3E}">
        <p14:creationId xmlns:p14="http://schemas.microsoft.com/office/powerpoint/2010/main" val="2344371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b="39204"/>
          <a:stretch>
            <a:fillRect/>
          </a:stretch>
        </p:blipFill>
        <p:spPr>
          <a:xfrm>
            <a:off x="269875" y="1517650"/>
            <a:ext cx="8569325" cy="4113213"/>
          </a:xfrm>
          <a:extLst>
            <a:ext uri="{91240B29-F687-4F45-9708-019B960494DF}">
              <a14:hiddenLine xmlns:a14="http://schemas.microsoft.com/office/drawing/2010/main" w="3175">
                <a:solidFill>
                  <a:srgbClr val="000000"/>
                </a:solidFill>
                <a:miter lim="800000"/>
                <a:headEnd/>
                <a:tailEnd/>
              </a14:hiddenLine>
            </a:ext>
          </a:extLst>
        </p:spPr>
      </p:pic>
      <p:sp>
        <p:nvSpPr>
          <p:cNvPr id="64515" name="Title 2"/>
          <p:cNvSpPr>
            <a:spLocks noGrp="1"/>
          </p:cNvSpPr>
          <p:nvPr>
            <p:ph type="title"/>
          </p:nvPr>
        </p:nvSpPr>
        <p:spPr/>
        <p:txBody>
          <a:bodyPr/>
          <a:lstStyle/>
          <a:p>
            <a:r>
              <a:rPr lang="en-US" altLang="en-US" smtClean="0"/>
              <a:t>My Accreditation</a:t>
            </a:r>
          </a:p>
        </p:txBody>
      </p:sp>
      <p:sp>
        <p:nvSpPr>
          <p:cNvPr id="60420"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dirty="0" smtClean="0">
                <a:solidFill>
                  <a:srgbClr val="898989"/>
                </a:solidFill>
                <a:ea typeface="MS PGothic" pitchFamily="34" charset="-128"/>
              </a:rPr>
              <a:t>© 2014 American Camping Association, Inc.</a:t>
            </a:r>
          </a:p>
        </p:txBody>
      </p:sp>
      <p:sp>
        <p:nvSpPr>
          <p:cNvPr id="60421"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4A698BE-EFBB-4631-AAC9-D51B2935391D}" type="slidenum">
              <a:rPr lang="en-US" altLang="en-US" smtClean="0">
                <a:solidFill>
                  <a:srgbClr val="898989"/>
                </a:solidFill>
                <a:ea typeface="MS PGothic" pitchFamily="34" charset="-128"/>
              </a:rPr>
              <a:pPr fontAlgn="base">
                <a:spcBef>
                  <a:spcPct val="0"/>
                </a:spcBef>
                <a:spcAft>
                  <a:spcPct val="0"/>
                </a:spcAft>
                <a:defRPr/>
              </a:pPr>
              <a:t>31</a:t>
            </a:fld>
            <a:endParaRPr lang="en-US" altLang="en-US" dirty="0" smtClean="0">
              <a:solidFill>
                <a:srgbClr val="898989"/>
              </a:solidFill>
              <a:ea typeface="MS PGothic" pitchFamily="34" charset="-128"/>
            </a:endParaRPr>
          </a:p>
        </p:txBody>
      </p:sp>
      <p:sp>
        <p:nvSpPr>
          <p:cNvPr id="64518" name="TextBox 6"/>
          <p:cNvSpPr txBox="1">
            <a:spLocks noChangeArrowheads="1"/>
          </p:cNvSpPr>
          <p:nvPr/>
        </p:nvSpPr>
        <p:spPr bwMode="auto">
          <a:xfrm>
            <a:off x="233363" y="5334000"/>
            <a:ext cx="8458200" cy="830263"/>
          </a:xfrm>
          <a:prstGeom prst="rect">
            <a:avLst/>
          </a:prstGeom>
          <a:solidFill>
            <a:schemeClr val="accent1"/>
          </a:solidFill>
          <a:ln w="9525">
            <a:solidFill>
              <a:schemeClr val="tx2"/>
            </a:solidFill>
            <a:miter lim="800000"/>
            <a:headEnd/>
            <a:tailEnd/>
          </a:ln>
        </p:spPr>
        <p:txBody>
          <a:bodyPr>
            <a:spAutoFit/>
          </a:bodyPr>
          <a:lstStyle>
            <a:lvl1pPr eaLnBrk="0" hangingPunct="0">
              <a:spcBef>
                <a:spcPct val="20000"/>
              </a:spcBef>
              <a:buFont typeface="Arial" pitchFamily="34" charset="0"/>
              <a:buChar char="•"/>
              <a:defRPr sz="3200">
                <a:solidFill>
                  <a:srgbClr val="00574D"/>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rgbClr val="00574D"/>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rgbClr val="00574D"/>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9pPr>
          </a:lstStyle>
          <a:p>
            <a:pPr algn="ctr" eaLnBrk="1" hangingPunct="1">
              <a:spcBef>
                <a:spcPct val="0"/>
              </a:spcBef>
              <a:buFontTx/>
              <a:buNone/>
            </a:pPr>
            <a:r>
              <a:rPr lang="en-US" altLang="en-US" sz="2400" b="1" dirty="0">
                <a:solidFill>
                  <a:schemeClr val="bg1"/>
                </a:solidFill>
              </a:rPr>
              <a:t>Visit www.acacamps.org/accreditation/resources-tools </a:t>
            </a:r>
          </a:p>
          <a:p>
            <a:pPr algn="ctr" eaLnBrk="1" hangingPunct="1">
              <a:spcBef>
                <a:spcPct val="0"/>
              </a:spcBef>
              <a:buFontTx/>
              <a:buNone/>
            </a:pPr>
            <a:r>
              <a:rPr lang="en-US" altLang="en-US" sz="2400" b="1" dirty="0">
                <a:solidFill>
                  <a:schemeClr val="bg1"/>
                </a:solidFill>
              </a:rPr>
              <a:t>To go to the My Accreditation page</a:t>
            </a:r>
          </a:p>
        </p:txBody>
      </p:sp>
      <p:sp>
        <p:nvSpPr>
          <p:cNvPr id="8" name="Right Arrow 7"/>
          <p:cNvSpPr/>
          <p:nvPr/>
        </p:nvSpPr>
        <p:spPr>
          <a:xfrm rot="8994031">
            <a:off x="4051300" y="3319463"/>
            <a:ext cx="1833563" cy="5429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2669977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225" y="1295400"/>
            <a:ext cx="9121775" cy="9629775"/>
          </a:xfrm>
        </p:spPr>
      </p:pic>
      <p:sp>
        <p:nvSpPr>
          <p:cNvPr id="65539" name="Title 2"/>
          <p:cNvSpPr>
            <a:spLocks noGrp="1"/>
          </p:cNvSpPr>
          <p:nvPr>
            <p:ph type="title"/>
          </p:nvPr>
        </p:nvSpPr>
        <p:spPr/>
        <p:txBody>
          <a:bodyPr/>
          <a:lstStyle/>
          <a:p>
            <a:r>
              <a:rPr lang="en-US" altLang="en-US" smtClean="0"/>
              <a:t>My Accreditation</a:t>
            </a:r>
          </a:p>
        </p:txBody>
      </p:sp>
      <p:sp>
        <p:nvSpPr>
          <p:cNvPr id="61444"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dirty="0" smtClean="0">
                <a:solidFill>
                  <a:srgbClr val="898989"/>
                </a:solidFill>
                <a:ea typeface="MS PGothic" pitchFamily="34" charset="-128"/>
              </a:rPr>
              <a:t>© 2014 American Camping Association, Inc.</a:t>
            </a:r>
          </a:p>
        </p:txBody>
      </p:sp>
      <p:sp>
        <p:nvSpPr>
          <p:cNvPr id="6144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02D24CD-2FD3-45D4-9D02-D7B40386C7E7}" type="slidenum">
              <a:rPr lang="en-US" altLang="en-US" smtClean="0">
                <a:solidFill>
                  <a:srgbClr val="898989"/>
                </a:solidFill>
                <a:ea typeface="MS PGothic" pitchFamily="34" charset="-128"/>
              </a:rPr>
              <a:pPr fontAlgn="base">
                <a:spcBef>
                  <a:spcPct val="0"/>
                </a:spcBef>
                <a:spcAft>
                  <a:spcPct val="0"/>
                </a:spcAft>
                <a:defRPr/>
              </a:pPr>
              <a:t>32</a:t>
            </a:fld>
            <a:endParaRPr lang="en-US" altLang="en-US" dirty="0" smtClean="0">
              <a:solidFill>
                <a:srgbClr val="898989"/>
              </a:solidFill>
              <a:ea typeface="MS PGothic" pitchFamily="34" charset="-128"/>
            </a:endParaRPr>
          </a:p>
        </p:txBody>
      </p:sp>
      <p:sp>
        <p:nvSpPr>
          <p:cNvPr id="7" name="Down Arrow 6"/>
          <p:cNvSpPr/>
          <p:nvPr/>
        </p:nvSpPr>
        <p:spPr>
          <a:xfrm rot="2108028">
            <a:off x="4321175" y="2481263"/>
            <a:ext cx="777875" cy="2819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808955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66562" name="Title 2"/>
          <p:cNvSpPr>
            <a:spLocks noGrp="1"/>
          </p:cNvSpPr>
          <p:nvPr>
            <p:ph type="title"/>
          </p:nvPr>
        </p:nvSpPr>
        <p:spPr/>
        <p:txBody>
          <a:bodyPr/>
          <a:lstStyle/>
          <a:p>
            <a:r>
              <a:rPr lang="en-US" altLang="en-US" smtClean="0"/>
              <a:t>My Accreditation</a:t>
            </a:r>
          </a:p>
        </p:txBody>
      </p:sp>
      <p:sp>
        <p:nvSpPr>
          <p:cNvPr id="62468"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342F9D1-B650-4360-800D-317F856EA1F0}" type="slidenum">
              <a:rPr lang="en-US" altLang="en-US" smtClean="0">
                <a:solidFill>
                  <a:srgbClr val="898989"/>
                </a:solidFill>
                <a:ea typeface="MS PGothic" pitchFamily="34" charset="-128"/>
              </a:rPr>
              <a:pPr fontAlgn="base">
                <a:spcBef>
                  <a:spcPct val="0"/>
                </a:spcBef>
                <a:spcAft>
                  <a:spcPct val="0"/>
                </a:spcAft>
                <a:defRPr/>
              </a:pPr>
              <a:t>33</a:t>
            </a:fld>
            <a:endParaRPr lang="en-US" altLang="en-US" dirty="0" smtClean="0">
              <a:solidFill>
                <a:srgbClr val="898989"/>
              </a:solidFill>
              <a:ea typeface="MS PGothic" pitchFamily="34" charset="-128"/>
            </a:endParaRPr>
          </a:p>
        </p:txBody>
      </p:sp>
      <p:sp>
        <p:nvSpPr>
          <p:cNvPr id="62469"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dirty="0" smtClean="0">
                <a:solidFill>
                  <a:srgbClr val="898989"/>
                </a:solidFill>
                <a:ea typeface="MS PGothic" pitchFamily="34" charset="-128"/>
              </a:rPr>
              <a:t>© 2014 American Camping Association, Inc.</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25400"/>
            <a:ext cx="7273416" cy="6858000"/>
          </a:xfrm>
          <a:prstGeom prst="rect">
            <a:avLst/>
          </a:prstGeom>
        </p:spPr>
      </p:pic>
      <p:sp>
        <p:nvSpPr>
          <p:cNvPr id="8" name="Rectangle 7"/>
          <p:cNvSpPr/>
          <p:nvPr/>
        </p:nvSpPr>
        <p:spPr>
          <a:xfrm>
            <a:off x="1079500" y="5334000"/>
            <a:ext cx="4419600" cy="13716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98700" y="127000"/>
            <a:ext cx="2133600" cy="6477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867400" y="1219200"/>
            <a:ext cx="22098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956300" y="1905000"/>
            <a:ext cx="2133600" cy="9144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168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Visits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143000"/>
            <a:ext cx="8915400" cy="7457997"/>
          </a:xfrm>
        </p:spPr>
      </p:pic>
      <p:sp>
        <p:nvSpPr>
          <p:cNvPr id="5" name="Slide Number Placeholder 4"/>
          <p:cNvSpPr>
            <a:spLocks noGrp="1"/>
          </p:cNvSpPr>
          <p:nvPr>
            <p:ph type="sldNum" sz="quarter" idx="12"/>
          </p:nvPr>
        </p:nvSpPr>
        <p:spPr/>
        <p:txBody>
          <a:bodyPr/>
          <a:lstStyle/>
          <a:p>
            <a:pPr>
              <a:defRPr/>
            </a:pPr>
            <a:fld id="{10277EC0-1AFE-423B-BFE4-6CE657FE0401}" type="slidenum">
              <a:rPr lang="en-US" smtClean="0"/>
              <a:pPr>
                <a:defRPr/>
              </a:pPr>
              <a:t>34</a:t>
            </a:fld>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962400"/>
            <a:ext cx="847407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Left Arrow 11"/>
          <p:cNvSpPr/>
          <p:nvPr/>
        </p:nvSpPr>
        <p:spPr>
          <a:xfrm>
            <a:off x="4038600" y="5791200"/>
            <a:ext cx="2590800" cy="6858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smtClean="0"/>
              <a:t>© 2014 American Camping Association, Inc.</a:t>
            </a:r>
            <a:endParaRPr lang="en-US" dirty="0"/>
          </a:p>
        </p:txBody>
      </p:sp>
    </p:spTree>
    <p:extLst>
      <p:ext uri="{BB962C8B-B14F-4D97-AF65-F5344CB8AC3E}">
        <p14:creationId xmlns:p14="http://schemas.microsoft.com/office/powerpoint/2010/main" val="55834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 2014 American Camping Association, Inc.</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0"/>
            <a:ext cx="8229600" cy="6711438"/>
          </a:xfrm>
          <a:prstGeom prst="rect">
            <a:avLst/>
          </a:prstGeom>
        </p:spPr>
      </p:pic>
      <p:sp>
        <p:nvSpPr>
          <p:cNvPr id="9" name="Rectangle 8"/>
          <p:cNvSpPr/>
          <p:nvPr/>
        </p:nvSpPr>
        <p:spPr>
          <a:xfrm>
            <a:off x="2374900" y="76200"/>
            <a:ext cx="1371600" cy="60960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19800" y="1524000"/>
            <a:ext cx="2590800" cy="127000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5472676"/>
            <a:ext cx="5867400" cy="121920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500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 2014 American Camping Association, Inc.</a:t>
            </a:r>
            <a:endParaRPr lang="en-US" dirty="0"/>
          </a:p>
        </p:txBody>
      </p:sp>
      <p:sp>
        <p:nvSpPr>
          <p:cNvPr id="5" name="Slide Number Placeholder 4"/>
          <p:cNvSpPr>
            <a:spLocks noGrp="1"/>
          </p:cNvSpPr>
          <p:nvPr>
            <p:ph type="sldNum" sz="quarter" idx="12"/>
          </p:nvPr>
        </p:nvSpPr>
        <p:spPr/>
        <p:txBody>
          <a:bodyPr/>
          <a:lstStyle/>
          <a:p>
            <a:pPr>
              <a:defRPr/>
            </a:pPr>
            <a:fld id="{10277EC0-1AFE-423B-BFE4-6CE657FE0401}" type="slidenum">
              <a:rPr lang="en-US" smtClean="0"/>
              <a:pPr>
                <a:defRPr/>
              </a:pPr>
              <a:t>36</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1" y="0"/>
            <a:ext cx="8686800" cy="6905111"/>
          </a:xfrm>
          <a:prstGeom prst="rect">
            <a:avLst/>
          </a:prstGeom>
        </p:spPr>
      </p:pic>
      <p:sp>
        <p:nvSpPr>
          <p:cNvPr id="7" name="Rectangle 6"/>
          <p:cNvSpPr/>
          <p:nvPr/>
        </p:nvSpPr>
        <p:spPr>
          <a:xfrm>
            <a:off x="1447800" y="685800"/>
            <a:ext cx="2362200" cy="762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1" y="1562100"/>
            <a:ext cx="1905000" cy="1676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44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2"/>
          <p:cNvSpPr>
            <a:spLocks noGrp="1"/>
          </p:cNvSpPr>
          <p:nvPr>
            <p:ph type="title"/>
          </p:nvPr>
        </p:nvSpPr>
        <p:spPr>
          <a:xfrm>
            <a:off x="322263" y="36513"/>
            <a:ext cx="8288337" cy="1143000"/>
          </a:xfrm>
        </p:spPr>
        <p:txBody>
          <a:bodyPr/>
          <a:lstStyle/>
          <a:p>
            <a:r>
              <a:rPr lang="en-US" altLang="en-US" smtClean="0"/>
              <a:t>Custom Reports</a:t>
            </a:r>
          </a:p>
        </p:txBody>
      </p:sp>
      <p:sp>
        <p:nvSpPr>
          <p:cNvPr id="63491"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dirty="0" smtClean="0">
                <a:solidFill>
                  <a:srgbClr val="898989"/>
                </a:solidFill>
                <a:ea typeface="MS PGothic" pitchFamily="34" charset="-128"/>
              </a:rPr>
              <a:t>© 2014 American Camping Association, Inc.</a:t>
            </a:r>
          </a:p>
        </p:txBody>
      </p:sp>
      <p:sp>
        <p:nvSpPr>
          <p:cNvPr id="63492"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FBDBF23-797C-4621-9942-916F6BFBAE99}" type="slidenum">
              <a:rPr lang="en-US" altLang="en-US" smtClean="0">
                <a:solidFill>
                  <a:srgbClr val="898989"/>
                </a:solidFill>
                <a:ea typeface="MS PGothic" pitchFamily="34" charset="-128"/>
              </a:rPr>
              <a:pPr fontAlgn="base">
                <a:spcBef>
                  <a:spcPct val="0"/>
                </a:spcBef>
                <a:spcAft>
                  <a:spcPct val="0"/>
                </a:spcAft>
                <a:defRPr/>
              </a:pPr>
              <a:t>37</a:t>
            </a:fld>
            <a:endParaRPr lang="en-US" altLang="en-US" dirty="0" smtClean="0">
              <a:solidFill>
                <a:srgbClr val="898989"/>
              </a:solidFill>
              <a:ea typeface="MS PGothic" pitchFamily="34" charset="-128"/>
            </a:endParaRPr>
          </a:p>
        </p:txBody>
      </p:sp>
      <p:pic>
        <p:nvPicPr>
          <p:cNvPr id="6758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550" y="1030288"/>
            <a:ext cx="8713788" cy="579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50838" y="3205163"/>
            <a:ext cx="2500312" cy="33496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350838" y="3622675"/>
            <a:ext cx="2500312" cy="4064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350838" y="5118100"/>
            <a:ext cx="2427287" cy="417513"/>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5" name="Straight Arrow Connector 14"/>
          <p:cNvCxnSpPr/>
          <p:nvPr/>
        </p:nvCxnSpPr>
        <p:spPr>
          <a:xfrm flipV="1">
            <a:off x="2667000" y="2057400"/>
            <a:ext cx="1676400" cy="9144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4343400" y="19812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rgbClr val="00574D"/>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rgbClr val="00574D"/>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rgbClr val="00574D"/>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9pPr>
          </a:lstStyle>
          <a:p>
            <a:pPr eaLnBrk="1" hangingPunct="1">
              <a:spcBef>
                <a:spcPct val="0"/>
              </a:spcBef>
              <a:buFontTx/>
              <a:buNone/>
            </a:pPr>
            <a:r>
              <a:rPr lang="en-US" altLang="en-US" sz="1800" b="1">
                <a:solidFill>
                  <a:schemeClr val="accent1"/>
                </a:solidFill>
                <a:latin typeface="Arial Narrow" pitchFamily="34" charset="0"/>
              </a:rPr>
              <a:t>Add your email address  </a:t>
            </a:r>
          </a:p>
        </p:txBody>
      </p:sp>
    </p:spTree>
    <p:extLst>
      <p:ext uri="{BB962C8B-B14F-4D97-AF65-F5344CB8AC3E}">
        <p14:creationId xmlns:p14="http://schemas.microsoft.com/office/powerpoint/2010/main" val="2495438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Content Placeholder 1"/>
          <p:cNvSpPr>
            <a:spLocks noGrp="1"/>
          </p:cNvSpPr>
          <p:nvPr>
            <p:ph idx="1"/>
          </p:nvPr>
        </p:nvSpPr>
        <p:spPr>
          <a:xfrm>
            <a:off x="398463" y="1531938"/>
            <a:ext cx="8304212" cy="4856162"/>
          </a:xfrm>
        </p:spPr>
        <p:txBody>
          <a:bodyPr/>
          <a:lstStyle/>
          <a:p>
            <a:pPr>
              <a:defRPr/>
            </a:pPr>
            <a:r>
              <a:rPr lang="en-US" altLang="en-US" dirty="0" smtClean="0">
                <a:latin typeface="Times New Roman" pitchFamily="18" charset="0"/>
                <a:cs typeface="Times New Roman" pitchFamily="18" charset="0"/>
              </a:rPr>
              <a:t>Educational resource</a:t>
            </a:r>
          </a:p>
          <a:p>
            <a:pPr>
              <a:defRPr/>
            </a:pPr>
            <a:r>
              <a:rPr lang="en-US" altLang="en-US" dirty="0" smtClean="0">
                <a:solidFill>
                  <a:schemeClr val="accent3"/>
                </a:solidFill>
                <a:latin typeface="Times New Roman" pitchFamily="18" charset="0"/>
                <a:cs typeface="Times New Roman" pitchFamily="18" charset="0"/>
              </a:rPr>
              <a:t>No assurance of a successful outcome</a:t>
            </a:r>
          </a:p>
          <a:p>
            <a:pPr>
              <a:defRPr/>
            </a:pPr>
            <a:r>
              <a:rPr lang="en-US" altLang="en-US" dirty="0" smtClean="0">
                <a:solidFill>
                  <a:srgbClr val="0070C0"/>
                </a:solidFill>
                <a:latin typeface="Times New Roman" pitchFamily="18" charset="0"/>
                <a:cs typeface="Times New Roman" pitchFamily="18" charset="0"/>
              </a:rPr>
              <a:t>Use your own professional judgment in determining applicability</a:t>
            </a:r>
          </a:p>
          <a:p>
            <a:pPr>
              <a:defRPr/>
            </a:pPr>
            <a:r>
              <a:rPr lang="en-US" altLang="en-US" dirty="0" smtClean="0">
                <a:latin typeface="Times New Roman" pitchFamily="18" charset="0"/>
                <a:cs typeface="Times New Roman" pitchFamily="18" charset="0"/>
              </a:rPr>
              <a:t>The camp is responsible for any and all standards that apply to your program, regardless of results of customization efforts.</a:t>
            </a:r>
          </a:p>
          <a:p>
            <a:pPr>
              <a:defRPr/>
            </a:pPr>
            <a:endParaRPr lang="en-US" altLang="en-US" dirty="0" smtClean="0">
              <a:latin typeface="Times New Roman" pitchFamily="18" charset="0"/>
              <a:cs typeface="Times New Roman" pitchFamily="18" charset="0"/>
            </a:endParaRPr>
          </a:p>
        </p:txBody>
      </p:sp>
      <p:sp>
        <p:nvSpPr>
          <p:cNvPr id="68611" name="Title 2"/>
          <p:cNvSpPr>
            <a:spLocks noGrp="1"/>
          </p:cNvSpPr>
          <p:nvPr>
            <p:ph type="title"/>
          </p:nvPr>
        </p:nvSpPr>
        <p:spPr/>
        <p:txBody>
          <a:bodyPr/>
          <a:lstStyle/>
          <a:p>
            <a:r>
              <a:rPr lang="en-US" altLang="en-US" smtClean="0"/>
              <a:t>Customization Tools Reminders</a:t>
            </a:r>
          </a:p>
        </p:txBody>
      </p:sp>
      <p:sp>
        <p:nvSpPr>
          <p:cNvPr id="4" name="Footer Placeholder 3"/>
          <p:cNvSpPr>
            <a:spLocks noGrp="1"/>
          </p:cNvSpPr>
          <p:nvPr>
            <p:ph type="ftr" sz="quarter" idx="11"/>
          </p:nvPr>
        </p:nvSpPr>
        <p:spPr/>
        <p:txBody>
          <a:bodyPr/>
          <a:lstStyle/>
          <a:p>
            <a:pPr>
              <a:defRPr/>
            </a:pPr>
            <a:r>
              <a:rPr lang="en-US"/>
              <a:t>© 2014 American Camping Association, Inc.</a:t>
            </a:r>
          </a:p>
        </p:txBody>
      </p:sp>
      <p:sp>
        <p:nvSpPr>
          <p:cNvPr id="140293"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rgbClr val="00574D"/>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rgbClr val="00574D"/>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rgbClr val="00574D"/>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9pPr>
          </a:lstStyle>
          <a:p>
            <a:pPr eaLnBrk="1" hangingPunct="1">
              <a:spcBef>
                <a:spcPct val="0"/>
              </a:spcBef>
              <a:buFontTx/>
              <a:buNone/>
              <a:defRPr/>
            </a:pPr>
            <a:fld id="{AAD55660-DC16-48BF-883B-C4E750EBE98D}" type="slidenum">
              <a:rPr lang="en-US" altLang="en-US" sz="1200" smtClean="0">
                <a:solidFill>
                  <a:srgbClr val="898989"/>
                </a:solidFill>
              </a:rPr>
              <a:pPr eaLnBrk="1" hangingPunct="1">
                <a:spcBef>
                  <a:spcPct val="0"/>
                </a:spcBef>
                <a:buFontTx/>
                <a:buNone/>
                <a:defRPr/>
              </a:pPr>
              <a:t>38</a:t>
            </a:fld>
            <a:endParaRPr lang="en-US" altLang="en-US" sz="1200" dirty="0" smtClean="0">
              <a:solidFill>
                <a:srgbClr val="898989"/>
              </a:solidFill>
            </a:endParaRPr>
          </a:p>
        </p:txBody>
      </p:sp>
    </p:spTree>
    <p:extLst>
      <p:ext uri="{BB962C8B-B14F-4D97-AF65-F5344CB8AC3E}">
        <p14:creationId xmlns:p14="http://schemas.microsoft.com/office/powerpoint/2010/main" val="7852715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14400"/>
            <a:ext cx="8304213" cy="5486400"/>
          </a:xfrm>
        </p:spPr>
        <p:txBody>
          <a:bodyPr/>
          <a:lstStyle/>
          <a:p>
            <a:pPr marL="0" indent="0">
              <a:buFont typeface="Arial" pitchFamily="34" charset="0"/>
              <a:buNone/>
              <a:defRPr/>
            </a:pPr>
            <a:endParaRPr lang="en-US" dirty="0" smtClean="0"/>
          </a:p>
          <a:p>
            <a:pPr marL="514350" indent="-514350">
              <a:buFont typeface="+mj-lt"/>
              <a:buAutoNum type="arabicPeriod"/>
              <a:defRPr/>
            </a:pPr>
            <a:r>
              <a:rPr lang="en-US" sz="3000" dirty="0" smtClean="0"/>
              <a:t>Go </a:t>
            </a:r>
            <a:r>
              <a:rPr lang="en-US" sz="3000" dirty="0"/>
              <a:t>to </a:t>
            </a:r>
            <a:r>
              <a:rPr lang="en-US" sz="3000" dirty="0">
                <a:solidFill>
                  <a:schemeClr val="accent3"/>
                </a:solidFill>
              </a:rPr>
              <a:t>the </a:t>
            </a:r>
            <a:r>
              <a:rPr lang="en-US" sz="3000" b="1" dirty="0" smtClean="0">
                <a:solidFill>
                  <a:schemeClr val="accent3"/>
                </a:solidFill>
              </a:rPr>
              <a:t>Accreditation </a:t>
            </a:r>
            <a:r>
              <a:rPr lang="en-US" sz="3000" b="1" dirty="0">
                <a:solidFill>
                  <a:schemeClr val="accent3"/>
                </a:solidFill>
              </a:rPr>
              <a:t>Resource/Tools </a:t>
            </a:r>
            <a:r>
              <a:rPr lang="en-US" sz="3000" dirty="0"/>
              <a:t>page </a:t>
            </a:r>
            <a:r>
              <a:rPr lang="en-US" sz="3000" dirty="0" smtClean="0"/>
              <a:t>on the ACA website</a:t>
            </a:r>
          </a:p>
          <a:p>
            <a:pPr marL="514350" indent="-514350">
              <a:buFont typeface="+mj-lt"/>
              <a:buAutoNum type="arabicPeriod"/>
              <a:defRPr/>
            </a:pPr>
            <a:r>
              <a:rPr lang="en-US" sz="3000" b="1" dirty="0" smtClean="0">
                <a:solidFill>
                  <a:schemeClr val="accent2"/>
                </a:solidFill>
              </a:rPr>
              <a:t>Choose the app </a:t>
            </a:r>
            <a:r>
              <a:rPr lang="en-US" sz="3000" dirty="0" smtClean="0"/>
              <a:t>you want and go </a:t>
            </a:r>
            <a:br>
              <a:rPr lang="en-US" sz="3000" dirty="0" smtClean="0"/>
            </a:br>
            <a:r>
              <a:rPr lang="en-US" sz="3000" dirty="0" smtClean="0"/>
              <a:t>to its information page</a:t>
            </a:r>
          </a:p>
          <a:p>
            <a:pPr marL="514350" indent="-514350">
              <a:buFont typeface="+mj-lt"/>
              <a:buAutoNum type="arabicPeriod"/>
              <a:defRPr/>
            </a:pPr>
            <a:r>
              <a:rPr lang="en-US" sz="3000" b="1" dirty="0" smtClean="0">
                <a:solidFill>
                  <a:schemeClr val="tx2">
                    <a:lumMod val="60000"/>
                    <a:lumOff val="40000"/>
                  </a:schemeClr>
                </a:solidFill>
              </a:rPr>
              <a:t>Watch the tutorials</a:t>
            </a:r>
            <a:r>
              <a:rPr lang="en-US" sz="3000" dirty="0" smtClean="0">
                <a:solidFill>
                  <a:schemeClr val="tx2">
                    <a:lumMod val="60000"/>
                    <a:lumOff val="40000"/>
                  </a:schemeClr>
                </a:solidFill>
              </a:rPr>
              <a:t> </a:t>
            </a:r>
            <a:r>
              <a:rPr lang="en-US" sz="3000" dirty="0" smtClean="0"/>
              <a:t>then launch </a:t>
            </a:r>
            <a:br>
              <a:rPr lang="en-US" sz="3000" dirty="0" smtClean="0"/>
            </a:br>
            <a:r>
              <a:rPr lang="en-US" sz="3000" dirty="0" smtClean="0"/>
              <a:t>the app </a:t>
            </a:r>
          </a:p>
          <a:p>
            <a:pPr marL="514350" indent="-514350">
              <a:buFont typeface="+mj-lt"/>
              <a:buAutoNum type="arabicPeriod"/>
              <a:defRPr/>
            </a:pPr>
            <a:r>
              <a:rPr lang="en-US" sz="3000" dirty="0" smtClean="0">
                <a:solidFill>
                  <a:srgbClr val="7030A0"/>
                </a:solidFill>
              </a:rPr>
              <a:t>Check </a:t>
            </a:r>
            <a:r>
              <a:rPr lang="en-US" sz="3000" dirty="0">
                <a:solidFill>
                  <a:srgbClr val="7030A0"/>
                </a:solidFill>
              </a:rPr>
              <a:t>the information </a:t>
            </a:r>
            <a:r>
              <a:rPr lang="en-US" sz="3000" dirty="0"/>
              <a:t>we have for </a:t>
            </a:r>
            <a:r>
              <a:rPr lang="en-US" sz="3000" dirty="0" smtClean="0"/>
              <a:t/>
            </a:r>
            <a:br>
              <a:rPr lang="en-US" sz="3000" dirty="0" smtClean="0"/>
            </a:br>
            <a:r>
              <a:rPr lang="en-US" sz="3000" dirty="0" smtClean="0"/>
              <a:t>you </a:t>
            </a:r>
            <a:r>
              <a:rPr lang="en-US" sz="3000" dirty="0"/>
              <a:t>and/or your camp – </a:t>
            </a:r>
            <a:r>
              <a:rPr lang="en-US" sz="3000" dirty="0" smtClean="0"/>
              <a:t/>
            </a:r>
            <a:br>
              <a:rPr lang="en-US" sz="3000" dirty="0" smtClean="0"/>
            </a:br>
            <a:r>
              <a:rPr lang="en-US" sz="3000" b="1" dirty="0" smtClean="0">
                <a:solidFill>
                  <a:srgbClr val="7030A0"/>
                </a:solidFill>
              </a:rPr>
              <a:t>UPDATE</a:t>
            </a:r>
            <a:r>
              <a:rPr lang="en-US" sz="3000" dirty="0" smtClean="0"/>
              <a:t> </a:t>
            </a:r>
            <a:r>
              <a:rPr lang="en-US" sz="3000" dirty="0"/>
              <a:t>if necessary </a:t>
            </a:r>
          </a:p>
          <a:p>
            <a:pPr marL="514350" indent="-514350">
              <a:buFont typeface="+mj-lt"/>
              <a:buAutoNum type="arabicPeriod"/>
              <a:defRPr/>
            </a:pPr>
            <a:r>
              <a:rPr lang="en-US" sz="3000" b="1" dirty="0" smtClean="0">
                <a:solidFill>
                  <a:schemeClr val="accent5"/>
                </a:solidFill>
              </a:rPr>
              <a:t>Log-in</a:t>
            </a:r>
            <a:r>
              <a:rPr lang="en-US" sz="3000" b="1" dirty="0" smtClean="0"/>
              <a:t> </a:t>
            </a:r>
            <a:r>
              <a:rPr lang="en-US" sz="3000" dirty="0" smtClean="0"/>
              <a:t>and </a:t>
            </a:r>
            <a:r>
              <a:rPr lang="en-US" sz="3000" b="1" dirty="0" smtClean="0">
                <a:solidFill>
                  <a:schemeClr val="accent5"/>
                </a:solidFill>
              </a:rPr>
              <a:t>get started</a:t>
            </a:r>
            <a:endParaRPr lang="en-US" sz="3000" b="1" dirty="0">
              <a:solidFill>
                <a:schemeClr val="accent5"/>
              </a:solidFill>
            </a:endParaRPr>
          </a:p>
          <a:p>
            <a:pPr marL="0" indent="0">
              <a:buFont typeface="Arial" pitchFamily="34" charset="0"/>
              <a:buNone/>
              <a:defRPr/>
            </a:pPr>
            <a:endParaRPr lang="en-US" dirty="0"/>
          </a:p>
        </p:txBody>
      </p:sp>
      <p:sp>
        <p:nvSpPr>
          <p:cNvPr id="69635" name="Title 2"/>
          <p:cNvSpPr>
            <a:spLocks noGrp="1"/>
          </p:cNvSpPr>
          <p:nvPr>
            <p:ph type="title"/>
          </p:nvPr>
        </p:nvSpPr>
        <p:spPr/>
        <p:txBody>
          <a:bodyPr/>
          <a:lstStyle/>
          <a:p>
            <a:r>
              <a:rPr lang="en-US" altLang="en-US" dirty="0" smtClean="0"/>
              <a:t>Accessing My Accreditation and </a:t>
            </a:r>
            <a:br>
              <a:rPr lang="en-US" altLang="en-US" dirty="0" smtClean="0"/>
            </a:br>
            <a:r>
              <a:rPr lang="en-US" altLang="en-US" dirty="0" smtClean="0"/>
              <a:t>My Visits</a:t>
            </a:r>
          </a:p>
        </p:txBody>
      </p:sp>
      <p:sp>
        <p:nvSpPr>
          <p:cNvPr id="64517"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30A9109-9BF6-486C-9EC3-79677592B1B9}" type="slidenum">
              <a:rPr lang="en-US" altLang="en-US" smtClean="0">
                <a:solidFill>
                  <a:srgbClr val="898989"/>
                </a:solidFill>
                <a:ea typeface="MS PGothic" pitchFamily="34" charset="-128"/>
              </a:rPr>
              <a:pPr fontAlgn="base">
                <a:spcBef>
                  <a:spcPct val="0"/>
                </a:spcBef>
                <a:spcAft>
                  <a:spcPct val="0"/>
                </a:spcAft>
                <a:defRPr/>
              </a:pPr>
              <a:t>39</a:t>
            </a:fld>
            <a:endParaRPr lang="en-US" altLang="en-US" dirty="0" smtClean="0">
              <a:solidFill>
                <a:srgbClr val="898989"/>
              </a:solidFill>
              <a:ea typeface="MS PGothic" pitchFamily="34" charset="-128"/>
            </a:endParaRPr>
          </a:p>
        </p:txBody>
      </p:sp>
      <p:pic>
        <p:nvPicPr>
          <p:cNvPr id="69638" name="Picture 5"/>
          <p:cNvPicPr>
            <a:picLocks noChangeAspect="1"/>
          </p:cNvPicPr>
          <p:nvPr/>
        </p:nvPicPr>
        <p:blipFill>
          <a:blip r:embed="rId3">
            <a:extLst>
              <a:ext uri="{28A0092B-C50C-407E-A947-70E740481C1C}">
                <a14:useLocalDpi xmlns:a14="http://schemas.microsoft.com/office/drawing/2010/main" val="0"/>
              </a:ext>
            </a:extLst>
          </a:blip>
          <a:srcRect l="41969" t="4185" r="8292" b="8873"/>
          <a:stretch>
            <a:fillRect/>
          </a:stretch>
        </p:blipFill>
        <p:spPr bwMode="auto">
          <a:xfrm>
            <a:off x="6362699" y="2667000"/>
            <a:ext cx="2359025"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smtClean="0"/>
              <a:t>© 2014 American Camping Association, Inc.</a:t>
            </a:r>
            <a:endParaRPr lang="en-US" dirty="0"/>
          </a:p>
        </p:txBody>
      </p:sp>
    </p:spTree>
    <p:extLst>
      <p:ext uri="{BB962C8B-B14F-4D97-AF65-F5344CB8AC3E}">
        <p14:creationId xmlns:p14="http://schemas.microsoft.com/office/powerpoint/2010/main" val="3609981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28601" y="1524000"/>
          <a:ext cx="8456612" cy="4914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5" name="Title 2"/>
          <p:cNvSpPr>
            <a:spLocks noGrp="1"/>
          </p:cNvSpPr>
          <p:nvPr>
            <p:ph type="title"/>
          </p:nvPr>
        </p:nvSpPr>
        <p:spPr/>
        <p:txBody>
          <a:bodyPr/>
          <a:lstStyle/>
          <a:p>
            <a:r>
              <a:rPr lang="en-US" altLang="en-US" smtClean="0"/>
              <a:t>ACA Accreditation Is…</a:t>
            </a:r>
          </a:p>
        </p:txBody>
      </p:sp>
      <p:sp>
        <p:nvSpPr>
          <p:cNvPr id="2867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dirty="0" smtClean="0">
                <a:solidFill>
                  <a:srgbClr val="898989"/>
                </a:solidFill>
                <a:ea typeface="MS PGothic" pitchFamily="34" charset="-128"/>
              </a:rPr>
              <a:t>© 2014 American Camping Association, Inc.</a:t>
            </a:r>
          </a:p>
        </p:txBody>
      </p:sp>
      <p:sp>
        <p:nvSpPr>
          <p:cNvPr id="28677"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rgbClr val="00574D"/>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rgbClr val="00574D"/>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rgbClr val="00574D"/>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9pPr>
          </a:lstStyle>
          <a:p>
            <a:pPr eaLnBrk="1" fontAlgn="base" hangingPunct="1">
              <a:spcBef>
                <a:spcPct val="0"/>
              </a:spcBef>
              <a:spcAft>
                <a:spcPct val="0"/>
              </a:spcAft>
              <a:buFontTx/>
              <a:buNone/>
              <a:defRPr/>
            </a:pPr>
            <a:fld id="{915F90B6-DC45-4E20-B12F-AE58953FD079}" type="slidenum">
              <a:rPr lang="en-US" altLang="en-US" sz="1200" smtClean="0">
                <a:solidFill>
                  <a:srgbClr val="898989"/>
                </a:solidFill>
              </a:rPr>
              <a:pPr eaLnBrk="1" fontAlgn="base" hangingPunct="1">
                <a:spcBef>
                  <a:spcPct val="0"/>
                </a:spcBef>
                <a:spcAft>
                  <a:spcPct val="0"/>
                </a:spcAft>
                <a:buFontTx/>
                <a:buNone/>
                <a:defRPr/>
              </a:pPr>
              <a:t>4</a:t>
            </a:fld>
            <a:endParaRPr lang="en-US" altLang="en-US" sz="1200" dirty="0" smtClean="0">
              <a:solidFill>
                <a:srgbClr val="898989"/>
              </a:solidFill>
            </a:endParaRPr>
          </a:p>
        </p:txBody>
      </p:sp>
      <p:pic>
        <p:nvPicPr>
          <p:cNvPr id="28678" name="Picture 3" descr="C:\Users\bpasman\AppData\Local\Microsoft\Windows\Temporary Internet Files\Content.IE5\F0C4JK7R\MC900094815[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907734">
            <a:off x="6007100" y="3136900"/>
            <a:ext cx="2563813"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2411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6"/>
          <p:cNvSpPr>
            <a:spLocks noGrp="1"/>
          </p:cNvSpPr>
          <p:nvPr>
            <p:ph type="title"/>
          </p:nvPr>
        </p:nvSpPr>
        <p:spPr>
          <a:xfrm>
            <a:off x="457200" y="-76200"/>
            <a:ext cx="8229600" cy="1143000"/>
          </a:xfrm>
        </p:spPr>
        <p:txBody>
          <a:bodyPr/>
          <a:lstStyle/>
          <a:p>
            <a:pPr eaLnBrk="1" hangingPunct="1"/>
            <a:r>
              <a:rPr lang="en-US" altLang="en-US" smtClean="0"/>
              <a:t>Camp Information Form</a:t>
            </a:r>
          </a:p>
        </p:txBody>
      </p:sp>
      <p:pic>
        <p:nvPicPr>
          <p:cNvPr id="31749" name="Picture 7" descr="Camp Information Form.tiff"/>
          <p:cNvPicPr>
            <a:picLocks noChangeAspect="1"/>
          </p:cNvPicPr>
          <p:nvPr/>
        </p:nvPicPr>
        <p:blipFill>
          <a:blip r:embed="rId3"/>
          <a:srcRect/>
          <a:stretch>
            <a:fillRect/>
          </a:stretch>
        </p:blipFill>
        <p:spPr bwMode="auto">
          <a:xfrm>
            <a:off x="2318535" y="838200"/>
            <a:ext cx="4495800" cy="5822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Left Arrow 11"/>
          <p:cNvSpPr>
            <a:spLocks noChangeArrowheads="1"/>
          </p:cNvSpPr>
          <p:nvPr/>
        </p:nvSpPr>
        <p:spPr bwMode="auto">
          <a:xfrm rot="9320299">
            <a:off x="195263" y="5772150"/>
            <a:ext cx="2170112" cy="314325"/>
          </a:xfrm>
          <a:prstGeom prst="leftArrow">
            <a:avLst>
              <a:gd name="adj1" fmla="val 50000"/>
              <a:gd name="adj2" fmla="val 49990"/>
            </a:avLst>
          </a:prstGeom>
          <a:gradFill rotWithShape="1">
            <a:gsLst>
              <a:gs pos="0">
                <a:srgbClr val="DF4844"/>
              </a:gs>
              <a:gs pos="30000">
                <a:srgbClr val="B82C28"/>
              </a:gs>
              <a:gs pos="50000">
                <a:srgbClr val="A31A16"/>
              </a:gs>
              <a:gs pos="100000">
                <a:srgbClr val="640906"/>
              </a:gs>
            </a:gsLst>
            <a:lin ang="5400000"/>
          </a:gradFill>
          <a:ln w="9525">
            <a:solidFill>
              <a:schemeClr val="accent2"/>
            </a:solidFill>
            <a:miter lim="800000"/>
            <a:headEnd/>
            <a:tailEnd/>
          </a:ln>
          <a:effectLst>
            <a:outerShdw blurRad="50800" dist="381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2" name="Footer Placeholder 1"/>
          <p:cNvSpPr>
            <a:spLocks noGrp="1"/>
          </p:cNvSpPr>
          <p:nvPr>
            <p:ph type="ftr" sz="quarter" idx="11"/>
          </p:nvPr>
        </p:nvSpPr>
        <p:spPr/>
        <p:txBody>
          <a:bodyPr/>
          <a:lstStyle/>
          <a:p>
            <a:pPr>
              <a:defRPr/>
            </a:pPr>
            <a:r>
              <a:rPr lang="en-US" smtClean="0"/>
              <a:t>© 2014 American Camping Association, Inc.</a:t>
            </a:r>
            <a:endParaRPr lang="en-US" dirty="0"/>
          </a:p>
        </p:txBody>
      </p:sp>
      <p:sp>
        <p:nvSpPr>
          <p:cNvPr id="4" name="Slide Number Placeholder 3"/>
          <p:cNvSpPr>
            <a:spLocks noGrp="1"/>
          </p:cNvSpPr>
          <p:nvPr>
            <p:ph type="sldNum" sz="quarter" idx="12"/>
          </p:nvPr>
        </p:nvSpPr>
        <p:spPr/>
        <p:txBody>
          <a:bodyPr/>
          <a:lstStyle/>
          <a:p>
            <a:pPr>
              <a:defRPr/>
            </a:pPr>
            <a:fld id="{10277EC0-1AFE-423B-BFE4-6CE657FE0401}" type="slidenum">
              <a:rPr lang="en-US" smtClean="0"/>
              <a:pPr>
                <a:defRPr/>
              </a:pPr>
              <a:t>40</a:t>
            </a:fld>
            <a:endParaRPr lang="en-US"/>
          </a:p>
        </p:txBody>
      </p:sp>
    </p:spTree>
    <p:extLst>
      <p:ext uri="{BB962C8B-B14F-4D97-AF65-F5344CB8AC3E}">
        <p14:creationId xmlns:p14="http://schemas.microsoft.com/office/powerpoint/2010/main" val="24300752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accel="50000" decel="5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6"/>
          <p:cNvSpPr>
            <a:spLocks noGrp="1"/>
          </p:cNvSpPr>
          <p:nvPr>
            <p:ph type="title"/>
          </p:nvPr>
        </p:nvSpPr>
        <p:spPr/>
        <p:txBody>
          <a:bodyPr/>
          <a:lstStyle/>
          <a:p>
            <a:pPr eaLnBrk="1" hangingPunct="1"/>
            <a:r>
              <a:rPr lang="en-US" altLang="en-US" smtClean="0"/>
              <a:t>Camp Self-Assessment</a:t>
            </a:r>
          </a:p>
        </p:txBody>
      </p:sp>
      <p:pic>
        <p:nvPicPr>
          <p:cNvPr id="8" name="Picture 7" descr="tws.jpeg"/>
          <p:cNvPicPr>
            <a:picLocks noChangeAspect="1"/>
          </p:cNvPicPr>
          <p:nvPr/>
        </p:nvPicPr>
        <p:blipFill>
          <a:blip r:embed="rId3"/>
          <a:srcRect/>
          <a:stretch>
            <a:fillRect/>
          </a:stretch>
        </p:blipFill>
        <p:spPr bwMode="auto">
          <a:xfrm>
            <a:off x="2438400" y="1295400"/>
            <a:ext cx="4343400" cy="43434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 2014 American Camping Association, Inc.</a:t>
            </a:r>
            <a:endParaRPr lang="en-US" dirty="0"/>
          </a:p>
        </p:txBody>
      </p:sp>
      <p:sp>
        <p:nvSpPr>
          <p:cNvPr id="4" name="Slide Number Placeholder 3"/>
          <p:cNvSpPr>
            <a:spLocks noGrp="1"/>
          </p:cNvSpPr>
          <p:nvPr>
            <p:ph type="sldNum" sz="quarter" idx="12"/>
          </p:nvPr>
        </p:nvSpPr>
        <p:spPr/>
        <p:txBody>
          <a:bodyPr/>
          <a:lstStyle/>
          <a:p>
            <a:pPr>
              <a:defRPr/>
            </a:pPr>
            <a:fld id="{10277EC0-1AFE-423B-BFE4-6CE657FE0401}" type="slidenum">
              <a:rPr lang="en-US" smtClean="0"/>
              <a:pPr>
                <a:defRPr/>
              </a:pPr>
              <a:t>41</a:t>
            </a:fld>
            <a:endParaRPr lang="en-US"/>
          </a:p>
        </p:txBody>
      </p:sp>
    </p:spTree>
    <p:extLst>
      <p:ext uri="{BB962C8B-B14F-4D97-AF65-F5344CB8AC3E}">
        <p14:creationId xmlns:p14="http://schemas.microsoft.com/office/powerpoint/2010/main" val="248159671"/>
      </p:ext>
    </p:extLst>
  </p:cSld>
  <p:clrMapOvr>
    <a:masterClrMapping/>
  </p:clrMapOvr>
  <p:transition>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2"/>
          <p:cNvSpPr>
            <a:spLocks noGrp="1"/>
          </p:cNvSpPr>
          <p:nvPr>
            <p:ph type="title"/>
          </p:nvPr>
        </p:nvSpPr>
        <p:spPr>
          <a:xfrm>
            <a:off x="381000" y="228600"/>
            <a:ext cx="8288338" cy="1143000"/>
          </a:xfrm>
        </p:spPr>
        <p:txBody>
          <a:bodyPr/>
          <a:lstStyle/>
          <a:p>
            <a:r>
              <a:rPr lang="en-US" altLang="en-US" smtClean="0"/>
              <a:t>Missed Mandatory Standards</a:t>
            </a:r>
          </a:p>
        </p:txBody>
      </p:sp>
      <p:sp>
        <p:nvSpPr>
          <p:cNvPr id="69635"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solidFill>
                  <a:srgbClr val="898989"/>
                </a:solidFill>
                <a:ea typeface="MS PGothic" pitchFamily="34" charset="-128"/>
              </a:rPr>
              <a:t>© 2014 American Camping Association, Inc.</a:t>
            </a:r>
          </a:p>
        </p:txBody>
      </p:sp>
      <p:sp>
        <p:nvSpPr>
          <p:cNvPr id="69636"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8AE7B87-3B1A-424C-837E-066E4F5489AA}" type="slidenum">
              <a:rPr lang="en-US" altLang="en-US" smtClean="0">
                <a:solidFill>
                  <a:srgbClr val="898989"/>
                </a:solidFill>
                <a:ea typeface="MS PGothic" pitchFamily="34" charset="-128"/>
              </a:rPr>
              <a:pPr fontAlgn="base">
                <a:spcBef>
                  <a:spcPct val="0"/>
                </a:spcBef>
                <a:spcAft>
                  <a:spcPct val="0"/>
                </a:spcAft>
                <a:defRPr/>
              </a:pPr>
              <a:t>42</a:t>
            </a:fld>
            <a:endParaRPr lang="en-US" altLang="en-US" smtClean="0">
              <a:solidFill>
                <a:srgbClr val="898989"/>
              </a:solidFill>
              <a:ea typeface="MS PGothic" pitchFamily="34" charset="-128"/>
            </a:endParaRPr>
          </a:p>
        </p:txBody>
      </p:sp>
      <p:pic>
        <p:nvPicPr>
          <p:cNvPr id="6" name="Content Placeholder 5" descr="DSC_0151.JPG"/>
          <p:cNvPicPr>
            <a:picLocks noGrp="1" noChangeAspect="1"/>
          </p:cNvPicPr>
          <p:nvPr>
            <p:ph idx="1"/>
          </p:nvPr>
        </p:nvPicPr>
        <p:blipFill>
          <a:blip r:embed="rId3"/>
          <a:srcRect l="24512" t="16579" r="25621"/>
          <a:stretch>
            <a:fillRect/>
          </a:stretch>
        </p:blipFill>
        <p:spPr>
          <a:xfrm>
            <a:off x="685800" y="1219200"/>
            <a:ext cx="4603376" cy="5106870"/>
          </a:xfrm>
          <a:effectLst>
            <a:outerShdw blurRad="292100" dist="139700" dir="2700000" algn="tl" rotWithShape="0">
              <a:srgbClr val="333333">
                <a:alpha val="64998"/>
              </a:srgbClr>
            </a:outerShdw>
          </a:effectLst>
        </p:spPr>
      </p:pic>
      <p:sp>
        <p:nvSpPr>
          <p:cNvPr id="74758" name="TextBox 6"/>
          <p:cNvSpPr txBox="1">
            <a:spLocks noChangeArrowheads="1"/>
          </p:cNvSpPr>
          <p:nvPr/>
        </p:nvSpPr>
        <p:spPr bwMode="auto">
          <a:xfrm>
            <a:off x="5410200" y="1905000"/>
            <a:ext cx="3581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rgbClr val="00574D"/>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rgbClr val="00574D"/>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rgbClr val="00574D"/>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9pPr>
          </a:lstStyle>
          <a:p>
            <a:pPr algn="ctr" eaLnBrk="1" hangingPunct="1">
              <a:spcBef>
                <a:spcPct val="0"/>
              </a:spcBef>
              <a:buFontTx/>
              <a:buNone/>
            </a:pPr>
            <a:r>
              <a:rPr lang="en-US" altLang="en-US" sz="3600" b="1">
                <a:solidFill>
                  <a:srgbClr val="FF0000"/>
                </a:solidFill>
                <a:latin typeface="Arial Black" pitchFamily="34" charset="0"/>
              </a:rPr>
              <a:t>Critical to the health and safety of campers, staff, and participants</a:t>
            </a:r>
          </a:p>
        </p:txBody>
      </p:sp>
    </p:spTree>
    <p:extLst>
      <p:ext uri="{BB962C8B-B14F-4D97-AF65-F5344CB8AC3E}">
        <p14:creationId xmlns:p14="http://schemas.microsoft.com/office/powerpoint/2010/main" val="27418211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304800" y="152400"/>
            <a:ext cx="8288338" cy="914400"/>
          </a:xfrm>
        </p:spPr>
        <p:txBody>
          <a:bodyPr>
            <a:normAutofit/>
          </a:bodyPr>
          <a:lstStyle/>
          <a:p>
            <a:pPr eaLnBrk="1" fontAlgn="auto" hangingPunct="1">
              <a:spcAft>
                <a:spcPts val="0"/>
              </a:spcAft>
              <a:defRPr/>
            </a:pPr>
            <a:r>
              <a:rPr lang="en-US" sz="4000" dirty="0" smtClean="0">
                <a:solidFill>
                  <a:schemeClr val="tx1"/>
                </a:solidFill>
                <a:ea typeface="+mj-ea"/>
                <a:cs typeface="+mj-cs"/>
              </a:rPr>
              <a:t>Immediate Corrective Action (ICA)</a:t>
            </a:r>
            <a:endParaRPr lang="en-US" sz="4000" dirty="0">
              <a:solidFill>
                <a:schemeClr val="tx1"/>
              </a:solidFill>
              <a:ea typeface="+mj-ea"/>
              <a:cs typeface="+mj-cs"/>
            </a:endParaRPr>
          </a:p>
        </p:txBody>
      </p:sp>
      <p:sp>
        <p:nvSpPr>
          <p:cNvPr id="71683" name="Footer Placeholder 6"/>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rgbClr val="00574D"/>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rgbClr val="00574D"/>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rgbClr val="00574D"/>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9pPr>
          </a:lstStyle>
          <a:p>
            <a:pPr eaLnBrk="1" fontAlgn="base" hangingPunct="1">
              <a:spcBef>
                <a:spcPct val="0"/>
              </a:spcBef>
              <a:spcAft>
                <a:spcPct val="0"/>
              </a:spcAft>
              <a:buFontTx/>
              <a:buNone/>
              <a:defRPr/>
            </a:pPr>
            <a:r>
              <a:rPr lang="en-US" altLang="en-US" sz="1000" smtClean="0">
                <a:solidFill>
                  <a:srgbClr val="000000"/>
                </a:solidFill>
                <a:latin typeface="Lucida Sans Unicode" pitchFamily="34" charset="0"/>
              </a:rPr>
              <a:t>© 2014 American Camping Association, Inc.</a:t>
            </a:r>
          </a:p>
        </p:txBody>
      </p:sp>
      <p:sp>
        <p:nvSpPr>
          <p:cNvPr id="7168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rgbClr val="00574D"/>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rgbClr val="00574D"/>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rgbClr val="00574D"/>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9pPr>
          </a:lstStyle>
          <a:p>
            <a:pPr eaLnBrk="1" fontAlgn="base" hangingPunct="1">
              <a:spcBef>
                <a:spcPct val="0"/>
              </a:spcBef>
              <a:spcAft>
                <a:spcPct val="0"/>
              </a:spcAft>
              <a:buFontTx/>
              <a:buNone/>
              <a:defRPr/>
            </a:pPr>
            <a:fld id="{822092D6-840C-43B0-855C-F607EFC9CD0E}" type="slidenum">
              <a:rPr lang="en-US" altLang="en-US" sz="1000" smtClean="0">
                <a:solidFill>
                  <a:schemeClr val="bg1"/>
                </a:solidFill>
                <a:latin typeface="Times New Roman" pitchFamily="18" charset="0"/>
              </a:rPr>
              <a:pPr eaLnBrk="1" fontAlgn="base" hangingPunct="1">
                <a:spcBef>
                  <a:spcPct val="0"/>
                </a:spcBef>
                <a:spcAft>
                  <a:spcPct val="0"/>
                </a:spcAft>
                <a:buFontTx/>
                <a:buNone/>
                <a:defRPr/>
              </a:pPr>
              <a:t>43</a:t>
            </a:fld>
            <a:endParaRPr lang="en-US" altLang="en-US" sz="1000" smtClean="0">
              <a:solidFill>
                <a:schemeClr val="bg1"/>
              </a:solidFill>
              <a:latin typeface="Times New Roman" pitchFamily="18" charset="0"/>
            </a:endParaRPr>
          </a:p>
        </p:txBody>
      </p:sp>
      <p:graphicFrame>
        <p:nvGraphicFramePr>
          <p:cNvPr id="5" name="Diagram 4"/>
          <p:cNvGraphicFramePr/>
          <p:nvPr>
            <p:custDataLst>
              <p:tags r:id="rId2"/>
            </p:custDataLst>
            <p:extLst>
              <p:ext uri="{D42A27DB-BD31-4B8C-83A1-F6EECF244321}">
                <p14:modId xmlns:p14="http://schemas.microsoft.com/office/powerpoint/2010/main" val="2873928127"/>
              </p:ext>
            </p:extLst>
          </p:nvPr>
        </p:nvGraphicFramePr>
        <p:xfrm>
          <a:off x="152400" y="914400"/>
          <a:ext cx="8686800" cy="5638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72668905"/>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custDataLst>
              <p:tags r:id="rId1"/>
            </p:custDataLst>
          </p:nvPr>
        </p:nvSpPr>
        <p:spPr/>
        <p:txBody>
          <a:bodyPr/>
          <a:lstStyle/>
          <a:p>
            <a:r>
              <a:rPr lang="en-US" altLang="en-US" smtClean="0"/>
              <a:t>The 72-Hour Rule</a:t>
            </a:r>
          </a:p>
        </p:txBody>
      </p:sp>
      <p:graphicFrame>
        <p:nvGraphicFramePr>
          <p:cNvPr id="4" name="Content Placeholder 3"/>
          <p:cNvGraphicFramePr>
            <a:graphicFrameLocks noGrp="1"/>
          </p:cNvGraphicFramePr>
          <p:nvPr>
            <p:ph idx="1"/>
            <p:custDataLst>
              <p:tags r:id="rId2"/>
            </p:custDataLst>
            <p:extLst>
              <p:ext uri="{D42A27DB-BD31-4B8C-83A1-F6EECF244321}">
                <p14:modId xmlns:p14="http://schemas.microsoft.com/office/powerpoint/2010/main" val="1116274156"/>
              </p:ext>
            </p:extLst>
          </p:nvPr>
        </p:nvGraphicFramePr>
        <p:xfrm>
          <a:off x="245985" y="1455730"/>
          <a:ext cx="8803820" cy="50849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2708" name="Footer Placeholder 5"/>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rgbClr val="00574D"/>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rgbClr val="00574D"/>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rgbClr val="00574D"/>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9pPr>
          </a:lstStyle>
          <a:p>
            <a:pPr eaLnBrk="1" fontAlgn="base" hangingPunct="1">
              <a:spcBef>
                <a:spcPct val="0"/>
              </a:spcBef>
              <a:spcAft>
                <a:spcPct val="0"/>
              </a:spcAft>
              <a:buFontTx/>
              <a:buNone/>
              <a:defRPr/>
            </a:pPr>
            <a:r>
              <a:rPr lang="en-US" altLang="en-US" sz="1000" smtClean="0">
                <a:solidFill>
                  <a:srgbClr val="000000"/>
                </a:solidFill>
                <a:latin typeface="Lucida Sans Unicode" pitchFamily="34" charset="0"/>
              </a:rPr>
              <a:t>© 2014 American Camping Association, Inc.</a:t>
            </a:r>
          </a:p>
        </p:txBody>
      </p:sp>
      <p:sp>
        <p:nvSpPr>
          <p:cNvPr id="72709" name="Slide Number Placeholder 7"/>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rgbClr val="00574D"/>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rgbClr val="00574D"/>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rgbClr val="00574D"/>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9pPr>
          </a:lstStyle>
          <a:p>
            <a:pPr eaLnBrk="1" fontAlgn="base" hangingPunct="1">
              <a:spcBef>
                <a:spcPct val="0"/>
              </a:spcBef>
              <a:spcAft>
                <a:spcPct val="0"/>
              </a:spcAft>
              <a:buFontTx/>
              <a:buNone/>
              <a:defRPr/>
            </a:pPr>
            <a:fld id="{A5373C63-471F-4635-94AD-1F4A19FDEFB9}" type="slidenum">
              <a:rPr lang="en-US" altLang="en-US" sz="1000" smtClean="0">
                <a:solidFill>
                  <a:schemeClr val="bg1"/>
                </a:solidFill>
                <a:latin typeface="Times New Roman" pitchFamily="18" charset="0"/>
              </a:rPr>
              <a:pPr eaLnBrk="1" fontAlgn="base" hangingPunct="1">
                <a:spcBef>
                  <a:spcPct val="0"/>
                </a:spcBef>
                <a:spcAft>
                  <a:spcPct val="0"/>
                </a:spcAft>
                <a:buFontTx/>
                <a:buNone/>
                <a:defRPr/>
              </a:pPr>
              <a:t>44</a:t>
            </a:fld>
            <a:endParaRPr lang="en-US" altLang="en-US" sz="1000" smtClean="0">
              <a:solidFill>
                <a:schemeClr val="bg1"/>
              </a:solidFill>
              <a:latin typeface="Times New Roman" pitchFamily="18" charset="0"/>
            </a:endParaRPr>
          </a:p>
        </p:txBody>
      </p:sp>
    </p:spTree>
    <p:extLst>
      <p:ext uri="{BB962C8B-B14F-4D97-AF65-F5344CB8AC3E}">
        <p14:creationId xmlns:p14="http://schemas.microsoft.com/office/powerpoint/2010/main" val="1076145490"/>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eaLnBrk="1" hangingPunct="1">
              <a:defRPr/>
            </a:pPr>
            <a:r>
              <a:rPr lang="en-US" dirty="0" smtClean="0"/>
              <a:t>Scoring</a:t>
            </a:r>
            <a:endParaRPr lang="en-US" dirty="0"/>
          </a:p>
        </p:txBody>
      </p:sp>
      <p:sp>
        <p:nvSpPr>
          <p:cNvPr id="8" name="Content Placeholder 6"/>
          <p:cNvSpPr>
            <a:spLocks noGrp="1"/>
          </p:cNvSpPr>
          <p:nvPr>
            <p:ph idx="1"/>
          </p:nvPr>
        </p:nvSpPr>
        <p:spPr>
          <a:xfrm>
            <a:off x="304800" y="1600200"/>
            <a:ext cx="8458199" cy="4337050"/>
          </a:xfrm>
        </p:spPr>
        <p:txBody>
          <a:bodyPr/>
          <a:lstStyle/>
          <a:p>
            <a:pPr eaLnBrk="1" hangingPunct="1">
              <a:buClr>
                <a:schemeClr val="tx1"/>
              </a:buClr>
              <a:buFont typeface="Arial" charset="0"/>
              <a:buChar char="•"/>
              <a:defRPr/>
            </a:pPr>
            <a:r>
              <a:rPr lang="en-US" b="1" dirty="0" smtClean="0">
                <a:solidFill>
                  <a:schemeClr val="accent4">
                    <a:lumMod val="50000"/>
                  </a:schemeClr>
                </a:solidFill>
              </a:rPr>
              <a:t>Verify</a:t>
            </a:r>
            <a:r>
              <a:rPr lang="en-US" dirty="0" smtClean="0">
                <a:solidFill>
                  <a:schemeClr val="accent4">
                    <a:lumMod val="50000"/>
                  </a:schemeClr>
                </a:solidFill>
              </a:rPr>
              <a:t> written documentation exists</a:t>
            </a:r>
          </a:p>
          <a:p>
            <a:pPr eaLnBrk="1" hangingPunct="1">
              <a:buClr>
                <a:schemeClr val="tx1"/>
              </a:buClr>
              <a:buFont typeface="Arial" charset="0"/>
              <a:buChar char="•"/>
              <a:defRPr/>
            </a:pPr>
            <a:r>
              <a:rPr lang="en-US" dirty="0" smtClean="0"/>
              <a:t>If written documentation is </a:t>
            </a:r>
            <a:r>
              <a:rPr lang="en-US" b="1" dirty="0" smtClean="0"/>
              <a:t>not complete</a:t>
            </a:r>
            <a:r>
              <a:rPr lang="en-US" dirty="0" smtClean="0"/>
              <a:t>, the standard must be scored as a </a:t>
            </a:r>
            <a:r>
              <a:rPr lang="en-US" b="1" dirty="0" smtClean="0"/>
              <a:t>“NO”</a:t>
            </a:r>
          </a:p>
          <a:p>
            <a:pPr lvl="1" eaLnBrk="1" hangingPunct="1">
              <a:buFont typeface="Wingdings" pitchFamily="2" charset="2"/>
              <a:buChar char="§"/>
              <a:defRPr/>
            </a:pPr>
            <a:r>
              <a:rPr lang="en-US" dirty="0" smtClean="0"/>
              <a:t>Camp staff cannot complete and/or update written documentation on the day of the visit.   </a:t>
            </a:r>
          </a:p>
          <a:p>
            <a:pPr>
              <a:defRPr/>
            </a:pPr>
            <a:r>
              <a:rPr lang="en-US" dirty="0" smtClean="0">
                <a:solidFill>
                  <a:schemeClr val="accent3"/>
                </a:solidFill>
              </a:rPr>
              <a:t>All standards </a:t>
            </a:r>
            <a:r>
              <a:rPr lang="en-US" b="1" dirty="0" smtClean="0">
                <a:solidFill>
                  <a:schemeClr val="accent3"/>
                </a:solidFill>
              </a:rPr>
              <a:t>scored “NO” </a:t>
            </a:r>
            <a:r>
              <a:rPr lang="en-US" dirty="0" smtClean="0">
                <a:solidFill>
                  <a:schemeClr val="accent3"/>
                </a:solidFill>
              </a:rPr>
              <a:t>must have a </a:t>
            </a:r>
            <a:r>
              <a:rPr lang="en-US" b="1" dirty="0" smtClean="0">
                <a:solidFill>
                  <a:schemeClr val="accent3"/>
                </a:solidFill>
              </a:rPr>
              <a:t>written comment</a:t>
            </a:r>
            <a:r>
              <a:rPr lang="en-US" dirty="0" smtClean="0">
                <a:solidFill>
                  <a:schemeClr val="accent3"/>
                </a:solidFill>
              </a:rPr>
              <a:t>.</a:t>
            </a:r>
          </a:p>
          <a:p>
            <a:pPr eaLnBrk="1" hangingPunct="1">
              <a:buClr>
                <a:schemeClr val="tx1"/>
              </a:buClr>
              <a:buFont typeface="Arial" charset="0"/>
              <a:buChar char="•"/>
              <a:defRPr/>
            </a:pPr>
            <a:endParaRPr lang="en-US" sz="2400" dirty="0" smtClean="0">
              <a:solidFill>
                <a:schemeClr val="accent4">
                  <a:lumMod val="50000"/>
                </a:schemeClr>
              </a:solidFill>
            </a:endParaRPr>
          </a:p>
          <a:p>
            <a:pPr eaLnBrk="1" hangingPunct="1">
              <a:buClr>
                <a:schemeClr val="tx1"/>
              </a:buClr>
              <a:buFont typeface="Arial" charset="0"/>
              <a:buChar char="•"/>
              <a:defRPr/>
            </a:pPr>
            <a:endParaRPr lang="en-US" sz="2400" dirty="0" smtClean="0">
              <a:solidFill>
                <a:schemeClr val="accent4">
                  <a:lumMod val="50000"/>
                </a:schemeClr>
              </a:solidFill>
            </a:endParaRPr>
          </a:p>
        </p:txBody>
      </p:sp>
      <p:sp>
        <p:nvSpPr>
          <p:cNvPr id="3" name="Footer Placeholder 2"/>
          <p:cNvSpPr>
            <a:spLocks noGrp="1"/>
          </p:cNvSpPr>
          <p:nvPr>
            <p:ph type="ftr" sz="quarter" idx="10"/>
          </p:nvPr>
        </p:nvSpPr>
        <p:spPr>
          <a:xfrm>
            <a:off x="2552700" y="6248400"/>
            <a:ext cx="4038600" cy="365125"/>
          </a:xfrm>
        </p:spPr>
        <p:txBody>
          <a:bodyPr/>
          <a:lstStyle/>
          <a:p>
            <a:pPr algn="ctr">
              <a:defRPr/>
            </a:pPr>
            <a:r>
              <a:rPr lang="en-US" smtClean="0"/>
              <a:t>© 2014 American Camping Association, Inc.</a:t>
            </a:r>
            <a:endParaRPr lang="en-US" dirty="0"/>
          </a:p>
        </p:txBody>
      </p:sp>
      <p:sp>
        <p:nvSpPr>
          <p:cNvPr id="5" name="Slide Number Placeholder 4"/>
          <p:cNvSpPr>
            <a:spLocks noGrp="1"/>
          </p:cNvSpPr>
          <p:nvPr>
            <p:ph type="sldNum" sz="quarter" idx="11"/>
          </p:nvPr>
        </p:nvSpPr>
        <p:spPr>
          <a:xfrm>
            <a:off x="7010400" y="6172200"/>
            <a:ext cx="1828800" cy="365125"/>
          </a:xfrm>
        </p:spPr>
        <p:txBody>
          <a:bodyPr/>
          <a:lstStyle/>
          <a:p>
            <a:pPr algn="r">
              <a:defRPr/>
            </a:pPr>
            <a:fld id="{E452475F-8BAB-4B97-99CA-27F722B2C0D1}" type="slidenum">
              <a:rPr lang="en-US"/>
              <a:pPr algn="r">
                <a:defRPr/>
              </a:pPr>
              <a:t>45</a:t>
            </a:fld>
            <a:endParaRPr lang="en-US" dirty="0"/>
          </a:p>
        </p:txBody>
      </p:sp>
    </p:spTree>
    <p:extLst>
      <p:ext uri="{BB962C8B-B14F-4D97-AF65-F5344CB8AC3E}">
        <p14:creationId xmlns:p14="http://schemas.microsoft.com/office/powerpoint/2010/main" val="2709579835"/>
      </p:ext>
    </p:extLst>
  </p:cSld>
  <p:clrMapOvr>
    <a:masterClrMapping/>
  </p:clrMapOvr>
  <p:transition>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eaLnBrk="1" hangingPunct="1">
              <a:defRPr/>
            </a:pPr>
            <a:r>
              <a:rPr lang="en-US" dirty="0" smtClean="0"/>
              <a:t>Scoring</a:t>
            </a:r>
            <a:endParaRPr lang="en-US" dirty="0"/>
          </a:p>
        </p:txBody>
      </p:sp>
      <p:sp>
        <p:nvSpPr>
          <p:cNvPr id="8" name="Content Placeholder 6"/>
          <p:cNvSpPr>
            <a:spLocks noGrp="1"/>
          </p:cNvSpPr>
          <p:nvPr>
            <p:ph idx="1"/>
          </p:nvPr>
        </p:nvSpPr>
        <p:spPr>
          <a:xfrm>
            <a:off x="304800" y="1371600"/>
            <a:ext cx="8575675" cy="4876800"/>
          </a:xfrm>
        </p:spPr>
        <p:txBody>
          <a:bodyPr/>
          <a:lstStyle/>
          <a:p>
            <a:pPr eaLnBrk="1" hangingPunct="1">
              <a:buClr>
                <a:schemeClr val="tx1"/>
              </a:buClr>
              <a:buFont typeface="Arial" charset="0"/>
              <a:buChar char="•"/>
              <a:defRPr/>
            </a:pPr>
            <a:r>
              <a:rPr lang="en-US" b="1" dirty="0" smtClean="0">
                <a:solidFill>
                  <a:schemeClr val="accent4">
                    <a:lumMod val="50000"/>
                  </a:schemeClr>
                </a:solidFill>
              </a:rPr>
              <a:t>Check and re-check </a:t>
            </a:r>
            <a:r>
              <a:rPr lang="en-US" dirty="0" smtClean="0">
                <a:solidFill>
                  <a:schemeClr val="accent4">
                    <a:lumMod val="50000"/>
                  </a:schemeClr>
                </a:solidFill>
              </a:rPr>
              <a:t>the score form</a:t>
            </a:r>
          </a:p>
          <a:p>
            <a:pPr eaLnBrk="1" hangingPunct="1">
              <a:buClr>
                <a:schemeClr val="tx1"/>
              </a:buClr>
              <a:buFont typeface="Arial" charset="0"/>
              <a:buChar char="•"/>
              <a:defRPr/>
            </a:pPr>
            <a:r>
              <a:rPr lang="en-US" b="1" dirty="0" smtClean="0">
                <a:solidFill>
                  <a:schemeClr val="accent4">
                    <a:lumMod val="50000"/>
                  </a:schemeClr>
                </a:solidFill>
              </a:rPr>
              <a:t>Follow</a:t>
            </a:r>
            <a:r>
              <a:rPr lang="en-US" dirty="0" smtClean="0">
                <a:solidFill>
                  <a:schemeClr val="accent4">
                    <a:lumMod val="50000"/>
                  </a:schemeClr>
                </a:solidFill>
              </a:rPr>
              <a:t> the score form </a:t>
            </a:r>
            <a:r>
              <a:rPr lang="en-US" b="1" dirty="0" smtClean="0">
                <a:solidFill>
                  <a:schemeClr val="accent4">
                    <a:lumMod val="50000"/>
                  </a:schemeClr>
                </a:solidFill>
              </a:rPr>
              <a:t>instructions</a:t>
            </a:r>
            <a:r>
              <a:rPr lang="en-US" dirty="0" smtClean="0">
                <a:solidFill>
                  <a:schemeClr val="accent4">
                    <a:lumMod val="50000"/>
                  </a:schemeClr>
                </a:solidFill>
              </a:rPr>
              <a:t> that came with your visitor packet</a:t>
            </a:r>
          </a:p>
          <a:p>
            <a:pPr eaLnBrk="1" hangingPunct="1">
              <a:buClr>
                <a:schemeClr val="tx1"/>
              </a:buClr>
              <a:buFont typeface="Arial" charset="0"/>
              <a:buChar char="•"/>
              <a:defRPr/>
            </a:pPr>
            <a:r>
              <a:rPr lang="en-US" b="1" dirty="0" smtClean="0">
                <a:solidFill>
                  <a:schemeClr val="accent4">
                    <a:lumMod val="50000"/>
                  </a:schemeClr>
                </a:solidFill>
              </a:rPr>
              <a:t>Visitors cannot keep copies </a:t>
            </a:r>
            <a:r>
              <a:rPr lang="en-US" dirty="0" smtClean="0">
                <a:solidFill>
                  <a:schemeClr val="accent4">
                    <a:lumMod val="50000"/>
                  </a:schemeClr>
                </a:solidFill>
              </a:rPr>
              <a:t>of score forms – camp should NOT make a copy of the first page</a:t>
            </a:r>
          </a:p>
          <a:p>
            <a:pPr eaLnBrk="1" hangingPunct="1">
              <a:buClr>
                <a:schemeClr val="tx1"/>
              </a:buClr>
              <a:buFont typeface="Arial" charset="0"/>
              <a:buChar char="•"/>
              <a:defRPr/>
            </a:pPr>
            <a:r>
              <a:rPr lang="en-US" dirty="0" smtClean="0">
                <a:solidFill>
                  <a:schemeClr val="accent4">
                    <a:lumMod val="50000"/>
                  </a:schemeClr>
                </a:solidFill>
              </a:rPr>
              <a:t>Make sure </a:t>
            </a:r>
            <a:r>
              <a:rPr lang="en-US" b="1" dirty="0" smtClean="0">
                <a:solidFill>
                  <a:schemeClr val="accent4">
                    <a:lumMod val="50000"/>
                  </a:schemeClr>
                </a:solidFill>
              </a:rPr>
              <a:t>all signatures are obtained</a:t>
            </a:r>
          </a:p>
          <a:p>
            <a:pPr eaLnBrk="1" hangingPunct="1">
              <a:buClr>
                <a:schemeClr val="tx1"/>
              </a:buClr>
              <a:buFont typeface="Arial" charset="0"/>
              <a:buChar char="•"/>
              <a:defRPr/>
            </a:pPr>
            <a:r>
              <a:rPr lang="en-US" dirty="0" smtClean="0">
                <a:solidFill>
                  <a:schemeClr val="accent4">
                    <a:lumMod val="50000"/>
                  </a:schemeClr>
                </a:solidFill>
              </a:rPr>
              <a:t>Legible (and accurate) </a:t>
            </a:r>
            <a:r>
              <a:rPr lang="en-US" b="1" dirty="0" smtClean="0">
                <a:solidFill>
                  <a:schemeClr val="accent4">
                    <a:lumMod val="50000"/>
                  </a:schemeClr>
                </a:solidFill>
              </a:rPr>
              <a:t>emails and phone </a:t>
            </a:r>
            <a:r>
              <a:rPr lang="en-US" dirty="0" smtClean="0">
                <a:solidFill>
                  <a:schemeClr val="accent4">
                    <a:lumMod val="50000"/>
                  </a:schemeClr>
                </a:solidFill>
              </a:rPr>
              <a:t>#s are critical! </a:t>
            </a:r>
          </a:p>
          <a:p>
            <a:pPr marL="0" indent="0" eaLnBrk="1" hangingPunct="1">
              <a:buClr>
                <a:schemeClr val="tx1"/>
              </a:buClr>
              <a:buFont typeface="Arial" pitchFamily="34" charset="0"/>
              <a:buNone/>
              <a:defRPr/>
            </a:pPr>
            <a:endParaRPr lang="en-US" dirty="0" smtClean="0">
              <a:solidFill>
                <a:schemeClr val="accent4">
                  <a:lumMod val="50000"/>
                </a:schemeClr>
              </a:solidFill>
            </a:endParaRPr>
          </a:p>
          <a:p>
            <a:pPr eaLnBrk="1" hangingPunct="1">
              <a:buClr>
                <a:schemeClr val="tx1"/>
              </a:buClr>
              <a:buFont typeface="Wingdings 3" pitchFamily="-106" charset="2"/>
              <a:buNone/>
              <a:defRPr/>
            </a:pPr>
            <a:endParaRPr lang="en-US" sz="2400" dirty="0" smtClean="0">
              <a:solidFill>
                <a:schemeClr val="accent4">
                  <a:lumMod val="50000"/>
                </a:schemeClr>
              </a:solidFill>
            </a:endParaRPr>
          </a:p>
        </p:txBody>
      </p:sp>
      <p:sp>
        <p:nvSpPr>
          <p:cNvPr id="2" name="Footer Placeholder 1"/>
          <p:cNvSpPr>
            <a:spLocks noGrp="1"/>
          </p:cNvSpPr>
          <p:nvPr>
            <p:ph type="ftr" sz="quarter" idx="11"/>
          </p:nvPr>
        </p:nvSpPr>
        <p:spPr/>
        <p:txBody>
          <a:bodyPr/>
          <a:lstStyle/>
          <a:p>
            <a:pPr>
              <a:defRPr/>
            </a:pPr>
            <a:r>
              <a:rPr lang="en-US" smtClean="0"/>
              <a:t>© 2014 American Camping Association, Inc.</a:t>
            </a:r>
            <a:endParaRPr lang="en-US" dirty="0"/>
          </a:p>
        </p:txBody>
      </p:sp>
      <p:sp>
        <p:nvSpPr>
          <p:cNvPr id="4" name="Slide Number Placeholder 3"/>
          <p:cNvSpPr>
            <a:spLocks noGrp="1"/>
          </p:cNvSpPr>
          <p:nvPr>
            <p:ph type="sldNum" sz="quarter" idx="12"/>
          </p:nvPr>
        </p:nvSpPr>
        <p:spPr/>
        <p:txBody>
          <a:bodyPr/>
          <a:lstStyle/>
          <a:p>
            <a:pPr>
              <a:defRPr/>
            </a:pPr>
            <a:fld id="{10277EC0-1AFE-423B-BFE4-6CE657FE0401}" type="slidenum">
              <a:rPr lang="en-US" smtClean="0"/>
              <a:pPr>
                <a:defRPr/>
              </a:pPr>
              <a:t>46</a:t>
            </a:fld>
            <a:endParaRPr lang="en-US"/>
          </a:p>
        </p:txBody>
      </p:sp>
    </p:spTree>
    <p:extLst>
      <p:ext uri="{BB962C8B-B14F-4D97-AF65-F5344CB8AC3E}">
        <p14:creationId xmlns:p14="http://schemas.microsoft.com/office/powerpoint/2010/main" val="728558160"/>
      </p:ext>
    </p:extLst>
  </p:cSld>
  <p:clrMapOvr>
    <a:masterClrMapping/>
  </p:clrMapOvr>
  <p:transition>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Course Logistics and Tips </a:t>
            </a:r>
            <a:endParaRPr lang="en-US" dirty="0"/>
          </a:p>
        </p:txBody>
      </p:sp>
      <p:sp>
        <p:nvSpPr>
          <p:cNvPr id="3" name="Content Placeholder 2"/>
          <p:cNvSpPr>
            <a:spLocks noGrp="1"/>
          </p:cNvSpPr>
          <p:nvPr>
            <p:ph idx="1"/>
          </p:nvPr>
        </p:nvSpPr>
        <p:spPr>
          <a:xfrm>
            <a:off x="304800" y="1447800"/>
            <a:ext cx="8686800" cy="4525963"/>
          </a:xfrm>
        </p:spPr>
        <p:txBody>
          <a:bodyPr/>
          <a:lstStyle/>
          <a:p>
            <a:r>
              <a:rPr lang="en-US" b="1" dirty="0" smtClean="0">
                <a:solidFill>
                  <a:srgbClr val="0070C0"/>
                </a:solidFill>
              </a:rPr>
              <a:t>All course materials posted </a:t>
            </a:r>
            <a:r>
              <a:rPr lang="en-US" dirty="0" smtClean="0">
                <a:solidFill>
                  <a:srgbClr val="0070C0"/>
                </a:solidFill>
              </a:rPr>
              <a:t>on </a:t>
            </a:r>
            <a:r>
              <a:rPr lang="en-US" dirty="0">
                <a:solidFill>
                  <a:srgbClr val="0070C0"/>
                </a:solidFill>
              </a:rPr>
              <a:t>V</a:t>
            </a:r>
            <a:r>
              <a:rPr lang="en-US" dirty="0" smtClean="0">
                <a:solidFill>
                  <a:srgbClr val="0070C0"/>
                </a:solidFill>
              </a:rPr>
              <a:t>olunteer Instructors webpage </a:t>
            </a:r>
            <a:r>
              <a:rPr lang="en-US" sz="2800" dirty="0" smtClean="0">
                <a:solidFill>
                  <a:srgbClr val="0070C0"/>
                </a:solidFill>
              </a:rPr>
              <a:t>www.acacamps.org/volunteers/standardsinstructors </a:t>
            </a:r>
            <a:endParaRPr lang="en-US" sz="2800" dirty="0">
              <a:solidFill>
                <a:srgbClr val="0070C0"/>
              </a:solidFill>
            </a:endParaRPr>
          </a:p>
          <a:p>
            <a:pPr lvl="1"/>
            <a:r>
              <a:rPr lang="en-US" dirty="0" smtClean="0">
                <a:solidFill>
                  <a:srgbClr val="0070C0"/>
                </a:solidFill>
              </a:rPr>
              <a:t>Includes Volunteer reimbursement form (DNA to NY/NJ, New England, and Illinois offices)</a:t>
            </a:r>
          </a:p>
          <a:p>
            <a:r>
              <a:rPr lang="en-US" b="1" dirty="0" smtClean="0">
                <a:solidFill>
                  <a:schemeClr val="accent2"/>
                </a:solidFill>
              </a:rPr>
              <a:t>Submit course roster </a:t>
            </a:r>
            <a:r>
              <a:rPr lang="en-US" dirty="0" smtClean="0">
                <a:solidFill>
                  <a:schemeClr val="accent2"/>
                </a:solidFill>
              </a:rPr>
              <a:t>to the appropriate staff member</a:t>
            </a:r>
          </a:p>
          <a:p>
            <a:r>
              <a:rPr lang="en-US" dirty="0">
                <a:solidFill>
                  <a:schemeClr val="accent6"/>
                </a:solidFill>
              </a:rPr>
              <a:t>Download </a:t>
            </a:r>
            <a:r>
              <a:rPr lang="en-US" b="1" dirty="0">
                <a:solidFill>
                  <a:schemeClr val="accent6"/>
                </a:solidFill>
              </a:rPr>
              <a:t>PDF of </a:t>
            </a:r>
            <a:r>
              <a:rPr lang="en-US" b="1" dirty="0" smtClean="0">
                <a:solidFill>
                  <a:schemeClr val="accent6"/>
                </a:solidFill>
              </a:rPr>
              <a:t>course(s) </a:t>
            </a:r>
            <a:r>
              <a:rPr lang="en-US" dirty="0">
                <a:solidFill>
                  <a:schemeClr val="accent6"/>
                </a:solidFill>
              </a:rPr>
              <a:t>to your </a:t>
            </a:r>
            <a:r>
              <a:rPr lang="en-US" dirty="0" smtClean="0">
                <a:solidFill>
                  <a:schemeClr val="accent6"/>
                </a:solidFill>
              </a:rPr>
              <a:t>tablet</a:t>
            </a:r>
          </a:p>
          <a:p>
            <a:r>
              <a:rPr lang="en-US" dirty="0"/>
              <a:t>Download the </a:t>
            </a:r>
            <a:r>
              <a:rPr lang="en-US" b="1" dirty="0" smtClean="0"/>
              <a:t>PDF of APG </a:t>
            </a:r>
            <a:r>
              <a:rPr lang="en-US" dirty="0"/>
              <a:t>(completely updated</a:t>
            </a:r>
            <a:r>
              <a:rPr lang="en-US" dirty="0" smtClean="0"/>
              <a:t>)</a:t>
            </a:r>
            <a:endParaRPr lang="en-US" dirty="0"/>
          </a:p>
        </p:txBody>
      </p:sp>
      <p:sp>
        <p:nvSpPr>
          <p:cNvPr id="5" name="Footer Placeholder 4"/>
          <p:cNvSpPr>
            <a:spLocks noGrp="1"/>
          </p:cNvSpPr>
          <p:nvPr>
            <p:ph type="ftr" sz="quarter" idx="11"/>
          </p:nvPr>
        </p:nvSpPr>
        <p:spPr/>
        <p:txBody>
          <a:bodyPr/>
          <a:lstStyle/>
          <a:p>
            <a:pPr>
              <a:defRPr/>
            </a:pPr>
            <a:r>
              <a:rPr lang="en-US" smtClean="0"/>
              <a:t>© 2014 American Camping Association, Inc.</a:t>
            </a:r>
            <a:endParaRPr lang="en-US" dirty="0"/>
          </a:p>
        </p:txBody>
      </p:sp>
      <p:sp>
        <p:nvSpPr>
          <p:cNvPr id="6" name="Slide Number Placeholder 5"/>
          <p:cNvSpPr>
            <a:spLocks noGrp="1"/>
          </p:cNvSpPr>
          <p:nvPr>
            <p:ph type="sldNum" sz="quarter" idx="12"/>
          </p:nvPr>
        </p:nvSpPr>
        <p:spPr/>
        <p:txBody>
          <a:bodyPr/>
          <a:lstStyle/>
          <a:p>
            <a:pPr>
              <a:defRPr/>
            </a:pPr>
            <a:fld id="{1105E4E8-B7B6-47B5-B8CD-9546B131B16A}" type="slidenum">
              <a:rPr lang="en-US" smtClean="0"/>
              <a:pPr>
                <a:defRPr/>
              </a:pPr>
              <a:t>47</a:t>
            </a:fld>
            <a:endParaRPr lang="en-US"/>
          </a:p>
        </p:txBody>
      </p:sp>
    </p:spTree>
    <p:extLst>
      <p:ext uri="{BB962C8B-B14F-4D97-AF65-F5344CB8AC3E}">
        <p14:creationId xmlns:p14="http://schemas.microsoft.com/office/powerpoint/2010/main" val="2810101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Course Logistics and Tips </a:t>
            </a:r>
            <a:endParaRPr lang="en-US" dirty="0"/>
          </a:p>
        </p:txBody>
      </p:sp>
      <p:sp>
        <p:nvSpPr>
          <p:cNvPr id="3" name="Content Placeholder 2"/>
          <p:cNvSpPr>
            <a:spLocks noGrp="1"/>
          </p:cNvSpPr>
          <p:nvPr>
            <p:ph idx="1"/>
          </p:nvPr>
        </p:nvSpPr>
        <p:spPr>
          <a:xfrm>
            <a:off x="304800" y="1447800"/>
            <a:ext cx="8686800" cy="4525963"/>
          </a:xfrm>
        </p:spPr>
        <p:txBody>
          <a:bodyPr/>
          <a:lstStyle/>
          <a:p>
            <a:pPr lvl="0"/>
            <a:r>
              <a:rPr lang="en-US" b="1" dirty="0">
                <a:solidFill>
                  <a:srgbClr val="0070C0"/>
                </a:solidFill>
              </a:rPr>
              <a:t>Goal is </a:t>
            </a:r>
            <a:r>
              <a:rPr lang="en-US" dirty="0">
                <a:solidFill>
                  <a:srgbClr val="0070C0"/>
                </a:solidFill>
              </a:rPr>
              <a:t>to have all participants attending a Standards Course </a:t>
            </a:r>
            <a:r>
              <a:rPr lang="en-US" b="1" dirty="0">
                <a:solidFill>
                  <a:srgbClr val="0070C0"/>
                </a:solidFill>
              </a:rPr>
              <a:t>have their APG PRIOR </a:t>
            </a:r>
            <a:r>
              <a:rPr lang="en-US" dirty="0">
                <a:solidFill>
                  <a:srgbClr val="0070C0"/>
                </a:solidFill>
              </a:rPr>
              <a:t>to the course! </a:t>
            </a:r>
            <a:endParaRPr lang="en-US" dirty="0" smtClean="0">
              <a:solidFill>
                <a:srgbClr val="0070C0"/>
              </a:solidFill>
            </a:endParaRPr>
          </a:p>
          <a:p>
            <a:pPr lvl="0"/>
            <a:r>
              <a:rPr lang="en-US" dirty="0" smtClean="0">
                <a:solidFill>
                  <a:schemeClr val="accent2"/>
                </a:solidFill>
              </a:rPr>
              <a:t>Some </a:t>
            </a:r>
            <a:r>
              <a:rPr lang="en-US" b="1" dirty="0">
                <a:solidFill>
                  <a:schemeClr val="accent2"/>
                </a:solidFill>
              </a:rPr>
              <a:t>loaner APGs </a:t>
            </a:r>
            <a:r>
              <a:rPr lang="en-US" dirty="0">
                <a:solidFill>
                  <a:schemeClr val="accent2"/>
                </a:solidFill>
              </a:rPr>
              <a:t>will be available (check with support staff) </a:t>
            </a:r>
          </a:p>
          <a:p>
            <a:pPr lvl="0"/>
            <a:r>
              <a:rPr lang="en-US" dirty="0">
                <a:solidFill>
                  <a:schemeClr val="accent3"/>
                </a:solidFill>
              </a:rPr>
              <a:t>Typically the </a:t>
            </a:r>
            <a:r>
              <a:rPr lang="en-US" b="1" dirty="0">
                <a:solidFill>
                  <a:schemeClr val="accent3"/>
                </a:solidFill>
              </a:rPr>
              <a:t>printing of hand-outs </a:t>
            </a:r>
            <a:r>
              <a:rPr lang="en-US" dirty="0">
                <a:solidFill>
                  <a:schemeClr val="accent3"/>
                </a:solidFill>
              </a:rPr>
              <a:t>will be done by staff – double check</a:t>
            </a:r>
          </a:p>
          <a:p>
            <a:pPr marL="0" indent="0">
              <a:buNone/>
            </a:pPr>
            <a:endParaRPr lang="en-US" dirty="0"/>
          </a:p>
        </p:txBody>
      </p:sp>
      <p:sp>
        <p:nvSpPr>
          <p:cNvPr id="5" name="Footer Placeholder 4"/>
          <p:cNvSpPr>
            <a:spLocks noGrp="1"/>
          </p:cNvSpPr>
          <p:nvPr>
            <p:ph type="ftr" sz="quarter" idx="11"/>
          </p:nvPr>
        </p:nvSpPr>
        <p:spPr/>
        <p:txBody>
          <a:bodyPr/>
          <a:lstStyle/>
          <a:p>
            <a:pPr>
              <a:defRPr/>
            </a:pPr>
            <a:r>
              <a:rPr lang="en-US" smtClean="0"/>
              <a:t>© 2014 American Camping Association, Inc.</a:t>
            </a:r>
            <a:endParaRPr lang="en-US" dirty="0"/>
          </a:p>
        </p:txBody>
      </p:sp>
      <p:sp>
        <p:nvSpPr>
          <p:cNvPr id="6" name="Slide Number Placeholder 5"/>
          <p:cNvSpPr>
            <a:spLocks noGrp="1"/>
          </p:cNvSpPr>
          <p:nvPr>
            <p:ph type="sldNum" sz="quarter" idx="12"/>
          </p:nvPr>
        </p:nvSpPr>
        <p:spPr/>
        <p:txBody>
          <a:bodyPr/>
          <a:lstStyle/>
          <a:p>
            <a:pPr>
              <a:defRPr/>
            </a:pPr>
            <a:fld id="{1105E4E8-B7B6-47B5-B8CD-9546B131B16A}" type="slidenum">
              <a:rPr lang="en-US" smtClean="0"/>
              <a:pPr>
                <a:defRPr/>
              </a:pPr>
              <a:t>48</a:t>
            </a:fld>
            <a:endParaRPr lang="en-US"/>
          </a:p>
        </p:txBody>
      </p:sp>
    </p:spTree>
    <p:extLst>
      <p:ext uri="{BB962C8B-B14F-4D97-AF65-F5344CB8AC3E}">
        <p14:creationId xmlns:p14="http://schemas.microsoft.com/office/powerpoint/2010/main" val="32149448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n-US" altLang="en-US" smtClean="0"/>
              <a:t>Visit Timeline</a:t>
            </a:r>
          </a:p>
        </p:txBody>
      </p:sp>
      <p:graphicFrame>
        <p:nvGraphicFramePr>
          <p:cNvPr id="5" name="Content Placeholder 4"/>
          <p:cNvGraphicFramePr>
            <a:graphicFrameLocks noGrp="1"/>
          </p:cNvGraphicFramePr>
          <p:nvPr>
            <p:ph idx="1"/>
          </p:nvPr>
        </p:nvGraphicFramePr>
        <p:xfrm>
          <a:off x="304800" y="1447800"/>
          <a:ext cx="8686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4" name="Footer Placeholder 1"/>
          <p:cNvSpPr>
            <a:spLocks noGrp="1"/>
          </p:cNvSpPr>
          <p:nvPr>
            <p:ph type="ftr" sz="quarter" idx="10"/>
          </p:nvPr>
        </p:nvSpPr>
        <p:spPr>
          <a:xfrm>
            <a:off x="2667000" y="6248400"/>
            <a:ext cx="38862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Futura Std Book" pitchFamily="34" charset="0"/>
              </a:defRPr>
            </a:lvl1pPr>
            <a:lvl2pPr marL="742950" indent="-285750" eaLnBrk="0" hangingPunct="0">
              <a:defRPr sz="2400" b="1">
                <a:solidFill>
                  <a:schemeClr val="tx1"/>
                </a:solidFill>
                <a:latin typeface="Futura Std Book" pitchFamily="34" charset="0"/>
              </a:defRPr>
            </a:lvl2pPr>
            <a:lvl3pPr marL="1143000" indent="-228600" eaLnBrk="0" hangingPunct="0">
              <a:defRPr sz="2400" b="1">
                <a:solidFill>
                  <a:schemeClr val="tx1"/>
                </a:solidFill>
                <a:latin typeface="Futura Std Book" pitchFamily="34" charset="0"/>
              </a:defRPr>
            </a:lvl3pPr>
            <a:lvl4pPr marL="1600200" indent="-228600" eaLnBrk="0" hangingPunct="0">
              <a:defRPr sz="2400" b="1">
                <a:solidFill>
                  <a:schemeClr val="tx1"/>
                </a:solidFill>
                <a:latin typeface="Futura Std Book" pitchFamily="34" charset="0"/>
              </a:defRPr>
            </a:lvl4pPr>
            <a:lvl5pPr marL="2057400" indent="-228600" eaLnBrk="0" hangingPunct="0">
              <a:defRPr sz="2400" b="1">
                <a:solidFill>
                  <a:schemeClr val="tx1"/>
                </a:solidFill>
                <a:latin typeface="Futura Std Book" pitchFamily="34" charset="0"/>
              </a:defRPr>
            </a:lvl5pPr>
            <a:lvl6pPr marL="2514600" indent="-228600" eaLnBrk="0" fontAlgn="base" hangingPunct="0">
              <a:spcBef>
                <a:spcPct val="0"/>
              </a:spcBef>
              <a:spcAft>
                <a:spcPct val="0"/>
              </a:spcAft>
              <a:defRPr sz="2400" b="1">
                <a:solidFill>
                  <a:schemeClr val="tx1"/>
                </a:solidFill>
                <a:latin typeface="Futura Std Book" pitchFamily="34" charset="0"/>
              </a:defRPr>
            </a:lvl6pPr>
            <a:lvl7pPr marL="2971800" indent="-228600" eaLnBrk="0" fontAlgn="base" hangingPunct="0">
              <a:spcBef>
                <a:spcPct val="0"/>
              </a:spcBef>
              <a:spcAft>
                <a:spcPct val="0"/>
              </a:spcAft>
              <a:defRPr sz="2400" b="1">
                <a:solidFill>
                  <a:schemeClr val="tx1"/>
                </a:solidFill>
                <a:latin typeface="Futura Std Book" pitchFamily="34" charset="0"/>
              </a:defRPr>
            </a:lvl7pPr>
            <a:lvl8pPr marL="3429000" indent="-228600" eaLnBrk="0" fontAlgn="base" hangingPunct="0">
              <a:spcBef>
                <a:spcPct val="0"/>
              </a:spcBef>
              <a:spcAft>
                <a:spcPct val="0"/>
              </a:spcAft>
              <a:defRPr sz="2400" b="1">
                <a:solidFill>
                  <a:schemeClr val="tx1"/>
                </a:solidFill>
                <a:latin typeface="Futura Std Book" pitchFamily="34" charset="0"/>
              </a:defRPr>
            </a:lvl8pPr>
            <a:lvl9pPr marL="3886200" indent="-228600" eaLnBrk="0" fontAlgn="base" hangingPunct="0">
              <a:spcBef>
                <a:spcPct val="0"/>
              </a:spcBef>
              <a:spcAft>
                <a:spcPct val="0"/>
              </a:spcAft>
              <a:defRPr sz="2400" b="1">
                <a:solidFill>
                  <a:schemeClr val="tx1"/>
                </a:solidFill>
                <a:latin typeface="Futura Std Book" pitchFamily="34" charset="0"/>
              </a:defRPr>
            </a:lvl9pPr>
          </a:lstStyle>
          <a:p>
            <a:pPr eaLnBrk="1" hangingPunct="1">
              <a:defRPr/>
            </a:pPr>
            <a:r>
              <a:rPr lang="en-US" sz="1200" b="0" smtClean="0">
                <a:ea typeface="+mn-ea"/>
              </a:rPr>
              <a:t>© 2014 American Camping Association, Inc.</a:t>
            </a:r>
            <a:endParaRPr lang="en-US" sz="1200" b="0" dirty="0" smtClean="0">
              <a:ea typeface="+mn-ea"/>
            </a:endParaRPr>
          </a:p>
        </p:txBody>
      </p:sp>
      <p:sp>
        <p:nvSpPr>
          <p:cNvPr id="2" name="Slide Number Placeholder 1"/>
          <p:cNvSpPr>
            <a:spLocks noGrp="1"/>
          </p:cNvSpPr>
          <p:nvPr>
            <p:ph type="sldNum" sz="quarter" idx="12"/>
          </p:nvPr>
        </p:nvSpPr>
        <p:spPr/>
        <p:txBody>
          <a:bodyPr/>
          <a:lstStyle/>
          <a:p>
            <a:pPr>
              <a:defRPr/>
            </a:pPr>
            <a:fld id="{10277EC0-1AFE-423B-BFE4-6CE657FE0401}" type="slidenum">
              <a:rPr lang="en-US" smtClean="0"/>
              <a:pPr>
                <a:defRPr/>
              </a:pPr>
              <a:t>49</a:t>
            </a:fld>
            <a:endParaRPr lang="en-US"/>
          </a:p>
        </p:txBody>
      </p:sp>
    </p:spTree>
    <p:extLst>
      <p:ext uri="{BB962C8B-B14F-4D97-AF65-F5344CB8AC3E}">
        <p14:creationId xmlns:p14="http://schemas.microsoft.com/office/powerpoint/2010/main" val="92210695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dirty="0" smtClean="0">
                <a:solidFill>
                  <a:srgbClr val="898989"/>
                </a:solidFill>
                <a:ea typeface="MS PGothic" pitchFamily="34" charset="-128"/>
              </a:rPr>
              <a:t>© 2014 American Camping Association, Inc.</a:t>
            </a:r>
          </a:p>
        </p:txBody>
      </p:sp>
      <p:sp>
        <p:nvSpPr>
          <p:cNvPr id="29699"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rgbClr val="00574D"/>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rgbClr val="00574D"/>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rgbClr val="00574D"/>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9pPr>
          </a:lstStyle>
          <a:p>
            <a:pPr eaLnBrk="1" fontAlgn="base" hangingPunct="1">
              <a:spcBef>
                <a:spcPct val="0"/>
              </a:spcBef>
              <a:spcAft>
                <a:spcPct val="0"/>
              </a:spcAft>
              <a:buFontTx/>
              <a:buNone/>
              <a:defRPr/>
            </a:pPr>
            <a:fld id="{7BEB0CCE-53EA-4E84-BDD0-1A8B3F2D42A7}" type="slidenum">
              <a:rPr lang="en-US" altLang="en-US" sz="1200" smtClean="0">
                <a:solidFill>
                  <a:srgbClr val="898989"/>
                </a:solidFill>
              </a:rPr>
              <a:pPr eaLnBrk="1" fontAlgn="base" hangingPunct="1">
                <a:spcBef>
                  <a:spcPct val="0"/>
                </a:spcBef>
                <a:spcAft>
                  <a:spcPct val="0"/>
                </a:spcAft>
                <a:buFontTx/>
                <a:buNone/>
                <a:defRPr/>
              </a:pPr>
              <a:t>5</a:t>
            </a:fld>
            <a:endParaRPr lang="en-US" altLang="en-US" sz="1200" dirty="0" smtClean="0">
              <a:solidFill>
                <a:srgbClr val="898989"/>
              </a:solidFill>
            </a:endParaRPr>
          </a:p>
        </p:txBody>
      </p:sp>
      <p:pic>
        <p:nvPicPr>
          <p:cNvPr id="29700" name="Picture 2" descr="C:\Users\bpasman\Pictures\clipart\certific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20483">
            <a:off x="1754188" y="236538"/>
            <a:ext cx="6008687"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77875" y="1677988"/>
            <a:ext cx="7659688" cy="3140075"/>
          </a:xfrm>
          <a:prstGeom prst="rect">
            <a:avLst/>
          </a:prstGeom>
          <a:noFill/>
        </p:spPr>
        <p:txBody>
          <a:bodyPr>
            <a:spAutoFit/>
          </a:bodyPr>
          <a:lstStyle/>
          <a:p>
            <a:pPr algn="ctr">
              <a:defRPr/>
            </a:pPr>
            <a:r>
              <a:rPr lang="en-US" sz="6600" dirty="0">
                <a:solidFill>
                  <a:srgbClr val="003F87"/>
                </a:solidFill>
                <a:latin typeface="Times New Roman" panose="02020603050405020304" pitchFamily="18" charset="0"/>
                <a:ea typeface="MS PGothic" pitchFamily="34" charset="-128"/>
                <a:cs typeface="Times New Roman" panose="02020603050405020304" pitchFamily="18" charset="0"/>
              </a:rPr>
              <a:t>You have </a:t>
            </a:r>
            <a:r>
              <a:rPr lang="en-US" sz="6600" b="1" dirty="0">
                <a:solidFill>
                  <a:schemeClr val="accent3"/>
                </a:solidFill>
                <a:latin typeface="Times New Roman" panose="02020603050405020304" pitchFamily="18" charset="0"/>
                <a:ea typeface="MS PGothic" pitchFamily="34" charset="-128"/>
                <a:cs typeface="Times New Roman" panose="02020603050405020304" pitchFamily="18" charset="0"/>
              </a:rPr>
              <a:t>established</a:t>
            </a:r>
            <a:r>
              <a:rPr lang="en-US" sz="6600" dirty="0">
                <a:solidFill>
                  <a:srgbClr val="003F87"/>
                </a:solidFill>
                <a:latin typeface="Times New Roman" panose="02020603050405020304" pitchFamily="18" charset="0"/>
                <a:ea typeface="MS PGothic" pitchFamily="34" charset="-128"/>
                <a:cs typeface="Times New Roman" panose="02020603050405020304" pitchFamily="18" charset="0"/>
              </a:rPr>
              <a:t> a </a:t>
            </a:r>
            <a:r>
              <a:rPr lang="en-US" sz="6600" b="1" dirty="0">
                <a:solidFill>
                  <a:schemeClr val="accent3"/>
                </a:solidFill>
                <a:latin typeface="Times New Roman" panose="02020603050405020304" pitchFamily="18" charset="0"/>
                <a:ea typeface="MS PGothic" pitchFamily="34" charset="-128"/>
                <a:cs typeface="Times New Roman" panose="02020603050405020304" pitchFamily="18" charset="0"/>
              </a:rPr>
              <a:t>standard of care </a:t>
            </a:r>
            <a:r>
              <a:rPr lang="en-US" sz="6600" dirty="0">
                <a:solidFill>
                  <a:srgbClr val="003F87"/>
                </a:solidFill>
                <a:latin typeface="Times New Roman" pitchFamily="18" charset="0"/>
                <a:ea typeface="MS PGothic" pitchFamily="34" charset="-128"/>
                <a:cs typeface="Times New Roman" panose="02020603050405020304" pitchFamily="18" charset="0"/>
              </a:rPr>
              <a:t>– </a:t>
            </a:r>
            <a:r>
              <a:rPr lang="en-US" sz="6600" b="1" dirty="0">
                <a:solidFill>
                  <a:srgbClr val="003F87"/>
                </a:solidFill>
                <a:effectLst>
                  <a:outerShdw blurRad="38100" dist="38100" dir="2700000" algn="tl">
                    <a:srgbClr val="000000">
                      <a:alpha val="43137"/>
                    </a:srgbClr>
                  </a:outerShdw>
                </a:effectLst>
                <a:latin typeface="Times New Roman" panose="02020603050405020304" pitchFamily="18" charset="0"/>
                <a:ea typeface="MS PGothic" pitchFamily="34" charset="-128"/>
                <a:cs typeface="Times New Roman" panose="02020603050405020304" pitchFamily="18" charset="0"/>
              </a:rPr>
              <a:t>using prudence</a:t>
            </a:r>
            <a:r>
              <a:rPr lang="en-US" sz="6600" dirty="0">
                <a:solidFill>
                  <a:srgbClr val="003F87"/>
                </a:solidFill>
                <a:latin typeface="Times New Roman" pitchFamily="18" charset="0"/>
                <a:ea typeface="MS PGothic" pitchFamily="34" charset="-128"/>
                <a:cs typeface="Times New Roman" panose="02020603050405020304" pitchFamily="18" charset="0"/>
              </a:rPr>
              <a:t>. </a:t>
            </a:r>
          </a:p>
        </p:txBody>
      </p:sp>
      <p:sp>
        <p:nvSpPr>
          <p:cNvPr id="8" name="TextBox 7"/>
          <p:cNvSpPr txBox="1"/>
          <p:nvPr/>
        </p:nvSpPr>
        <p:spPr>
          <a:xfrm>
            <a:off x="457200" y="609600"/>
            <a:ext cx="7734300" cy="830997"/>
          </a:xfrm>
          <a:prstGeom prst="rect">
            <a:avLst/>
          </a:prstGeom>
          <a:noFill/>
        </p:spPr>
        <p:txBody>
          <a:bodyPr>
            <a:spAutoFit/>
          </a:bodyPr>
          <a:lstStyle/>
          <a:p>
            <a:pPr>
              <a:defRPr/>
            </a:pPr>
            <a:r>
              <a:rPr lang="en-US" sz="4800" b="1" dirty="0">
                <a:effectLst>
                  <a:outerShdw blurRad="38100" dist="38100" dir="2700000" algn="tl">
                    <a:srgbClr val="000000">
                      <a:alpha val="43137"/>
                    </a:srgbClr>
                  </a:outerShdw>
                </a:effectLst>
                <a:latin typeface="+mn-lt"/>
                <a:ea typeface="MS PGothic" pitchFamily="34" charset="-128"/>
                <a:cs typeface="+mn-cs"/>
              </a:rPr>
              <a:t>ACA Accreditation Means…</a:t>
            </a:r>
          </a:p>
        </p:txBody>
      </p:sp>
    </p:spTree>
    <p:extLst>
      <p:ext uri="{BB962C8B-B14F-4D97-AF65-F5344CB8AC3E}">
        <p14:creationId xmlns:p14="http://schemas.microsoft.com/office/powerpoint/2010/main" val="4864376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CONCERNS??</a:t>
            </a:r>
            <a:endParaRPr lang="en-US" dirty="0"/>
          </a:p>
        </p:txBody>
      </p:sp>
      <p:sp>
        <p:nvSpPr>
          <p:cNvPr id="4" name="Footer Placeholder 3"/>
          <p:cNvSpPr>
            <a:spLocks noGrp="1"/>
          </p:cNvSpPr>
          <p:nvPr>
            <p:ph type="ftr" sz="quarter" idx="11"/>
          </p:nvPr>
        </p:nvSpPr>
        <p:spPr/>
        <p:txBody>
          <a:bodyPr/>
          <a:lstStyle/>
          <a:p>
            <a:pPr>
              <a:defRPr/>
            </a:pPr>
            <a:r>
              <a:rPr lang="en-US" smtClean="0"/>
              <a:t>© 2014 American Camping Association, Inc.</a:t>
            </a:r>
            <a:endParaRPr lang="en-US" dirty="0"/>
          </a:p>
        </p:txBody>
      </p:sp>
      <p:sp>
        <p:nvSpPr>
          <p:cNvPr id="5" name="Slide Number Placeholder 4"/>
          <p:cNvSpPr>
            <a:spLocks noGrp="1"/>
          </p:cNvSpPr>
          <p:nvPr>
            <p:ph type="sldNum" sz="quarter" idx="12"/>
          </p:nvPr>
        </p:nvSpPr>
        <p:spPr/>
        <p:txBody>
          <a:bodyPr/>
          <a:lstStyle/>
          <a:p>
            <a:pPr>
              <a:defRPr/>
            </a:pPr>
            <a:fld id="{10277EC0-1AFE-423B-BFE4-6CE657FE0401}" type="slidenum">
              <a:rPr lang="en-US" smtClean="0"/>
              <a:pPr>
                <a:defRPr/>
              </a:pPr>
              <a:t>50</a:t>
            </a:fld>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8800" y="1752600"/>
            <a:ext cx="5439264" cy="3535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4916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Content Placeholder 2"/>
          <p:cNvSpPr>
            <a:spLocks noGrp="1"/>
          </p:cNvSpPr>
          <p:nvPr>
            <p:ph idx="1"/>
          </p:nvPr>
        </p:nvSpPr>
        <p:spPr>
          <a:xfrm>
            <a:off x="457200" y="1752600"/>
            <a:ext cx="8229600" cy="4267200"/>
          </a:xfrm>
        </p:spPr>
        <p:txBody>
          <a:bodyPr/>
          <a:lstStyle/>
          <a:p>
            <a:pPr marL="0" indent="0">
              <a:buNone/>
            </a:pPr>
            <a:r>
              <a:rPr lang="en-US" b="1" dirty="0" smtClean="0">
                <a:solidFill>
                  <a:schemeClr val="accent2"/>
                </a:solidFill>
              </a:rPr>
              <a:t>American Camp Association</a:t>
            </a:r>
          </a:p>
          <a:p>
            <a:pPr marL="0" indent="0">
              <a:buNone/>
            </a:pPr>
            <a:r>
              <a:rPr lang="en-US" b="1" dirty="0" smtClean="0">
                <a:solidFill>
                  <a:schemeClr val="accent2"/>
                </a:solidFill>
              </a:rPr>
              <a:t>5000 State Road 67 North</a:t>
            </a:r>
          </a:p>
          <a:p>
            <a:pPr marL="0" indent="0">
              <a:buNone/>
            </a:pPr>
            <a:r>
              <a:rPr lang="en-US" b="1" dirty="0" smtClean="0">
                <a:solidFill>
                  <a:schemeClr val="accent2"/>
                </a:solidFill>
              </a:rPr>
              <a:t>Martinsville, IN 46151</a:t>
            </a:r>
          </a:p>
          <a:p>
            <a:pPr marL="0" indent="0">
              <a:buNone/>
            </a:pPr>
            <a:r>
              <a:rPr lang="en-US" b="1" dirty="0" smtClean="0">
                <a:solidFill>
                  <a:schemeClr val="accent2"/>
                </a:solidFill>
              </a:rPr>
              <a:t>Phone: </a:t>
            </a:r>
            <a:r>
              <a:rPr lang="en-US" dirty="0" smtClean="0">
                <a:solidFill>
                  <a:schemeClr val="accent2"/>
                </a:solidFill>
              </a:rPr>
              <a:t>765-342-8456	</a:t>
            </a:r>
          </a:p>
          <a:p>
            <a:pPr marL="0" indent="0">
              <a:buNone/>
            </a:pPr>
            <a:r>
              <a:rPr lang="en-US" b="1" dirty="0" smtClean="0">
                <a:solidFill>
                  <a:schemeClr val="accent2"/>
                </a:solidFill>
              </a:rPr>
              <a:t>Toll Free</a:t>
            </a:r>
            <a:r>
              <a:rPr lang="en-US" dirty="0" smtClean="0">
                <a:solidFill>
                  <a:schemeClr val="accent2"/>
                </a:solidFill>
              </a:rPr>
              <a:t>: 800-428-2267</a:t>
            </a:r>
          </a:p>
          <a:p>
            <a:pPr marL="0" indent="0">
              <a:buNone/>
            </a:pPr>
            <a:r>
              <a:rPr lang="en-US" b="1" dirty="0" smtClean="0">
                <a:solidFill>
                  <a:schemeClr val="accent2"/>
                </a:solidFill>
              </a:rPr>
              <a:t>Fax: </a:t>
            </a:r>
            <a:r>
              <a:rPr lang="en-US" dirty="0" smtClean="0">
                <a:solidFill>
                  <a:schemeClr val="accent2"/>
                </a:solidFill>
              </a:rPr>
              <a:t>765-342-2065</a:t>
            </a:r>
          </a:p>
          <a:p>
            <a:pPr marL="0" indent="0">
              <a:buNone/>
            </a:pPr>
            <a:r>
              <a:rPr lang="en-US" b="1" dirty="0" smtClean="0">
                <a:solidFill>
                  <a:schemeClr val="accent2"/>
                </a:solidFill>
              </a:rPr>
              <a:t>E-mail: </a:t>
            </a:r>
            <a:r>
              <a:rPr lang="en-US" dirty="0" smtClean="0">
                <a:solidFill>
                  <a:schemeClr val="accent2"/>
                </a:solidFill>
              </a:rPr>
              <a:t>accreditation@acacamps.org</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 2014 American Camping Association, Inc.</a:t>
            </a:r>
            <a:endParaRPr lang="en-US" dirty="0"/>
          </a:p>
        </p:txBody>
      </p:sp>
      <p:sp>
        <p:nvSpPr>
          <p:cNvPr id="5" name="Slide Number Placeholder 4"/>
          <p:cNvSpPr>
            <a:spLocks noGrp="1"/>
          </p:cNvSpPr>
          <p:nvPr>
            <p:ph type="sldNum" sz="quarter" idx="12"/>
          </p:nvPr>
        </p:nvSpPr>
        <p:spPr/>
        <p:txBody>
          <a:bodyPr/>
          <a:lstStyle/>
          <a:p>
            <a:pPr>
              <a:defRPr/>
            </a:pPr>
            <a:fld id="{10277EC0-1AFE-423B-BFE4-6CE657FE0401}" type="slidenum">
              <a:rPr lang="en-US" smtClean="0"/>
              <a:pPr>
                <a:defRPr/>
              </a:pPr>
              <a:t>51</a:t>
            </a:fld>
            <a:endParaRPr lang="en-US"/>
          </a:p>
        </p:txBody>
      </p:sp>
    </p:spTree>
    <p:extLst>
      <p:ext uri="{BB962C8B-B14F-4D97-AF65-F5344CB8AC3E}">
        <p14:creationId xmlns:p14="http://schemas.microsoft.com/office/powerpoint/2010/main" val="3142984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C:\Users\kbrosnan.ACACAMPS\AppData\Local\Microsoft\Windows\Temporary Internet Files\Content.IE5\RQRNGWOA\MP9003873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30881">
            <a:off x="6472238" y="407988"/>
            <a:ext cx="24701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228600" y="1524000"/>
            <a:ext cx="8610600" cy="4876800"/>
          </a:xfrm>
        </p:spPr>
        <p:txBody>
          <a:bodyPr>
            <a:noAutofit/>
          </a:bodyPr>
          <a:lstStyle/>
          <a:p>
            <a:pPr marL="0" indent="0" eaLnBrk="1" fontAlgn="auto" hangingPunct="1">
              <a:spcBef>
                <a:spcPts val="0"/>
              </a:spcBef>
              <a:spcAft>
                <a:spcPts val="0"/>
              </a:spcAft>
              <a:buFont typeface="Arial" pitchFamily="34" charset="0"/>
              <a:buNone/>
              <a:defRPr/>
            </a:pPr>
            <a:r>
              <a:rPr lang="en-US" sz="3000" b="1" dirty="0" err="1">
                <a:solidFill>
                  <a:schemeClr val="tx2"/>
                </a:solidFill>
              </a:rPr>
              <a:t>pru·dence</a:t>
            </a:r>
            <a:r>
              <a:rPr lang="en-US" sz="3000" b="1" dirty="0">
                <a:solidFill>
                  <a:schemeClr val="tx2"/>
                </a:solidFill>
              </a:rPr>
              <a:t> </a:t>
            </a:r>
            <a:r>
              <a:rPr lang="en-US" sz="3000" b="1" dirty="0">
                <a:solidFill>
                  <a:schemeClr val="tx2"/>
                </a:solidFill>
                <a:sym typeface="Symbol"/>
              </a:rPr>
              <a:t> </a:t>
            </a:r>
            <a:r>
              <a:rPr lang="en-US" sz="3000" b="1" i="1" dirty="0">
                <a:solidFill>
                  <a:schemeClr val="tx2"/>
                </a:solidFill>
              </a:rPr>
              <a:t>noun</a:t>
            </a:r>
            <a:r>
              <a:rPr lang="en-US" sz="3000" b="1" dirty="0">
                <a:solidFill>
                  <a:schemeClr val="tx2"/>
                </a:solidFill>
              </a:rPr>
              <a:t> \ˈ</a:t>
            </a:r>
            <a:r>
              <a:rPr lang="en-US" sz="3000" b="1" dirty="0" err="1">
                <a:solidFill>
                  <a:schemeClr val="tx2"/>
                </a:solidFill>
              </a:rPr>
              <a:t>prü-dən</a:t>
            </a:r>
            <a:r>
              <a:rPr lang="en-US" sz="3000" b="1" dirty="0">
                <a:solidFill>
                  <a:schemeClr val="tx2"/>
                </a:solidFill>
              </a:rPr>
              <a:t>(t)s\ : careful good judgment that allows someone to avoid danger or risks</a:t>
            </a:r>
            <a:r>
              <a:rPr lang="en-US" sz="3000" b="1" dirty="0" smtClean="0">
                <a:solidFill>
                  <a:schemeClr val="tx2"/>
                </a:solidFill>
              </a:rPr>
              <a:t>.  </a:t>
            </a:r>
          </a:p>
          <a:p>
            <a:pPr marL="0" indent="0" eaLnBrk="1" fontAlgn="auto" hangingPunct="1">
              <a:spcBef>
                <a:spcPts val="0"/>
              </a:spcBef>
              <a:spcAft>
                <a:spcPts val="0"/>
              </a:spcAft>
              <a:buFont typeface="Arial" pitchFamily="34" charset="0"/>
              <a:buNone/>
              <a:defRPr/>
            </a:pPr>
            <a:r>
              <a:rPr lang="en-US" sz="3000" b="1" dirty="0" smtClean="0">
                <a:solidFill>
                  <a:schemeClr val="accent1"/>
                </a:solidFill>
              </a:rPr>
              <a:t>Full </a:t>
            </a:r>
            <a:r>
              <a:rPr lang="en-US" sz="3000" b="1" dirty="0">
                <a:solidFill>
                  <a:schemeClr val="accent1"/>
                </a:solidFill>
              </a:rPr>
              <a:t>definition:</a:t>
            </a:r>
          </a:p>
          <a:p>
            <a:pPr marL="514350" indent="-514350" eaLnBrk="1" fontAlgn="auto" hangingPunct="1">
              <a:spcBef>
                <a:spcPts val="0"/>
              </a:spcBef>
              <a:spcAft>
                <a:spcPts val="0"/>
              </a:spcAft>
              <a:buFont typeface="+mj-lt"/>
              <a:buAutoNum type="arabicPeriod"/>
              <a:defRPr/>
            </a:pPr>
            <a:r>
              <a:rPr lang="en-US" sz="3000" dirty="0" smtClean="0"/>
              <a:t>The </a:t>
            </a:r>
            <a:r>
              <a:rPr lang="en-US" sz="3000" dirty="0"/>
              <a:t>ability to govern and </a:t>
            </a:r>
            <a:r>
              <a:rPr lang="en-US" sz="3000" b="1" dirty="0"/>
              <a:t>discipline oneself </a:t>
            </a:r>
            <a:r>
              <a:rPr lang="en-US" sz="3000" dirty="0"/>
              <a:t>by the </a:t>
            </a:r>
            <a:r>
              <a:rPr lang="en-US" sz="3000" b="1" dirty="0"/>
              <a:t>use of reason </a:t>
            </a:r>
          </a:p>
          <a:p>
            <a:pPr marL="514350" indent="-514350" eaLnBrk="1" fontAlgn="auto" hangingPunct="1">
              <a:spcBef>
                <a:spcPts val="0"/>
              </a:spcBef>
              <a:spcAft>
                <a:spcPts val="0"/>
              </a:spcAft>
              <a:buFont typeface="+mj-lt"/>
              <a:buAutoNum type="arabicPeriod"/>
              <a:defRPr/>
            </a:pPr>
            <a:r>
              <a:rPr lang="en-US" sz="3000" b="1" dirty="0"/>
              <a:t>Sagacity or shrewdness </a:t>
            </a:r>
            <a:r>
              <a:rPr lang="en-US" sz="3000" dirty="0"/>
              <a:t>in the management of affairs </a:t>
            </a:r>
          </a:p>
          <a:p>
            <a:pPr marL="514350" indent="-514350" eaLnBrk="1" fontAlgn="auto" hangingPunct="1">
              <a:spcBef>
                <a:spcPts val="0"/>
              </a:spcBef>
              <a:spcAft>
                <a:spcPts val="0"/>
              </a:spcAft>
              <a:buFont typeface="+mj-lt"/>
              <a:buAutoNum type="arabicPeriod"/>
              <a:defRPr/>
            </a:pPr>
            <a:r>
              <a:rPr lang="en-US" sz="3000" dirty="0"/>
              <a:t>Skill and </a:t>
            </a:r>
            <a:r>
              <a:rPr lang="en-US" sz="3000" b="1" dirty="0"/>
              <a:t>good judgment </a:t>
            </a:r>
            <a:r>
              <a:rPr lang="en-US" sz="3000" dirty="0"/>
              <a:t>in the use of resources </a:t>
            </a:r>
          </a:p>
          <a:p>
            <a:pPr marL="514350" indent="-514350" eaLnBrk="1" fontAlgn="auto" hangingPunct="1">
              <a:spcBef>
                <a:spcPts val="0"/>
              </a:spcBef>
              <a:spcAft>
                <a:spcPts val="0"/>
              </a:spcAft>
              <a:buFont typeface="+mj-lt"/>
              <a:buAutoNum type="arabicPeriod"/>
              <a:defRPr/>
            </a:pPr>
            <a:r>
              <a:rPr lang="en-US" sz="3000" b="1" dirty="0"/>
              <a:t>Caution or circumspection </a:t>
            </a:r>
            <a:r>
              <a:rPr lang="en-US" sz="3000" dirty="0"/>
              <a:t>as to danger or risk </a:t>
            </a:r>
          </a:p>
          <a:p>
            <a:pPr>
              <a:defRPr/>
            </a:pPr>
            <a:endParaRPr lang="en-US" dirty="0"/>
          </a:p>
        </p:txBody>
      </p:sp>
      <p:sp>
        <p:nvSpPr>
          <p:cNvPr id="30724" name="Title 3"/>
          <p:cNvSpPr>
            <a:spLocks noGrp="1"/>
          </p:cNvSpPr>
          <p:nvPr>
            <p:ph type="title"/>
          </p:nvPr>
        </p:nvSpPr>
        <p:spPr>
          <a:xfrm>
            <a:off x="381000" y="228600"/>
            <a:ext cx="8288338" cy="1143000"/>
          </a:xfrm>
        </p:spPr>
        <p:txBody>
          <a:bodyPr/>
          <a:lstStyle/>
          <a:p>
            <a:r>
              <a:rPr lang="en-US" altLang="en-US" smtClean="0"/>
              <a:t>Prudence</a:t>
            </a:r>
          </a:p>
        </p:txBody>
      </p:sp>
      <p:sp>
        <p:nvSpPr>
          <p:cNvPr id="2" name="Footer Placeholder 1"/>
          <p:cNvSpPr>
            <a:spLocks noGrp="1"/>
          </p:cNvSpPr>
          <p:nvPr>
            <p:ph type="ftr" sz="quarter" idx="11"/>
          </p:nvPr>
        </p:nvSpPr>
        <p:spPr/>
        <p:txBody>
          <a:bodyPr/>
          <a:lstStyle/>
          <a:p>
            <a:pPr>
              <a:defRPr/>
            </a:pPr>
            <a:r>
              <a:rPr lang="en-US" smtClean="0"/>
              <a:t>© 2014 American Camping Association, Inc.</a:t>
            </a:r>
            <a:endParaRPr lang="en-US"/>
          </a:p>
        </p:txBody>
      </p:sp>
      <p:sp>
        <p:nvSpPr>
          <p:cNvPr id="3" name="Slide Number Placeholder 2"/>
          <p:cNvSpPr>
            <a:spLocks noGrp="1"/>
          </p:cNvSpPr>
          <p:nvPr>
            <p:ph type="sldNum" sz="quarter" idx="12"/>
          </p:nvPr>
        </p:nvSpPr>
        <p:spPr/>
        <p:txBody>
          <a:bodyPr/>
          <a:lstStyle/>
          <a:p>
            <a:pPr>
              <a:defRPr/>
            </a:pPr>
            <a:fld id="{8BE17B5F-65BF-499D-BD94-F5C44A9B957F}" type="slidenum">
              <a:rPr lang="en-US" smtClean="0"/>
              <a:pPr>
                <a:defRPr/>
              </a:pPr>
              <a:t>6</a:t>
            </a:fld>
            <a:endParaRPr lang="en-US" dirty="0"/>
          </a:p>
        </p:txBody>
      </p:sp>
    </p:spTree>
    <p:extLst>
      <p:ext uri="{BB962C8B-B14F-4D97-AF65-F5344CB8AC3E}">
        <p14:creationId xmlns:p14="http://schemas.microsoft.com/office/powerpoint/2010/main" val="4121453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7"/>
          <p:cNvSpPr>
            <a:spLocks noGrp="1"/>
          </p:cNvSpPr>
          <p:nvPr>
            <p:ph type="subTitle" idx="1"/>
          </p:nvPr>
        </p:nvSpPr>
        <p:spPr>
          <a:xfrm>
            <a:off x="246063" y="849313"/>
            <a:ext cx="4629150" cy="1897062"/>
          </a:xfrm>
        </p:spPr>
        <p:txBody>
          <a:bodyPr/>
          <a:lstStyle/>
          <a:p>
            <a:pPr algn="l" eaLnBrk="1" hangingPunct="1">
              <a:defRPr/>
            </a:pPr>
            <a:r>
              <a:rPr lang="en-US" sz="4400" b="1" dirty="0" smtClean="0">
                <a:solidFill>
                  <a:schemeClr val="bg1"/>
                </a:solidFill>
                <a:latin typeface="+mj-lt"/>
              </a:rPr>
              <a:t>What’s New and Different in 2012</a:t>
            </a:r>
          </a:p>
        </p:txBody>
      </p:sp>
      <p:pic>
        <p:nvPicPr>
          <p:cNvPr id="5" name="Picture 4" descr="change-architect-sign1.jpg"/>
          <p:cNvPicPr>
            <a:picLocks noChangeAspect="1"/>
          </p:cNvPicPr>
          <p:nvPr/>
        </p:nvPicPr>
        <p:blipFill>
          <a:blip r:embed="rId3"/>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47918" y="4173070"/>
            <a:ext cx="4629150" cy="1938992"/>
          </a:xfrm>
          <a:prstGeom prst="rect">
            <a:avLst/>
          </a:prstGeom>
          <a:noFill/>
        </p:spPr>
        <p:txBody>
          <a:bodyPr>
            <a:spAutoFit/>
          </a:bodyPr>
          <a:lstStyle/>
          <a:p>
            <a:pPr>
              <a:buClr>
                <a:schemeClr val="accent1"/>
              </a:buClr>
              <a:tabLst>
                <a:tab pos="228600" algn="l"/>
              </a:tabLst>
              <a:defRPr/>
            </a:pPr>
            <a:r>
              <a:rPr lang="en-US" sz="4000" b="1" dirty="0" smtClean="0">
                <a:solidFill>
                  <a:schemeClr val="bg2"/>
                </a:solidFill>
                <a:latin typeface="+mj-lt"/>
                <a:ea typeface="ＭＳ Ｐゴシック" pitchFamily="-106" charset="-128"/>
                <a:cs typeface="ＭＳ Ｐゴシック" pitchFamily="-106" charset="-128"/>
              </a:rPr>
              <a:t>2014 Revisions </a:t>
            </a:r>
            <a:br>
              <a:rPr lang="en-US" sz="4000" b="1" dirty="0" smtClean="0">
                <a:solidFill>
                  <a:schemeClr val="bg2"/>
                </a:solidFill>
                <a:latin typeface="+mj-lt"/>
                <a:ea typeface="ＭＳ Ｐゴシック" pitchFamily="-106" charset="-128"/>
                <a:cs typeface="ＭＳ Ｐゴシック" pitchFamily="-106" charset="-128"/>
              </a:rPr>
            </a:br>
            <a:r>
              <a:rPr lang="en-US" sz="4000" b="1" dirty="0" smtClean="0">
                <a:solidFill>
                  <a:schemeClr val="bg2"/>
                </a:solidFill>
                <a:latin typeface="+mj-lt"/>
                <a:ea typeface="ＭＳ Ｐゴシック" pitchFamily="-106" charset="-128"/>
                <a:cs typeface="ＭＳ Ｐゴシック" pitchFamily="-106" charset="-128"/>
              </a:rPr>
              <a:t>to the Standards</a:t>
            </a:r>
            <a:br>
              <a:rPr lang="en-US" sz="4000" b="1" dirty="0" smtClean="0">
                <a:solidFill>
                  <a:schemeClr val="bg2"/>
                </a:solidFill>
                <a:latin typeface="+mj-lt"/>
                <a:ea typeface="ＭＳ Ｐゴシック" pitchFamily="-106" charset="-128"/>
                <a:cs typeface="ＭＳ Ｐゴシック" pitchFamily="-106" charset="-128"/>
              </a:rPr>
            </a:br>
            <a:endParaRPr lang="en-US" sz="4000" b="1" i="1" dirty="0">
              <a:solidFill>
                <a:schemeClr val="bg2"/>
              </a:solidFill>
              <a:latin typeface="+mj-lt"/>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356539780"/>
      </p:ext>
    </p:extLst>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58200" cy="5029200"/>
          </a:xfrm>
        </p:spPr>
        <p:txBody>
          <a:bodyPr/>
          <a:lstStyle/>
          <a:p>
            <a:pPr>
              <a:defRPr/>
            </a:pPr>
            <a:r>
              <a:rPr lang="en-US" dirty="0" smtClean="0">
                <a:solidFill>
                  <a:schemeClr val="accent2"/>
                </a:solidFill>
                <a:latin typeface="Times New Roman" panose="02020603050405020304" pitchFamily="18" charset="0"/>
                <a:cs typeface="Times New Roman" panose="02020603050405020304" pitchFamily="18" charset="0"/>
              </a:rPr>
              <a:t>It is </a:t>
            </a:r>
            <a:r>
              <a:rPr lang="en-US" b="1" dirty="0" smtClean="0">
                <a:solidFill>
                  <a:schemeClr val="accent2"/>
                </a:solidFill>
                <a:latin typeface="Times New Roman" panose="02020603050405020304" pitchFamily="18" charset="0"/>
                <a:cs typeface="Times New Roman" panose="02020603050405020304" pitchFamily="18" charset="0"/>
              </a:rPr>
              <a:t>ACA’s responsibility </a:t>
            </a:r>
            <a:r>
              <a:rPr lang="en-US" dirty="0" smtClean="0">
                <a:solidFill>
                  <a:schemeClr val="accent2"/>
                </a:solidFill>
                <a:latin typeface="Times New Roman" panose="02020603050405020304" pitchFamily="18" charset="0"/>
                <a:cs typeface="Times New Roman" panose="02020603050405020304" pitchFamily="18" charset="0"/>
              </a:rPr>
              <a:t>to notify you of revisions</a:t>
            </a:r>
          </a:p>
          <a:p>
            <a:pPr>
              <a:defRPr/>
            </a:pPr>
            <a:r>
              <a:rPr lang="en-US" dirty="0" smtClean="0">
                <a:solidFill>
                  <a:srgbClr val="0070C0"/>
                </a:solidFill>
                <a:latin typeface="Times New Roman" panose="02020603050405020304" pitchFamily="18" charset="0"/>
                <a:cs typeface="Times New Roman" panose="02020603050405020304" pitchFamily="18" charset="0"/>
              </a:rPr>
              <a:t>It is </a:t>
            </a:r>
            <a:r>
              <a:rPr lang="en-US" b="1" dirty="0" smtClean="0">
                <a:solidFill>
                  <a:srgbClr val="0070C0"/>
                </a:solidFill>
                <a:latin typeface="Times New Roman" panose="02020603050405020304" pitchFamily="18" charset="0"/>
                <a:cs typeface="Times New Roman" panose="02020603050405020304" pitchFamily="18" charset="0"/>
              </a:rPr>
              <a:t>your responsibility </a:t>
            </a:r>
            <a:r>
              <a:rPr lang="en-US" dirty="0" smtClean="0">
                <a:solidFill>
                  <a:srgbClr val="0070C0"/>
                </a:solidFill>
                <a:latin typeface="Times New Roman" panose="02020603050405020304" pitchFamily="18" charset="0"/>
                <a:cs typeface="Times New Roman" panose="02020603050405020304" pitchFamily="18" charset="0"/>
              </a:rPr>
              <a:t>to have the updates</a:t>
            </a:r>
          </a:p>
          <a:p>
            <a:pPr>
              <a:defRPr/>
            </a:pPr>
            <a:r>
              <a:rPr lang="en-US" dirty="0" smtClean="0">
                <a:solidFill>
                  <a:schemeClr val="accent3"/>
                </a:solidFill>
                <a:latin typeface="Times New Roman" panose="02020603050405020304" pitchFamily="18" charset="0"/>
                <a:cs typeface="Times New Roman" panose="02020603050405020304" pitchFamily="18" charset="0"/>
              </a:rPr>
              <a:t>Revisions will be in effect starting with the </a:t>
            </a:r>
            <a:br>
              <a:rPr lang="en-US" dirty="0" smtClean="0">
                <a:solidFill>
                  <a:schemeClr val="accent3"/>
                </a:solidFill>
                <a:latin typeface="Times New Roman" panose="02020603050405020304" pitchFamily="18" charset="0"/>
                <a:cs typeface="Times New Roman" panose="02020603050405020304" pitchFamily="18" charset="0"/>
              </a:rPr>
            </a:br>
            <a:r>
              <a:rPr lang="en-US" b="1" dirty="0" smtClean="0">
                <a:solidFill>
                  <a:schemeClr val="accent3"/>
                </a:solidFill>
                <a:latin typeface="Times New Roman" panose="02020603050405020304" pitchFamily="18" charset="0"/>
                <a:cs typeface="Times New Roman" panose="02020603050405020304" pitchFamily="18" charset="0"/>
              </a:rPr>
              <a:t>2015 visit season</a:t>
            </a:r>
          </a:p>
          <a:p>
            <a:pPr>
              <a:defRPr/>
            </a:pPr>
            <a:r>
              <a:rPr lang="en-US" dirty="0" smtClean="0">
                <a:solidFill>
                  <a:srgbClr val="7030A0"/>
                </a:solidFill>
                <a:latin typeface="Times New Roman" panose="02020603050405020304" pitchFamily="18" charset="0"/>
                <a:cs typeface="Times New Roman" panose="02020603050405020304" pitchFamily="18" charset="0"/>
              </a:rPr>
              <a:t>Three ways to update your current book</a:t>
            </a:r>
          </a:p>
          <a:p>
            <a:pPr lvl="1">
              <a:defRPr/>
            </a:pPr>
            <a:r>
              <a:rPr lang="en-US" dirty="0" smtClean="0">
                <a:solidFill>
                  <a:srgbClr val="7030A0"/>
                </a:solidFill>
                <a:latin typeface="Times New Roman" panose="02020603050405020304" pitchFamily="18" charset="0"/>
                <a:cs typeface="Times New Roman" panose="02020603050405020304" pitchFamily="18" charset="0"/>
              </a:rPr>
              <a:t>Download updates from website </a:t>
            </a:r>
          </a:p>
          <a:p>
            <a:pPr lvl="1">
              <a:defRPr/>
            </a:pPr>
            <a:r>
              <a:rPr lang="en-US" dirty="0" smtClean="0">
                <a:solidFill>
                  <a:srgbClr val="7030A0"/>
                </a:solidFill>
                <a:latin typeface="Times New Roman" panose="02020603050405020304" pitchFamily="18" charset="0"/>
                <a:cs typeface="Times New Roman" panose="02020603050405020304" pitchFamily="18" charset="0"/>
              </a:rPr>
              <a:t>My Accreditation</a:t>
            </a:r>
          </a:p>
          <a:p>
            <a:pPr lvl="1">
              <a:defRPr/>
            </a:pPr>
            <a:r>
              <a:rPr lang="en-US" dirty="0" smtClean="0">
                <a:solidFill>
                  <a:srgbClr val="7030A0"/>
                </a:solidFill>
                <a:latin typeface="Times New Roman" panose="02020603050405020304" pitchFamily="18" charset="0"/>
                <a:cs typeface="Times New Roman" panose="02020603050405020304" pitchFamily="18" charset="0"/>
              </a:rPr>
              <a:t>Request a printed packet</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32771" name="Title 2"/>
          <p:cNvSpPr>
            <a:spLocks noGrp="1"/>
          </p:cNvSpPr>
          <p:nvPr>
            <p:ph type="title"/>
          </p:nvPr>
        </p:nvSpPr>
        <p:spPr/>
        <p:txBody>
          <a:bodyPr/>
          <a:lstStyle/>
          <a:p>
            <a:r>
              <a:rPr lang="en-US" altLang="en-US" smtClean="0"/>
              <a:t>Updates to APG</a:t>
            </a:r>
          </a:p>
        </p:txBody>
      </p:sp>
      <p:sp>
        <p:nvSpPr>
          <p:cNvPr id="31748"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dirty="0" smtClean="0">
                <a:solidFill>
                  <a:srgbClr val="898989"/>
                </a:solidFill>
                <a:ea typeface="MS PGothic" pitchFamily="34" charset="-128"/>
              </a:rPr>
              <a:t>© 2014 American Camping Association, Inc.</a:t>
            </a:r>
          </a:p>
        </p:txBody>
      </p:sp>
      <p:sp>
        <p:nvSpPr>
          <p:cNvPr id="31749"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81B2F17-BAAD-4BDB-ACE6-A6B1E97235C8}" type="slidenum">
              <a:rPr lang="en-US" altLang="en-US" smtClean="0">
                <a:solidFill>
                  <a:srgbClr val="898989"/>
                </a:solidFill>
                <a:ea typeface="MS PGothic" pitchFamily="34" charset="-128"/>
              </a:rPr>
              <a:pPr fontAlgn="base">
                <a:spcBef>
                  <a:spcPct val="0"/>
                </a:spcBef>
                <a:spcAft>
                  <a:spcPct val="0"/>
                </a:spcAft>
                <a:defRPr/>
              </a:pPr>
              <a:t>8</a:t>
            </a:fld>
            <a:endParaRPr lang="en-US" altLang="en-US" dirty="0" smtClean="0">
              <a:solidFill>
                <a:srgbClr val="898989"/>
              </a:solidFill>
              <a:ea typeface="MS PGothic" pitchFamily="34" charset="-128"/>
            </a:endParaRPr>
          </a:p>
        </p:txBody>
      </p:sp>
    </p:spTree>
    <p:extLst>
      <p:ext uri="{BB962C8B-B14F-4D97-AF65-F5344CB8AC3E}">
        <p14:creationId xmlns:p14="http://schemas.microsoft.com/office/powerpoint/2010/main" val="2141108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p:txBody>
          <a:bodyPr/>
          <a:lstStyle/>
          <a:p>
            <a:r>
              <a:rPr lang="en-US" altLang="en-US" smtClean="0"/>
              <a:t>Revisions:</a:t>
            </a:r>
            <a:br>
              <a:rPr lang="en-US" altLang="en-US" smtClean="0"/>
            </a:br>
            <a:r>
              <a:rPr lang="en-US" altLang="en-US" smtClean="0"/>
              <a:t>Health &amp; Wellness Standards</a:t>
            </a:r>
          </a:p>
        </p:txBody>
      </p:sp>
      <p:sp>
        <p:nvSpPr>
          <p:cNvPr id="33795" name="Content Placeholder 1"/>
          <p:cNvSpPr>
            <a:spLocks noGrp="1"/>
          </p:cNvSpPr>
          <p:nvPr>
            <p:ph sz="half" idx="1"/>
          </p:nvPr>
        </p:nvSpPr>
        <p:spPr>
          <a:xfrm>
            <a:off x="381000" y="3944938"/>
            <a:ext cx="7848600" cy="2667000"/>
          </a:xfrm>
        </p:spPr>
        <p:txBody>
          <a:bodyPr/>
          <a:lstStyle/>
          <a:p>
            <a:r>
              <a:rPr lang="en-US" altLang="en-US" dirty="0" smtClean="0">
                <a:cs typeface="Times New Roman" pitchFamily="18" charset="0"/>
              </a:rPr>
              <a:t>HW.5 – Camper Health History</a:t>
            </a:r>
          </a:p>
          <a:p>
            <a:r>
              <a:rPr lang="en-US" altLang="en-US" dirty="0" smtClean="0">
                <a:cs typeface="Times New Roman" pitchFamily="18" charset="0"/>
              </a:rPr>
              <a:t>HW.14 – Special Medical Needs</a:t>
            </a:r>
          </a:p>
          <a:p>
            <a:r>
              <a:rPr lang="en-US" altLang="en-US" dirty="0" smtClean="0">
                <a:cs typeface="Times New Roman" pitchFamily="18" charset="0"/>
              </a:rPr>
              <a:t>HW.19 – Medication Storage and Administration</a:t>
            </a:r>
          </a:p>
          <a:p>
            <a:r>
              <a:rPr lang="en-US" altLang="en-US" dirty="0" smtClean="0">
                <a:cs typeface="Times New Roman" pitchFamily="18" charset="0"/>
              </a:rPr>
              <a:t>HW.24 – Health Screening</a:t>
            </a:r>
          </a:p>
        </p:txBody>
      </p:sp>
      <p:sp>
        <p:nvSpPr>
          <p:cNvPr id="6" name="Content Placeholder 5"/>
          <p:cNvSpPr>
            <a:spLocks noGrp="1"/>
          </p:cNvSpPr>
          <p:nvPr>
            <p:ph sz="half" idx="2"/>
          </p:nvPr>
        </p:nvSpPr>
        <p:spPr>
          <a:xfrm>
            <a:off x="457200" y="1563019"/>
            <a:ext cx="5791200" cy="2362200"/>
          </a:xfrm>
        </p:spPr>
        <p:txBody>
          <a:bodyPr/>
          <a:lstStyle/>
          <a:p>
            <a:pPr marL="0" indent="0">
              <a:buFont typeface="Arial" pitchFamily="34" charset="0"/>
              <a:buNone/>
              <a:defRPr/>
            </a:pPr>
            <a:r>
              <a:rPr lang="en-US" b="1" dirty="0" smtClean="0">
                <a:solidFill>
                  <a:schemeClr val="accent3"/>
                </a:solidFill>
                <a:cs typeface="Times New Roman" panose="02020603050405020304" pitchFamily="18" charset="0"/>
              </a:rPr>
              <a:t>Revisions include:</a:t>
            </a:r>
          </a:p>
          <a:p>
            <a:pPr>
              <a:defRPr/>
            </a:pPr>
            <a:r>
              <a:rPr lang="en-US" b="1" dirty="0" smtClean="0">
                <a:solidFill>
                  <a:schemeClr val="accent3"/>
                </a:solidFill>
                <a:cs typeface="Times New Roman" panose="02020603050405020304" pitchFamily="18" charset="0"/>
              </a:rPr>
              <a:t>Clarification and/or addition to </a:t>
            </a:r>
            <a:r>
              <a:rPr lang="en-US" b="1" i="1" dirty="0" smtClean="0">
                <a:solidFill>
                  <a:schemeClr val="accent3"/>
                </a:solidFill>
                <a:cs typeface="Times New Roman" panose="02020603050405020304" pitchFamily="18" charset="0"/>
              </a:rPr>
              <a:t>Contextual Education</a:t>
            </a:r>
          </a:p>
          <a:p>
            <a:pPr>
              <a:defRPr/>
            </a:pPr>
            <a:r>
              <a:rPr lang="en-US" b="1" dirty="0" smtClean="0">
                <a:solidFill>
                  <a:schemeClr val="accent3"/>
                </a:solidFill>
                <a:cs typeface="Times New Roman" panose="02020603050405020304" pitchFamily="18" charset="0"/>
              </a:rPr>
              <a:t>No change to intent of  these standards</a:t>
            </a:r>
            <a:endParaRPr lang="en-US" b="1" dirty="0">
              <a:solidFill>
                <a:schemeClr val="accent3"/>
              </a:solidFill>
              <a:cs typeface="Times New Roman" panose="02020603050405020304" pitchFamily="18" charset="0"/>
            </a:endParaRPr>
          </a:p>
        </p:txBody>
      </p:sp>
      <p:sp>
        <p:nvSpPr>
          <p:cNvPr id="32773"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solidFill>
                  <a:srgbClr val="898989"/>
                </a:solidFill>
                <a:ea typeface="MS PGothic" pitchFamily="34" charset="-128"/>
              </a:rPr>
              <a:t>© 2014 American Camping Association, Inc.</a:t>
            </a:r>
          </a:p>
        </p:txBody>
      </p:sp>
      <p:sp>
        <p:nvSpPr>
          <p:cNvPr id="32774"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137CF92-BFEF-4EA6-95C9-EEBA5C578F65}" type="slidenum">
              <a:rPr lang="en-US" altLang="en-US" smtClean="0">
                <a:solidFill>
                  <a:srgbClr val="898989"/>
                </a:solidFill>
                <a:ea typeface="MS PGothic" pitchFamily="34" charset="-128"/>
              </a:rPr>
              <a:pPr fontAlgn="base">
                <a:spcBef>
                  <a:spcPct val="0"/>
                </a:spcBef>
                <a:spcAft>
                  <a:spcPct val="0"/>
                </a:spcAft>
                <a:defRPr/>
              </a:pPr>
              <a:t>9</a:t>
            </a:fld>
            <a:endParaRPr lang="en-US" altLang="en-US" smtClean="0">
              <a:solidFill>
                <a:srgbClr val="898989"/>
              </a:solidFill>
              <a:ea typeface="MS PGothic" pitchFamily="34" charset="-128"/>
            </a:endParaRPr>
          </a:p>
        </p:txBody>
      </p:sp>
      <p:pic>
        <p:nvPicPr>
          <p:cNvPr id="3075" name="Picture 3" descr="C:\Users\kbrosnan.ACACAMPS\AppData\Local\Microsoft\Windows\Temporary Internet Files\Content.IE5\RQRNGWOA\MC9004135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28435">
            <a:off x="5592024" y="1828800"/>
            <a:ext cx="3477776" cy="29921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54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d21779739594d87d86ab01749b25d59f2efaa"/>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FD6F77E-5EC8-4988-A83A-C5A9A14288AD}&quot;/&gt;&lt;filename val=&quot;C:\DOCUME~1\kbrosnan\LOCALS~1\Temp\PR\data\asimages\{9FD6F77E-5EC8-4988-A83A-C5A9A14288AD}.png&quot;/&gt;&lt;hasEffects val=&quot;1&quot;/&gt;&lt;left val=&quot;35.28&quot;/&gt;&lt;top val=&quot;10.56&quot;/&gt;&lt;width val=&quot;682.08&quot;/&gt;&lt;height val=&quot;122.52&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45E54DEA-5116-41C7-8250-5A2857949B33}&quot;/&gt;&lt;filename val=&quot;C:\DOCUME~1\kbrosnan\LOCALS~1\Temp\PR\data\asimages\{45E54DEA-5116-41C7-8250-5A2857949B33}.png&quot;/&gt;&lt;hasEffects val=&quot;1&quot;/&gt;&lt;left val=&quot;47.28&quot;/&gt;&lt;top val=&quot;129.72&quot;/&gt;&lt;width val=&quot;647.64&quot;/&gt;&lt;height val=&quot;389.64&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4BF133D-8551-4AF5-9DFA-A225EA3FE9AB}&quot;/&gt;&lt;filename val=&quot;C:\DOCUME~1\kbrosnan\LOCALS~1\Temp\PR\data\asimages\{14BF133D-8551-4AF5-9DFA-A225EA3FE9AB}.png&quot;/&gt;&lt;hasEffects val=&quot;1&quot;/&gt;&lt;left val=&quot;35.28&quot;/&gt;&lt;top val=&quot;20.28&quot;/&gt;&lt;width val=&quot;650.64&quot;/&gt;&lt;height val=&quot;112.8&quot;/&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D216C66-F9BF-4B79-99A5-4CF1DC5884AC}&quot;/&gt;&lt;filename val=&quot;C:\DOCUME~1\kbrosnan\LOCALS~1\Temp\PR\data\asimages\{AD216C66-F9BF-4B79-99A5-4CF1DC5884AC}.png&quot;/&gt;&lt;hasEffects val=&quot;1&quot;/&gt;&lt;left val=&quot;35.28&quot;/&gt;&lt;top val=&quot;111.72&quot;/&gt;&lt;width val=&quot;665.64&quot;/&gt;&lt;height val=&quot;395.64&quot;/&gt;&lt;/ThreeDShapeInfo&gt;"/>
</p:tagLst>
</file>

<file path=ppt/theme/theme1.xml><?xml version="1.0" encoding="utf-8"?>
<a:theme xmlns:a="http://schemas.openxmlformats.org/drawingml/2006/main" name="ACA Blue Bor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CA NC 2011">
  <a:themeElements>
    <a:clrScheme name="ACA Colors">
      <a:dk1>
        <a:srgbClr val="003F87"/>
      </a:dk1>
      <a:lt1>
        <a:sysClr val="window" lastClr="FFFFFF"/>
      </a:lt1>
      <a:dk2>
        <a:srgbClr val="003F87"/>
      </a:dk2>
      <a:lt2>
        <a:srgbClr val="FFFFFF"/>
      </a:lt2>
      <a:accent1>
        <a:srgbClr val="FF7D00"/>
      </a:accent1>
      <a:accent2>
        <a:srgbClr val="00735F"/>
      </a:accent2>
      <a:accent3>
        <a:srgbClr val="8E2344"/>
      </a:accent3>
      <a:accent4>
        <a:srgbClr val="00AF99"/>
      </a:accent4>
      <a:accent5>
        <a:srgbClr val="E88651"/>
      </a:accent5>
      <a:accent6>
        <a:srgbClr val="C64847"/>
      </a:accent6>
      <a:hlink>
        <a:srgbClr val="B0E2F6"/>
      </a:hlink>
      <a:folHlink>
        <a:srgbClr val="FFB3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CA Chicago">
  <a:themeElements>
    <a:clrScheme name="">
      <a:dk1>
        <a:srgbClr val="000000"/>
      </a:dk1>
      <a:lt1>
        <a:srgbClr val="FFFFFF"/>
      </a:lt1>
      <a:dk2>
        <a:srgbClr val="000000"/>
      </a:dk2>
      <a:lt2>
        <a:srgbClr val="000000"/>
      </a:lt2>
      <a:accent1>
        <a:srgbClr val="FDBA11"/>
      </a:accent1>
      <a:accent2>
        <a:srgbClr val="333399"/>
      </a:accent2>
      <a:accent3>
        <a:srgbClr val="AAAAAA"/>
      </a:accent3>
      <a:accent4>
        <a:srgbClr val="DADADA"/>
      </a:accent4>
      <a:accent5>
        <a:srgbClr val="FED9AA"/>
      </a:accent5>
      <a:accent6>
        <a:srgbClr val="2D2D8A"/>
      </a:accent6>
      <a:hlink>
        <a:srgbClr val="009999"/>
      </a:hlink>
      <a:folHlink>
        <a:srgbClr val="99CC00"/>
      </a:folHlink>
    </a:clrScheme>
    <a:fontScheme name="ACA Chicago">
      <a:majorFont>
        <a:latin typeface="Lucida Grande"/>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ACA Chica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ACA Colors">
      <a:dk1>
        <a:srgbClr val="003F87"/>
      </a:dk1>
      <a:lt1>
        <a:sysClr val="window" lastClr="FFFFFF"/>
      </a:lt1>
      <a:dk2>
        <a:srgbClr val="003F87"/>
      </a:dk2>
      <a:lt2>
        <a:srgbClr val="FFFFFF"/>
      </a:lt2>
      <a:accent1>
        <a:srgbClr val="FF7D00"/>
      </a:accent1>
      <a:accent2>
        <a:srgbClr val="00735F"/>
      </a:accent2>
      <a:accent3>
        <a:srgbClr val="8E2344"/>
      </a:accent3>
      <a:accent4>
        <a:srgbClr val="00AF99"/>
      </a:accent4>
      <a:accent5>
        <a:srgbClr val="E88651"/>
      </a:accent5>
      <a:accent6>
        <a:srgbClr val="C64847"/>
      </a:accent6>
      <a:hlink>
        <a:srgbClr val="B0E2F6"/>
      </a:hlink>
      <a:folHlink>
        <a:srgbClr val="FFB3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ACA Blue Border</Template>
  <TotalTime>2970</TotalTime>
  <Words>8144</Words>
  <Application>Microsoft Office PowerPoint</Application>
  <PresentationFormat>On-screen Show (4:3)</PresentationFormat>
  <Paragraphs>1112</Paragraphs>
  <Slides>51</Slides>
  <Notes>51</Notes>
  <HiddenSlides>0</HiddenSlides>
  <MMClips>0</MMClips>
  <ScaleCrop>false</ScaleCrop>
  <HeadingPairs>
    <vt:vector size="4" baseType="variant">
      <vt:variant>
        <vt:lpstr>Theme</vt:lpstr>
      </vt:variant>
      <vt:variant>
        <vt:i4>6</vt:i4>
      </vt:variant>
      <vt:variant>
        <vt:lpstr>Slide Titles</vt:lpstr>
      </vt:variant>
      <vt:variant>
        <vt:i4>51</vt:i4>
      </vt:variant>
    </vt:vector>
  </HeadingPairs>
  <TitlesOfParts>
    <vt:vector size="57" baseType="lpstr">
      <vt:lpstr>ACA Blue Border</vt:lpstr>
      <vt:lpstr>Office Theme</vt:lpstr>
      <vt:lpstr>1_ACA NC 2011</vt:lpstr>
      <vt:lpstr>Custom Design</vt:lpstr>
      <vt:lpstr>ACA Chicago</vt:lpstr>
      <vt:lpstr>1_Office Theme</vt:lpstr>
      <vt:lpstr>American Camp Association® Instructor Update Course</vt:lpstr>
      <vt:lpstr>Course Objectives</vt:lpstr>
      <vt:lpstr> Main Purpose of ACA Accreditation</vt:lpstr>
      <vt:lpstr>ACA Accreditation Is…</vt:lpstr>
      <vt:lpstr>PowerPoint Presentation</vt:lpstr>
      <vt:lpstr>Prudence</vt:lpstr>
      <vt:lpstr>PowerPoint Presentation</vt:lpstr>
      <vt:lpstr>Updates to APG</vt:lpstr>
      <vt:lpstr>Revisions: Health &amp; Wellness Standards</vt:lpstr>
      <vt:lpstr>Revisions: Operational Management Standards</vt:lpstr>
      <vt:lpstr>Revisions: Program Design &amp; Activity Standards</vt:lpstr>
      <vt:lpstr>Revisions: Program Design &amp; Activity Standards</vt:lpstr>
      <vt:lpstr>Revisions: Human Resources Standards</vt:lpstr>
      <vt:lpstr>Revisions: Human Resources Standards</vt:lpstr>
      <vt:lpstr>Revisions: Human Resources Standards</vt:lpstr>
      <vt:lpstr>Finding APG Updates  and Revisions</vt:lpstr>
      <vt:lpstr>The Courses</vt:lpstr>
      <vt:lpstr>For ALL Standards Course</vt:lpstr>
      <vt:lpstr>Standard Format — Margin Notes</vt:lpstr>
      <vt:lpstr>Who’s  Responsible?</vt:lpstr>
      <vt:lpstr>PowerPoint Presentation</vt:lpstr>
      <vt:lpstr>Standards Course</vt:lpstr>
      <vt:lpstr>PowerPoint Presentation</vt:lpstr>
      <vt:lpstr>Standards Update Course</vt:lpstr>
      <vt:lpstr>Standards Update Includes…</vt:lpstr>
      <vt:lpstr>Visitor Update Course</vt:lpstr>
      <vt:lpstr>Visitor Update Includes…</vt:lpstr>
      <vt:lpstr> Visitor Update Also Includes…</vt:lpstr>
      <vt:lpstr>Associate Visitor Course</vt:lpstr>
      <vt:lpstr>PowerPoint Presentation</vt:lpstr>
      <vt:lpstr>My Accreditation</vt:lpstr>
      <vt:lpstr>My Accreditation</vt:lpstr>
      <vt:lpstr>My Accreditation</vt:lpstr>
      <vt:lpstr>My Visits</vt:lpstr>
      <vt:lpstr>PowerPoint Presentation</vt:lpstr>
      <vt:lpstr>PowerPoint Presentation</vt:lpstr>
      <vt:lpstr>Custom Reports</vt:lpstr>
      <vt:lpstr>Customization Tools Reminders</vt:lpstr>
      <vt:lpstr>Accessing My Accreditation and  My Visits</vt:lpstr>
      <vt:lpstr>Camp Information Form</vt:lpstr>
      <vt:lpstr>Camp Self-Assessment</vt:lpstr>
      <vt:lpstr>Missed Mandatory Standards</vt:lpstr>
      <vt:lpstr>Immediate Corrective Action (ICA)</vt:lpstr>
      <vt:lpstr>The 72-Hour Rule</vt:lpstr>
      <vt:lpstr>Scoring</vt:lpstr>
      <vt:lpstr>Scoring</vt:lpstr>
      <vt:lpstr>Course Logistics and Tips </vt:lpstr>
      <vt:lpstr>Course Logistics and Tips </vt:lpstr>
      <vt:lpstr>Visit Timeline</vt:lpstr>
      <vt:lpstr>QUESTIONS?? CONCERNS??</vt:lpstr>
      <vt:lpstr>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Brosnan</dc:creator>
  <cp:lastModifiedBy>Kim Brosnan</cp:lastModifiedBy>
  <cp:revision>123</cp:revision>
  <dcterms:created xsi:type="dcterms:W3CDTF">2014-09-02T15:45:52Z</dcterms:created>
  <dcterms:modified xsi:type="dcterms:W3CDTF">2014-09-09T16:43:45Z</dcterms:modified>
</cp:coreProperties>
</file>