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0.xml" ContentType="application/vnd.openxmlformats-officedocument.presentationml.tags+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tags/tag14.xml" ContentType="application/vnd.openxmlformats-officedocument.presentationml.tags+xml"/>
  <Override PartName="/ppt/notesSlides/notesSlide59.xml" ContentType="application/vnd.openxmlformats-officedocument.presentationml.notesSlide+xml"/>
  <Override PartName="/ppt/tags/tag15.xml" ContentType="application/vnd.openxmlformats-officedocument.presentationml.tags+xml"/>
  <Override PartName="/ppt/notesSlides/notesSlide60.xml" ContentType="application/vnd.openxmlformats-officedocument.presentationml.notesSlide+xml"/>
  <Override PartName="/ppt/comments/comment2.xml" ContentType="application/vnd.openxmlformats-officedocument.presentationml.comments+xml"/>
  <Override PartName="/ppt/tags/tag16.xml" ContentType="application/vnd.openxmlformats-officedocument.presentationml.tags+xml"/>
  <Override PartName="/ppt/notesSlides/notesSlide61.xml" ContentType="application/vnd.openxmlformats-officedocument.presentationml.notesSlide+xml"/>
  <Override PartName="/ppt/comments/comment3.xml" ContentType="application/vnd.openxmlformats-officedocument.presentationml.comments+xml"/>
  <Override PartName="/ppt/tags/tag17.xml" ContentType="application/vnd.openxmlformats-officedocument.presentationml.tags+xml"/>
  <Override PartName="/ppt/tags/tag18.xml" ContentType="application/vnd.openxmlformats-officedocument.presentationml.tags+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1.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7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4.xml" ContentType="application/vnd.openxmlformats-officedocument.presentationml.tags+xml"/>
  <Override PartName="/ppt/notesSlides/notesSlide75.xml" ContentType="application/vnd.openxmlformats-officedocument.presentationml.notesSlide+xml"/>
  <Override PartName="/ppt/tags/tag25.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6.xml" ContentType="application/vnd.openxmlformats-officedocument.presentationml.tags+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4" r:id="rId1"/>
  </p:sldMasterIdLst>
  <p:notesMasterIdLst>
    <p:notesMasterId r:id="rId95"/>
  </p:notesMasterIdLst>
  <p:handoutMasterIdLst>
    <p:handoutMasterId r:id="rId96"/>
  </p:handoutMasterIdLst>
  <p:sldIdLst>
    <p:sldId id="322" r:id="rId2"/>
    <p:sldId id="388" r:id="rId3"/>
    <p:sldId id="498" r:id="rId4"/>
    <p:sldId id="291" r:id="rId5"/>
    <p:sldId id="398" r:id="rId6"/>
    <p:sldId id="417" r:id="rId7"/>
    <p:sldId id="499" r:id="rId8"/>
    <p:sldId id="519" r:id="rId9"/>
    <p:sldId id="502" r:id="rId10"/>
    <p:sldId id="503" r:id="rId11"/>
    <p:sldId id="505" r:id="rId12"/>
    <p:sldId id="495" r:id="rId13"/>
    <p:sldId id="507" r:id="rId14"/>
    <p:sldId id="402" r:id="rId15"/>
    <p:sldId id="416" r:id="rId16"/>
    <p:sldId id="414" r:id="rId17"/>
    <p:sldId id="401" r:id="rId18"/>
    <p:sldId id="288" r:id="rId19"/>
    <p:sldId id="357" r:id="rId20"/>
    <p:sldId id="358" r:id="rId21"/>
    <p:sldId id="359" r:id="rId22"/>
    <p:sldId id="360" r:id="rId23"/>
    <p:sldId id="536" r:id="rId24"/>
    <p:sldId id="461" r:id="rId25"/>
    <p:sldId id="462" r:id="rId26"/>
    <p:sldId id="463" r:id="rId27"/>
    <p:sldId id="464" r:id="rId28"/>
    <p:sldId id="465" r:id="rId29"/>
    <p:sldId id="466" r:id="rId30"/>
    <p:sldId id="522" r:id="rId31"/>
    <p:sldId id="523" r:id="rId32"/>
    <p:sldId id="467" r:id="rId33"/>
    <p:sldId id="468" r:id="rId34"/>
    <p:sldId id="469" r:id="rId35"/>
    <p:sldId id="511" r:id="rId36"/>
    <p:sldId id="527" r:id="rId37"/>
    <p:sldId id="529" r:id="rId38"/>
    <p:sldId id="531" r:id="rId39"/>
    <p:sldId id="528" r:id="rId40"/>
    <p:sldId id="446" r:id="rId41"/>
    <p:sldId id="474" r:id="rId42"/>
    <p:sldId id="532" r:id="rId43"/>
    <p:sldId id="475" r:id="rId44"/>
    <p:sldId id="477" r:id="rId45"/>
    <p:sldId id="478" r:id="rId46"/>
    <p:sldId id="533" r:id="rId47"/>
    <p:sldId id="374" r:id="rId48"/>
    <p:sldId id="339" r:id="rId49"/>
    <p:sldId id="534" r:id="rId50"/>
    <p:sldId id="524" r:id="rId51"/>
    <p:sldId id="538" r:id="rId52"/>
    <p:sldId id="340" r:id="rId53"/>
    <p:sldId id="341" r:id="rId54"/>
    <p:sldId id="312" r:id="rId55"/>
    <p:sldId id="375" r:id="rId56"/>
    <p:sldId id="335" r:id="rId57"/>
    <p:sldId id="342" r:id="rId58"/>
    <p:sldId id="395" r:id="rId59"/>
    <p:sldId id="391" r:id="rId60"/>
    <p:sldId id="493" r:id="rId61"/>
    <p:sldId id="494" r:id="rId62"/>
    <p:sldId id="343" r:id="rId63"/>
    <p:sldId id="344" r:id="rId64"/>
    <p:sldId id="539" r:id="rId65"/>
    <p:sldId id="329" r:id="rId66"/>
    <p:sldId id="280" r:id="rId67"/>
    <p:sldId id="376" r:id="rId68"/>
    <p:sldId id="382" r:id="rId69"/>
    <p:sldId id="302" r:id="rId70"/>
    <p:sldId id="267" r:id="rId71"/>
    <p:sldId id="268" r:id="rId72"/>
    <p:sldId id="383" r:id="rId73"/>
    <p:sldId id="384" r:id="rId74"/>
    <p:sldId id="378" r:id="rId75"/>
    <p:sldId id="379" r:id="rId76"/>
    <p:sldId id="380" r:id="rId77"/>
    <p:sldId id="407" r:id="rId78"/>
    <p:sldId id="405" r:id="rId79"/>
    <p:sldId id="385" r:id="rId80"/>
    <p:sldId id="392" r:id="rId81"/>
    <p:sldId id="393" r:id="rId82"/>
    <p:sldId id="330" r:id="rId83"/>
    <p:sldId id="481" r:id="rId84"/>
    <p:sldId id="482" r:id="rId85"/>
    <p:sldId id="485" r:id="rId86"/>
    <p:sldId id="486" r:id="rId87"/>
    <p:sldId id="526" r:id="rId88"/>
    <p:sldId id="487" r:id="rId89"/>
    <p:sldId id="386" r:id="rId90"/>
    <p:sldId id="455" r:id="rId91"/>
    <p:sldId id="389" r:id="rId92"/>
    <p:sldId id="349" r:id="rId93"/>
    <p:sldId id="510" r:id="rId94"/>
  </p:sldIdLst>
  <p:sldSz cx="9144000" cy="6858000" type="screen4x3"/>
  <p:notesSz cx="6881813" cy="9296400"/>
  <p:custDataLst>
    <p:tags r:id="rId97"/>
  </p:custDataLst>
  <p:defaultTextStyle>
    <a:defPPr>
      <a:defRPr lang="en-US"/>
    </a:defPPr>
    <a:lvl1pPr algn="l" rtl="0" fontAlgn="base">
      <a:spcBef>
        <a:spcPct val="0"/>
      </a:spcBef>
      <a:spcAft>
        <a:spcPct val="0"/>
      </a:spcAft>
      <a:defRPr sz="2400" b="1" kern="1200">
        <a:solidFill>
          <a:schemeClr val="tx1"/>
        </a:solidFill>
        <a:latin typeface="Futura Std Book" pitchFamily="34" charset="0"/>
        <a:ea typeface="+mn-ea"/>
        <a:cs typeface="+mn-cs"/>
      </a:defRPr>
    </a:lvl1pPr>
    <a:lvl2pPr marL="457200" algn="l" rtl="0" fontAlgn="base">
      <a:spcBef>
        <a:spcPct val="0"/>
      </a:spcBef>
      <a:spcAft>
        <a:spcPct val="0"/>
      </a:spcAft>
      <a:defRPr sz="2400" b="1" kern="1200">
        <a:solidFill>
          <a:schemeClr val="tx1"/>
        </a:solidFill>
        <a:latin typeface="Futura Std Book" pitchFamily="34" charset="0"/>
        <a:ea typeface="+mn-ea"/>
        <a:cs typeface="+mn-cs"/>
      </a:defRPr>
    </a:lvl2pPr>
    <a:lvl3pPr marL="914400" algn="l" rtl="0" fontAlgn="base">
      <a:spcBef>
        <a:spcPct val="0"/>
      </a:spcBef>
      <a:spcAft>
        <a:spcPct val="0"/>
      </a:spcAft>
      <a:defRPr sz="2400" b="1" kern="1200">
        <a:solidFill>
          <a:schemeClr val="tx1"/>
        </a:solidFill>
        <a:latin typeface="Futura Std Book" pitchFamily="34" charset="0"/>
        <a:ea typeface="+mn-ea"/>
        <a:cs typeface="+mn-cs"/>
      </a:defRPr>
    </a:lvl3pPr>
    <a:lvl4pPr marL="1371600" algn="l" rtl="0" fontAlgn="base">
      <a:spcBef>
        <a:spcPct val="0"/>
      </a:spcBef>
      <a:spcAft>
        <a:spcPct val="0"/>
      </a:spcAft>
      <a:defRPr sz="2400" b="1" kern="1200">
        <a:solidFill>
          <a:schemeClr val="tx1"/>
        </a:solidFill>
        <a:latin typeface="Futura Std Book" pitchFamily="34" charset="0"/>
        <a:ea typeface="+mn-ea"/>
        <a:cs typeface="+mn-cs"/>
      </a:defRPr>
    </a:lvl4pPr>
    <a:lvl5pPr marL="1828800" algn="l" rtl="0" fontAlgn="base">
      <a:spcBef>
        <a:spcPct val="0"/>
      </a:spcBef>
      <a:spcAft>
        <a:spcPct val="0"/>
      </a:spcAft>
      <a:defRPr sz="2400" b="1" kern="1200">
        <a:solidFill>
          <a:schemeClr val="tx1"/>
        </a:solidFill>
        <a:latin typeface="Futura Std Book" pitchFamily="34" charset="0"/>
        <a:ea typeface="+mn-ea"/>
        <a:cs typeface="+mn-cs"/>
      </a:defRPr>
    </a:lvl5pPr>
    <a:lvl6pPr marL="2286000" algn="l" defTabSz="914400" rtl="0" eaLnBrk="1" latinLnBrk="0" hangingPunct="1">
      <a:defRPr sz="2400" b="1" kern="1200">
        <a:solidFill>
          <a:schemeClr val="tx1"/>
        </a:solidFill>
        <a:latin typeface="Futura Std Book" pitchFamily="34" charset="0"/>
        <a:ea typeface="+mn-ea"/>
        <a:cs typeface="+mn-cs"/>
      </a:defRPr>
    </a:lvl6pPr>
    <a:lvl7pPr marL="2743200" algn="l" defTabSz="914400" rtl="0" eaLnBrk="1" latinLnBrk="0" hangingPunct="1">
      <a:defRPr sz="2400" b="1" kern="1200">
        <a:solidFill>
          <a:schemeClr val="tx1"/>
        </a:solidFill>
        <a:latin typeface="Futura Std Book" pitchFamily="34" charset="0"/>
        <a:ea typeface="+mn-ea"/>
        <a:cs typeface="+mn-cs"/>
      </a:defRPr>
    </a:lvl7pPr>
    <a:lvl8pPr marL="3200400" algn="l" defTabSz="914400" rtl="0" eaLnBrk="1" latinLnBrk="0" hangingPunct="1">
      <a:defRPr sz="2400" b="1" kern="1200">
        <a:solidFill>
          <a:schemeClr val="tx1"/>
        </a:solidFill>
        <a:latin typeface="Futura Std Book" pitchFamily="34" charset="0"/>
        <a:ea typeface="+mn-ea"/>
        <a:cs typeface="+mn-cs"/>
      </a:defRPr>
    </a:lvl8pPr>
    <a:lvl9pPr marL="3657600" algn="l" defTabSz="914400" rtl="0" eaLnBrk="1" latinLnBrk="0" hangingPunct="1">
      <a:defRPr sz="2400" b="1" kern="1200">
        <a:solidFill>
          <a:schemeClr val="tx1"/>
        </a:solidFill>
        <a:latin typeface="Futura Std Book"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Pinney" initials="DP" lastIdx="8" clrIdx="0">
    <p:extLst>
      <p:ext uri="{19B8F6BF-5375-455C-9EA6-DF929625EA0E}">
        <p15:presenceInfo xmlns:p15="http://schemas.microsoft.com/office/powerpoint/2012/main" userId="Danielle Pinn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90553"/>
    <a:srgbClr val="180EE4"/>
    <a:srgbClr val="008000"/>
    <a:srgbClr val="FF0000"/>
    <a:srgbClr val="CCFFCC"/>
    <a:srgbClr val="99FF99"/>
    <a:srgbClr val="00FF00"/>
    <a:srgbClr val="DC7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1915" autoAdjust="0"/>
    <p:restoredTop sz="29091" autoAdjust="0"/>
  </p:normalViewPr>
  <p:slideViewPr>
    <p:cSldViewPr>
      <p:cViewPr varScale="1">
        <p:scale>
          <a:sx n="25" d="100"/>
          <a:sy n="25" d="100"/>
        </p:scale>
        <p:origin x="2646" y="36"/>
      </p:cViewPr>
      <p:guideLst>
        <p:guide orient="horz" pos="2160"/>
        <p:guide pos="2880"/>
      </p:guideLst>
    </p:cSldViewPr>
  </p:slideViewPr>
  <p:outlineViewPr>
    <p:cViewPr>
      <p:scale>
        <a:sx n="33" d="100"/>
        <a:sy n="33" d="100"/>
      </p:scale>
      <p:origin x="0" y="288"/>
    </p:cViewPr>
  </p:outlineViewPr>
  <p:notesTextViewPr>
    <p:cViewPr>
      <p:scale>
        <a:sx n="3" d="2"/>
        <a:sy n="3" d="2"/>
      </p:scale>
      <p:origin x="0" y="0"/>
    </p:cViewPr>
  </p:notesTextViewPr>
  <p:sorterViewPr>
    <p:cViewPr>
      <p:scale>
        <a:sx n="67" d="100"/>
        <a:sy n="67" d="100"/>
      </p:scale>
      <p:origin x="0" y="-6264"/>
    </p:cViewPr>
  </p:sorterViewPr>
  <p:notesViewPr>
    <p:cSldViewPr>
      <p:cViewPr varScale="1">
        <p:scale>
          <a:sx n="83" d="100"/>
          <a:sy n="83" d="100"/>
        </p:scale>
        <p:origin x="3204" y="66"/>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0-01T11:50:55.556" idx="8">
    <p:pos x="10" y="10"/>
    <p:text>What kind of direction will be shared with instructors about the video? – will they need to download the video to their computer? Will be be part of the ppt? Guess I just worried that they will be able to access it easily and what will they do if they can’t access it or if it doesn’t play etc (so what is plan B – share the script as a verbal scenario – seems this may have been what this was before, but I don’t recall)</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10-01T11:49:53.794" idx="6">
    <p:pos x="10" y="10"/>
    <p:text>think this should be where talk about ICAs – after slide #62 or #65</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10-01T11:50:06.762" idx="7">
    <p:pos x="10" y="10"/>
    <p:text>think this should be where talk about ICAs – after slide #62 or #65</p:text>
    <p:extLst>
      <p:ext uri="{C676402C-5697-4E1C-873F-D02D1690AC5C}">
        <p15:threadingInfo xmlns:p15="http://schemas.microsoft.com/office/powerpoint/2012/main" timeZoneBias="240"/>
      </p:ext>
    </p:extLst>
  </p:cm>
</p:cmLst>
</file>

<file path=ppt/diagrams/_rels/data3.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C3C5CA-26EA-402A-9E9F-20547608447F}"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B03079D7-EB9A-4A64-A842-D2E204CDE107}">
      <dgm:prSet phldrT="[Text]"/>
      <dgm:spPr>
        <a:xfrm rot="5400000">
          <a:off x="4308019" y="-925374"/>
          <a:ext cx="3223217" cy="5073967"/>
        </a:xfrm>
        <a:solidFill>
          <a:sysClr val="window" lastClr="FFFFFF">
            <a:alpha val="90000"/>
            <a:hueOff val="0"/>
            <a:satOff val="0"/>
            <a:lumOff val="0"/>
            <a:alphaOff val="0"/>
          </a:sysClr>
        </a:solidFill>
        <a:ln w="25400" cap="flat" cmpd="sng" algn="ctr">
          <a:solidFill>
            <a:schemeClr val="accent3">
              <a:lumMod val="75000"/>
            </a:schemeClr>
          </a:solidFill>
          <a:prstDash val="solid"/>
        </a:ln>
        <a:effectLst/>
      </dgm:spPr>
      <dgm:t>
        <a:bodyPr/>
        <a:lstStyle/>
        <a:p>
          <a:r>
            <a:rPr lang="en-US" dirty="0">
              <a:solidFill>
                <a:srgbClr val="003F87">
                  <a:hueOff val="0"/>
                  <a:satOff val="0"/>
                  <a:lumOff val="0"/>
                  <a:alphaOff val="0"/>
                </a:srgbClr>
              </a:solidFill>
              <a:latin typeface="Century Gothic"/>
              <a:ea typeface="+mn-ea"/>
              <a:cs typeface="+mn-cs"/>
            </a:rPr>
            <a:t>Accountability</a:t>
          </a:r>
        </a:p>
      </dgm:t>
    </dgm:pt>
    <dgm:pt modelId="{8CBE13A3-0817-450D-9EB7-5DA3FA2C88D9}" type="parTrans" cxnId="{3895EACF-642E-41A2-AB91-5CF608E16EEF}">
      <dgm:prSet/>
      <dgm:spPr/>
      <dgm:t>
        <a:bodyPr/>
        <a:lstStyle/>
        <a:p>
          <a:endParaRPr lang="en-US"/>
        </a:p>
      </dgm:t>
    </dgm:pt>
    <dgm:pt modelId="{EDCF069D-D219-4401-9DDD-043D064CF9E6}" type="sibTrans" cxnId="{3895EACF-642E-41A2-AB91-5CF608E16EEF}">
      <dgm:prSet/>
      <dgm:spPr/>
      <dgm:t>
        <a:bodyPr/>
        <a:lstStyle/>
        <a:p>
          <a:endParaRPr lang="en-US"/>
        </a:p>
      </dgm:t>
    </dgm:pt>
    <dgm:pt modelId="{025AB8ED-C217-4CEC-9356-D1C99599E0E5}">
      <dgm:prSet phldrT="[Text]"/>
      <dgm:spPr>
        <a:xfrm rot="5400000">
          <a:off x="4308019" y="-925374"/>
          <a:ext cx="3223217" cy="5073967"/>
        </a:xfrm>
        <a:solidFill>
          <a:sysClr val="window" lastClr="FFFFFF">
            <a:alpha val="90000"/>
            <a:hueOff val="0"/>
            <a:satOff val="0"/>
            <a:lumOff val="0"/>
            <a:alphaOff val="0"/>
          </a:sysClr>
        </a:solidFill>
        <a:ln w="25400" cap="flat" cmpd="sng" algn="ctr">
          <a:solidFill>
            <a:schemeClr val="accent3">
              <a:lumMod val="75000"/>
            </a:schemeClr>
          </a:solidFill>
          <a:prstDash val="solid"/>
        </a:ln>
        <a:effectLst/>
      </dgm:spPr>
      <dgm:t>
        <a:bodyPr/>
        <a:lstStyle/>
        <a:p>
          <a:r>
            <a:rPr lang="en-US" dirty="0">
              <a:solidFill>
                <a:srgbClr val="003F87">
                  <a:hueOff val="0"/>
                  <a:satOff val="0"/>
                  <a:lumOff val="0"/>
                  <a:alphaOff val="0"/>
                </a:srgbClr>
              </a:solidFill>
              <a:latin typeface="Century Gothic"/>
              <a:ea typeface="+mn-ea"/>
              <a:cs typeface="+mn-cs"/>
            </a:rPr>
            <a:t>Credibility</a:t>
          </a:r>
        </a:p>
      </dgm:t>
    </dgm:pt>
    <dgm:pt modelId="{6D922E78-95D1-4542-BD62-A2D04B76A0F1}" type="parTrans" cxnId="{823EF2F5-BAF6-4400-805F-9301E8103E3F}">
      <dgm:prSet/>
      <dgm:spPr/>
      <dgm:t>
        <a:bodyPr/>
        <a:lstStyle/>
        <a:p>
          <a:endParaRPr lang="en-US"/>
        </a:p>
      </dgm:t>
    </dgm:pt>
    <dgm:pt modelId="{BFCD4060-EF47-4580-85A0-7344AF9BC921}" type="sibTrans" cxnId="{823EF2F5-BAF6-4400-805F-9301E8103E3F}">
      <dgm:prSet/>
      <dgm:spPr/>
      <dgm:t>
        <a:bodyPr/>
        <a:lstStyle/>
        <a:p>
          <a:endParaRPr lang="en-US"/>
        </a:p>
      </dgm:t>
    </dgm:pt>
    <dgm:pt modelId="{28E19C54-3FE0-4A1D-8B17-62415E0C6FB4}">
      <dgm:prSet phldrT="[Text]"/>
      <dgm:spPr>
        <a:xfrm rot="5400000">
          <a:off x="4308019" y="-925374"/>
          <a:ext cx="3223217" cy="5073967"/>
        </a:xfrm>
        <a:solidFill>
          <a:sysClr val="window" lastClr="FFFFFF">
            <a:alpha val="90000"/>
            <a:hueOff val="0"/>
            <a:satOff val="0"/>
            <a:lumOff val="0"/>
            <a:alphaOff val="0"/>
          </a:sysClr>
        </a:solidFill>
        <a:ln w="25400" cap="flat" cmpd="sng" algn="ctr">
          <a:solidFill>
            <a:schemeClr val="accent3">
              <a:lumMod val="75000"/>
            </a:schemeClr>
          </a:solidFill>
          <a:prstDash val="solid"/>
        </a:ln>
        <a:effectLst/>
      </dgm:spPr>
      <dgm:t>
        <a:bodyPr/>
        <a:lstStyle/>
        <a:p>
          <a:endParaRPr lang="en-US" dirty="0">
            <a:solidFill>
              <a:srgbClr val="003F87">
                <a:hueOff val="0"/>
                <a:satOff val="0"/>
                <a:lumOff val="0"/>
                <a:alphaOff val="0"/>
              </a:srgbClr>
            </a:solidFill>
            <a:latin typeface="Century Gothic"/>
            <a:ea typeface="+mn-ea"/>
            <a:cs typeface="+mn-cs"/>
          </a:endParaRPr>
        </a:p>
      </dgm:t>
    </dgm:pt>
    <dgm:pt modelId="{3E457D80-0CAB-4569-9B04-36D9C84ABC1D}" type="parTrans" cxnId="{FCF5C303-3994-40B3-B0B0-CB1B987C7DE5}">
      <dgm:prSet/>
      <dgm:spPr/>
      <dgm:t>
        <a:bodyPr/>
        <a:lstStyle/>
        <a:p>
          <a:endParaRPr lang="en-US"/>
        </a:p>
      </dgm:t>
    </dgm:pt>
    <dgm:pt modelId="{9EE7C7BD-D170-496D-A389-E48BEDAAD0F1}" type="sibTrans" cxnId="{FCF5C303-3994-40B3-B0B0-CB1B987C7DE5}">
      <dgm:prSet/>
      <dgm:spPr/>
      <dgm:t>
        <a:bodyPr/>
        <a:lstStyle/>
        <a:p>
          <a:endParaRPr lang="en-US"/>
        </a:p>
      </dgm:t>
    </dgm:pt>
    <dgm:pt modelId="{662C8DAC-9BC6-45C0-8C42-0F371B095176}">
      <dgm:prSet phldrT="[Text]"/>
      <dgm:spPr>
        <a:xfrm rot="5400000">
          <a:off x="4308019" y="-925374"/>
          <a:ext cx="3223217" cy="5073967"/>
        </a:xfrm>
        <a:solidFill>
          <a:sysClr val="window" lastClr="FFFFFF">
            <a:alpha val="90000"/>
            <a:hueOff val="0"/>
            <a:satOff val="0"/>
            <a:lumOff val="0"/>
            <a:alphaOff val="0"/>
          </a:sysClr>
        </a:solidFill>
        <a:ln w="25400" cap="flat" cmpd="sng" algn="ctr">
          <a:solidFill>
            <a:schemeClr val="accent3">
              <a:lumMod val="75000"/>
            </a:schemeClr>
          </a:solidFill>
          <a:prstDash val="solid"/>
        </a:ln>
        <a:effectLst/>
      </dgm:spPr>
      <dgm:t>
        <a:bodyPr/>
        <a:lstStyle/>
        <a:p>
          <a:endParaRPr lang="en-US" dirty="0">
            <a:solidFill>
              <a:srgbClr val="003F87">
                <a:hueOff val="0"/>
                <a:satOff val="0"/>
                <a:lumOff val="0"/>
                <a:alphaOff val="0"/>
              </a:srgbClr>
            </a:solidFill>
            <a:latin typeface="Century Gothic"/>
            <a:ea typeface="+mn-ea"/>
            <a:cs typeface="+mn-cs"/>
          </a:endParaRPr>
        </a:p>
      </dgm:t>
    </dgm:pt>
    <dgm:pt modelId="{E7DBF4ED-BF66-4D3D-9862-5AD4620F56F3}" type="parTrans" cxnId="{B01FB52E-2968-435A-8BA5-33030FAFCA95}">
      <dgm:prSet/>
      <dgm:spPr/>
      <dgm:t>
        <a:bodyPr/>
        <a:lstStyle/>
        <a:p>
          <a:endParaRPr lang="en-US"/>
        </a:p>
      </dgm:t>
    </dgm:pt>
    <dgm:pt modelId="{E6B596E3-0E5E-4D5B-A4F9-B4ED4C689150}" type="sibTrans" cxnId="{B01FB52E-2968-435A-8BA5-33030FAFCA95}">
      <dgm:prSet/>
      <dgm:spPr/>
      <dgm:t>
        <a:bodyPr/>
        <a:lstStyle/>
        <a:p>
          <a:endParaRPr lang="en-US"/>
        </a:p>
      </dgm:t>
    </dgm:pt>
    <dgm:pt modelId="{3E3DDC30-4BF2-48D7-9ECC-9C8BF3199F7F}">
      <dgm:prSet phldrT="[Text]"/>
      <dgm:spPr>
        <a:xfrm rot="5400000">
          <a:off x="4308019" y="-925374"/>
          <a:ext cx="3223217" cy="5073967"/>
        </a:xfrm>
        <a:solidFill>
          <a:sysClr val="window" lastClr="FFFFFF">
            <a:alpha val="90000"/>
            <a:hueOff val="0"/>
            <a:satOff val="0"/>
            <a:lumOff val="0"/>
            <a:alphaOff val="0"/>
          </a:sysClr>
        </a:solidFill>
        <a:ln w="25400" cap="flat" cmpd="sng" algn="ctr">
          <a:solidFill>
            <a:schemeClr val="accent3">
              <a:lumMod val="75000"/>
            </a:schemeClr>
          </a:solidFill>
          <a:prstDash val="solid"/>
        </a:ln>
        <a:effectLst/>
      </dgm:spPr>
      <dgm:t>
        <a:bodyPr/>
        <a:lstStyle/>
        <a:p>
          <a:r>
            <a:rPr lang="en-US" dirty="0">
              <a:solidFill>
                <a:srgbClr val="003F87">
                  <a:hueOff val="0"/>
                  <a:satOff val="0"/>
                  <a:lumOff val="0"/>
                  <a:alphaOff val="0"/>
                </a:srgbClr>
              </a:solidFill>
              <a:latin typeface="Century Gothic"/>
              <a:ea typeface="+mn-ea"/>
              <a:cs typeface="+mn-cs"/>
            </a:rPr>
            <a:t>Commitment</a:t>
          </a:r>
        </a:p>
      </dgm:t>
    </dgm:pt>
    <dgm:pt modelId="{4ADF817C-21C4-4AC3-B78C-6251DE9E57ED}" type="parTrans" cxnId="{2909DB79-5530-4F7C-BB29-0DD9C5D83958}">
      <dgm:prSet/>
      <dgm:spPr/>
      <dgm:t>
        <a:bodyPr/>
        <a:lstStyle/>
        <a:p>
          <a:endParaRPr lang="en-US"/>
        </a:p>
      </dgm:t>
    </dgm:pt>
    <dgm:pt modelId="{F01773FC-CCDC-4AAC-9396-559FADB70BF1}" type="sibTrans" cxnId="{2909DB79-5530-4F7C-BB29-0DD9C5D83958}">
      <dgm:prSet/>
      <dgm:spPr/>
      <dgm:t>
        <a:bodyPr/>
        <a:lstStyle/>
        <a:p>
          <a:endParaRPr lang="en-US"/>
        </a:p>
      </dgm:t>
    </dgm:pt>
    <dgm:pt modelId="{D5FC72CC-A683-4BF4-842B-0129242B7439}">
      <dgm:prSet phldrT="[Text]"/>
      <dgm:spPr>
        <a:xfrm rot="5400000">
          <a:off x="4308019" y="-925374"/>
          <a:ext cx="3223217" cy="5073967"/>
        </a:xfrm>
        <a:solidFill>
          <a:sysClr val="window" lastClr="FFFFFF">
            <a:alpha val="90000"/>
            <a:hueOff val="0"/>
            <a:satOff val="0"/>
            <a:lumOff val="0"/>
            <a:alphaOff val="0"/>
          </a:sysClr>
        </a:solidFill>
        <a:ln w="25400" cap="flat" cmpd="sng" algn="ctr">
          <a:solidFill>
            <a:schemeClr val="accent3">
              <a:lumMod val="75000"/>
            </a:schemeClr>
          </a:solidFill>
          <a:prstDash val="solid"/>
        </a:ln>
        <a:effectLst/>
      </dgm:spPr>
      <dgm:t>
        <a:bodyPr/>
        <a:lstStyle/>
        <a:p>
          <a:endParaRPr lang="en-US" dirty="0">
            <a:solidFill>
              <a:srgbClr val="003F87">
                <a:hueOff val="0"/>
                <a:satOff val="0"/>
                <a:lumOff val="0"/>
                <a:alphaOff val="0"/>
              </a:srgbClr>
            </a:solidFill>
            <a:latin typeface="Century Gothic"/>
            <a:ea typeface="+mn-ea"/>
            <a:cs typeface="+mn-cs"/>
          </a:endParaRPr>
        </a:p>
      </dgm:t>
    </dgm:pt>
    <dgm:pt modelId="{33A04EB2-E8A7-430A-9678-46F28EEEF22C}" type="sibTrans" cxnId="{531F7614-BC84-4580-B9FC-2E2045A623F0}">
      <dgm:prSet/>
      <dgm:spPr/>
      <dgm:t>
        <a:bodyPr/>
        <a:lstStyle/>
        <a:p>
          <a:endParaRPr lang="en-US"/>
        </a:p>
      </dgm:t>
    </dgm:pt>
    <dgm:pt modelId="{429C7B1C-56A1-4D44-AB2D-B050366155D7}" type="parTrans" cxnId="{531F7614-BC84-4580-B9FC-2E2045A623F0}">
      <dgm:prSet/>
      <dgm:spPr/>
      <dgm:t>
        <a:bodyPr/>
        <a:lstStyle/>
        <a:p>
          <a:endParaRPr lang="en-US"/>
        </a:p>
      </dgm:t>
    </dgm:pt>
    <dgm:pt modelId="{59E5EDA0-EB80-4FDD-9B7D-DF7E12DD1A1A}" type="pres">
      <dgm:prSet presAssocID="{12C3C5CA-26EA-402A-9E9F-20547608447F}" presName="rootnode" presStyleCnt="0">
        <dgm:presLayoutVars>
          <dgm:chMax/>
          <dgm:chPref/>
          <dgm:dir/>
          <dgm:animLvl val="lvl"/>
        </dgm:presLayoutVars>
      </dgm:prSet>
      <dgm:spPr/>
    </dgm:pt>
    <dgm:pt modelId="{0CF607EF-F9A7-4D44-9C2A-6C9D5D11A487}" type="pres">
      <dgm:prSet presAssocID="{D5FC72CC-A683-4BF4-842B-0129242B7439}" presName="composite" presStyleCnt="0"/>
      <dgm:spPr/>
    </dgm:pt>
    <dgm:pt modelId="{46A31C81-5F2C-4A4A-901B-F8B2695600B5}" type="pres">
      <dgm:prSet presAssocID="{D5FC72CC-A683-4BF4-842B-0129242B7439}" presName="LShape" presStyleLbl="alignNode1" presStyleIdx="0" presStyleCnt="1" custLinFactNeighborX="-37396" custLinFactNeighborY="-963"/>
      <dgm:spPr>
        <a:solidFill>
          <a:schemeClr val="accent3">
            <a:lumMod val="75000"/>
          </a:schemeClr>
        </a:solidFill>
        <a:ln>
          <a:solidFill>
            <a:schemeClr val="bg1"/>
          </a:solidFill>
        </a:ln>
      </dgm:spPr>
    </dgm:pt>
    <dgm:pt modelId="{58FF2349-7DF8-49B6-8260-20D7D256209D}" type="pres">
      <dgm:prSet presAssocID="{D5FC72CC-A683-4BF4-842B-0129242B7439}" presName="ParentText" presStyleLbl="revTx" presStyleIdx="0" presStyleCnt="1" custLinFactNeighborX="-42416" custLinFactNeighborY="-1875">
        <dgm:presLayoutVars>
          <dgm:chMax val="0"/>
          <dgm:chPref val="0"/>
          <dgm:bulletEnabled val="1"/>
        </dgm:presLayoutVars>
      </dgm:prSet>
      <dgm:spPr/>
    </dgm:pt>
  </dgm:ptLst>
  <dgm:cxnLst>
    <dgm:cxn modelId="{8966E1BA-191F-4BC1-A614-B75C69A33A35}" type="presOf" srcId="{662C8DAC-9BC6-45C0-8C42-0F371B095176}" destId="{58FF2349-7DF8-49B6-8260-20D7D256209D}" srcOrd="0" destOrd="5" presId="urn:microsoft.com/office/officeart/2009/3/layout/StepUpProcess"/>
    <dgm:cxn modelId="{43D00584-5700-4EE7-A817-6D3D0F3D0E3A}" type="presOf" srcId="{B03079D7-EB9A-4A64-A842-D2E204CDE107}" destId="{58FF2349-7DF8-49B6-8260-20D7D256209D}" srcOrd="0" destOrd="2" presId="urn:microsoft.com/office/officeart/2009/3/layout/StepUpProcess"/>
    <dgm:cxn modelId="{6AD5A0CD-B863-4655-AAC0-C35BA6C90B61}" type="presOf" srcId="{3E3DDC30-4BF2-48D7-9ECC-9C8BF3199F7F}" destId="{58FF2349-7DF8-49B6-8260-20D7D256209D}" srcOrd="0" destOrd="1" presId="urn:microsoft.com/office/officeart/2009/3/layout/StepUpProcess"/>
    <dgm:cxn modelId="{531F7614-BC84-4580-B9FC-2E2045A623F0}" srcId="{12C3C5CA-26EA-402A-9E9F-20547608447F}" destId="{D5FC72CC-A683-4BF4-842B-0129242B7439}" srcOrd="0" destOrd="0" parTransId="{429C7B1C-56A1-4D44-AB2D-B050366155D7}" sibTransId="{33A04EB2-E8A7-430A-9678-46F28EEEF22C}"/>
    <dgm:cxn modelId="{7E52C90B-C06A-467C-B6D7-F6869BDD6ADA}" type="presOf" srcId="{025AB8ED-C217-4CEC-9356-D1C99599E0E5}" destId="{58FF2349-7DF8-49B6-8260-20D7D256209D}" srcOrd="0" destOrd="3" presId="urn:microsoft.com/office/officeart/2009/3/layout/StepUpProcess"/>
    <dgm:cxn modelId="{2909DB79-5530-4F7C-BB29-0DD9C5D83958}" srcId="{D5FC72CC-A683-4BF4-842B-0129242B7439}" destId="{3E3DDC30-4BF2-48D7-9ECC-9C8BF3199F7F}" srcOrd="0" destOrd="0" parTransId="{4ADF817C-21C4-4AC3-B78C-6251DE9E57ED}" sibTransId="{F01773FC-CCDC-4AAC-9396-559FADB70BF1}"/>
    <dgm:cxn modelId="{B01FB52E-2968-435A-8BA5-33030FAFCA95}" srcId="{025AB8ED-C217-4CEC-9356-D1C99599E0E5}" destId="{662C8DAC-9BC6-45C0-8C42-0F371B095176}" srcOrd="1" destOrd="0" parTransId="{E7DBF4ED-BF66-4D3D-9862-5AD4620F56F3}" sibTransId="{E6B596E3-0E5E-4D5B-A4F9-B4ED4C689150}"/>
    <dgm:cxn modelId="{FCF5C303-3994-40B3-B0B0-CB1B987C7DE5}" srcId="{025AB8ED-C217-4CEC-9356-D1C99599E0E5}" destId="{28E19C54-3FE0-4A1D-8B17-62415E0C6FB4}" srcOrd="0" destOrd="0" parTransId="{3E457D80-0CAB-4569-9B04-36D9C84ABC1D}" sibTransId="{9EE7C7BD-D170-496D-A389-E48BEDAAD0F1}"/>
    <dgm:cxn modelId="{FE0A4073-BCB8-4D9F-A81C-45ABC4BA1363}" type="presOf" srcId="{D5FC72CC-A683-4BF4-842B-0129242B7439}" destId="{58FF2349-7DF8-49B6-8260-20D7D256209D}" srcOrd="0" destOrd="0" presId="urn:microsoft.com/office/officeart/2009/3/layout/StepUpProcess"/>
    <dgm:cxn modelId="{823EF2F5-BAF6-4400-805F-9301E8103E3F}" srcId="{D5FC72CC-A683-4BF4-842B-0129242B7439}" destId="{025AB8ED-C217-4CEC-9356-D1C99599E0E5}" srcOrd="2" destOrd="0" parTransId="{6D922E78-95D1-4542-BD62-A2D04B76A0F1}" sibTransId="{BFCD4060-EF47-4580-85A0-7344AF9BC921}"/>
    <dgm:cxn modelId="{3895EACF-642E-41A2-AB91-5CF608E16EEF}" srcId="{D5FC72CC-A683-4BF4-842B-0129242B7439}" destId="{B03079D7-EB9A-4A64-A842-D2E204CDE107}" srcOrd="1" destOrd="0" parTransId="{8CBE13A3-0817-450D-9EB7-5DA3FA2C88D9}" sibTransId="{EDCF069D-D219-4401-9DDD-043D064CF9E6}"/>
    <dgm:cxn modelId="{008C9245-D425-4610-9235-CD5D85CEFA77}" type="presOf" srcId="{12C3C5CA-26EA-402A-9E9F-20547608447F}" destId="{59E5EDA0-EB80-4FDD-9B7D-DF7E12DD1A1A}" srcOrd="0" destOrd="0" presId="urn:microsoft.com/office/officeart/2009/3/layout/StepUpProcess"/>
    <dgm:cxn modelId="{581C2F07-8399-4800-BE31-7B6121731489}" type="presOf" srcId="{28E19C54-3FE0-4A1D-8B17-62415E0C6FB4}" destId="{58FF2349-7DF8-49B6-8260-20D7D256209D}" srcOrd="0" destOrd="4" presId="urn:microsoft.com/office/officeart/2009/3/layout/StepUpProcess"/>
    <dgm:cxn modelId="{E9CB3BA0-E07F-4A73-9595-E70ED2179EAF}" type="presParOf" srcId="{59E5EDA0-EB80-4FDD-9B7D-DF7E12DD1A1A}" destId="{0CF607EF-F9A7-4D44-9C2A-6C9D5D11A487}" srcOrd="0" destOrd="0" presId="urn:microsoft.com/office/officeart/2009/3/layout/StepUpProcess"/>
    <dgm:cxn modelId="{05FFB3AA-7164-4DC7-94A2-6E5295DA2AC6}" type="presParOf" srcId="{0CF607EF-F9A7-4D44-9C2A-6C9D5D11A487}" destId="{46A31C81-5F2C-4A4A-901B-F8B2695600B5}" srcOrd="0" destOrd="0" presId="urn:microsoft.com/office/officeart/2009/3/layout/StepUpProcess"/>
    <dgm:cxn modelId="{61D975AD-A95D-4C30-9F92-B71F0A9F8184}" type="presParOf" srcId="{0CF607EF-F9A7-4D44-9C2A-6C9D5D11A487}" destId="{58FF2349-7DF8-49B6-8260-20D7D256209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FC14EF-1556-4CCB-BFA4-9E372F2BB490}" type="doc">
      <dgm:prSet loTypeId="urn:microsoft.com/office/officeart/2005/8/layout/matrix1" loCatId="matrix" qsTypeId="urn:microsoft.com/office/officeart/2005/8/quickstyle/3d3" qsCatId="3D" csTypeId="urn:microsoft.com/office/officeart/2005/8/colors/colorful2" csCatId="colorful" phldr="1"/>
      <dgm:spPr/>
      <dgm:t>
        <a:bodyPr/>
        <a:lstStyle/>
        <a:p>
          <a:endParaRPr lang="en-US"/>
        </a:p>
      </dgm:t>
    </dgm:pt>
    <dgm:pt modelId="{593982CC-2863-4121-B806-B88E887BA246}">
      <dgm:prSet phldrT="[Text]" custT="1"/>
      <dgm:spPr/>
      <dgm:t>
        <a:bodyPr/>
        <a:lstStyle/>
        <a:p>
          <a:pPr algn="ctr"/>
          <a:r>
            <a:rPr lang="en-US" sz="2000" dirty="0">
              <a:latin typeface="Calibri" panose="020F0502020204030204" pitchFamily="34" charset="0"/>
              <a:cs typeface="Calibri" panose="020F0502020204030204" pitchFamily="34" charset="0"/>
            </a:rPr>
            <a:t>Accreditation Timeline</a:t>
          </a:r>
        </a:p>
        <a:p>
          <a:pPr algn="ctr"/>
          <a:r>
            <a:rPr lang="en-US" sz="2000" dirty="0">
              <a:latin typeface="Calibri" panose="020F0502020204030204" pitchFamily="34" charset="0"/>
              <a:cs typeface="Calibri" panose="020F0502020204030204" pitchFamily="34" charset="0"/>
            </a:rPr>
            <a:t>11/1 – 10/31</a:t>
          </a:r>
        </a:p>
      </dgm:t>
    </dgm:pt>
    <dgm:pt modelId="{C75470D2-FFBC-4201-9279-C7EDF2E38485}" type="parTrans" cxnId="{6FA83828-30E0-4780-9B95-21052FAA38F1}">
      <dgm:prSet/>
      <dgm:spPr/>
      <dgm:t>
        <a:bodyPr/>
        <a:lstStyle/>
        <a:p>
          <a:pPr algn="ctr"/>
          <a:endParaRPr lang="en-US"/>
        </a:p>
      </dgm:t>
    </dgm:pt>
    <dgm:pt modelId="{B553FE23-B9C5-4442-943F-696DFDB38E49}" type="sibTrans" cxnId="{6FA83828-30E0-4780-9B95-21052FAA38F1}">
      <dgm:prSet/>
      <dgm:spPr/>
      <dgm:t>
        <a:bodyPr/>
        <a:lstStyle/>
        <a:p>
          <a:pPr algn="ctr"/>
          <a:endParaRPr lang="en-US"/>
        </a:p>
      </dgm:t>
    </dgm:pt>
    <dgm:pt modelId="{474A171B-D99F-45C5-AE27-8CD8B7154474}">
      <dgm:prSet phldrT="[Text]" custT="1"/>
      <dgm:spPr/>
      <dgm:t>
        <a:bodyPr/>
        <a:lstStyle/>
        <a:p>
          <a:pPr algn="ctr">
            <a:lnSpc>
              <a:spcPct val="150000"/>
            </a:lnSpc>
          </a:pPr>
          <a:r>
            <a:rPr lang="en-US" sz="2400" b="1" dirty="0">
              <a:latin typeface="Calibri" panose="020F0502020204030204" pitchFamily="34" charset="0"/>
              <a:cs typeface="Calibri" panose="020F0502020204030204" pitchFamily="34" charset="0"/>
            </a:rPr>
            <a:t>Winter</a:t>
          </a:r>
        </a:p>
        <a:p>
          <a:pPr algn="ctr">
            <a:lnSpc>
              <a:spcPct val="90000"/>
            </a:lnSpc>
          </a:pPr>
          <a:r>
            <a:rPr lang="en-US" sz="2000" b="1" i="1" dirty="0">
              <a:latin typeface="Calibri" panose="020F0502020204030204" pitchFamily="34" charset="0"/>
              <a:cs typeface="Calibri" panose="020F0502020204030204" pitchFamily="34" charset="0"/>
            </a:rPr>
            <a:t>Camps may attend standards training</a:t>
          </a:r>
        </a:p>
        <a:p>
          <a:pPr algn="ctr">
            <a:lnSpc>
              <a:spcPct val="90000"/>
            </a:lnSpc>
          </a:pPr>
          <a:r>
            <a:rPr lang="en-US" sz="2000" b="1" i="1" dirty="0">
              <a:latin typeface="Calibri" panose="020F0502020204030204" pitchFamily="34" charset="0"/>
              <a:cs typeface="Calibri" panose="020F0502020204030204" pitchFamily="34" charset="0"/>
            </a:rPr>
            <a:t>Statement of Compliance &amp; Annual Accreditation Report Due Feb 15</a:t>
          </a:r>
        </a:p>
      </dgm:t>
    </dgm:pt>
    <dgm:pt modelId="{64A3A7F3-29F4-4DE4-80E6-E7E73490A06F}" type="parTrans" cxnId="{15032C11-B4A9-44C4-AB65-8A10E177A57D}">
      <dgm:prSet/>
      <dgm:spPr/>
      <dgm:t>
        <a:bodyPr/>
        <a:lstStyle/>
        <a:p>
          <a:pPr algn="ctr"/>
          <a:endParaRPr lang="en-US"/>
        </a:p>
      </dgm:t>
    </dgm:pt>
    <dgm:pt modelId="{8D193391-3773-4756-B17E-0ADCC9ADBCDA}" type="sibTrans" cxnId="{15032C11-B4A9-44C4-AB65-8A10E177A57D}">
      <dgm:prSet/>
      <dgm:spPr/>
      <dgm:t>
        <a:bodyPr/>
        <a:lstStyle/>
        <a:p>
          <a:pPr algn="ctr"/>
          <a:endParaRPr lang="en-US"/>
        </a:p>
      </dgm:t>
    </dgm:pt>
    <dgm:pt modelId="{0BD881C4-4878-49CA-AA0D-32E43D8D0EE0}">
      <dgm:prSet phldrT="[Text]"/>
      <dgm:spPr/>
      <dgm:t>
        <a:bodyPr/>
        <a:lstStyle/>
        <a:p>
          <a:pPr algn="ctr"/>
          <a:endParaRPr lang="en-US" dirty="0"/>
        </a:p>
      </dgm:t>
    </dgm:pt>
    <dgm:pt modelId="{459DC97F-BD7C-497C-A4E7-89068BE417FB}" type="parTrans" cxnId="{16141032-A0EF-4132-BC34-93AF3BDF3014}">
      <dgm:prSet/>
      <dgm:spPr/>
      <dgm:t>
        <a:bodyPr/>
        <a:lstStyle/>
        <a:p>
          <a:pPr algn="ctr"/>
          <a:endParaRPr lang="en-US"/>
        </a:p>
      </dgm:t>
    </dgm:pt>
    <dgm:pt modelId="{B47E3F9E-E2A2-4D80-A3E5-A1BEB6D060DC}" type="sibTrans" cxnId="{16141032-A0EF-4132-BC34-93AF3BDF3014}">
      <dgm:prSet/>
      <dgm:spPr/>
      <dgm:t>
        <a:bodyPr/>
        <a:lstStyle/>
        <a:p>
          <a:pPr algn="ctr"/>
          <a:endParaRPr lang="en-US"/>
        </a:p>
      </dgm:t>
    </dgm:pt>
    <dgm:pt modelId="{DFD3BA0F-DDFD-46CC-A601-EF34A66F372B}">
      <dgm:prSet phldrT="[Text]"/>
      <dgm:spPr/>
      <dgm:t>
        <a:bodyPr/>
        <a:lstStyle/>
        <a:p>
          <a:pPr algn="ctr"/>
          <a:endParaRPr lang="en-US" dirty="0"/>
        </a:p>
      </dgm:t>
    </dgm:pt>
    <dgm:pt modelId="{EA7AE759-7EDB-4B07-9936-FC0C6BCEBB8A}" type="parTrans" cxnId="{A66CBDF6-E5AD-466A-9A83-F1A639838DBD}">
      <dgm:prSet/>
      <dgm:spPr/>
      <dgm:t>
        <a:bodyPr/>
        <a:lstStyle/>
        <a:p>
          <a:pPr algn="ctr"/>
          <a:endParaRPr lang="en-US"/>
        </a:p>
      </dgm:t>
    </dgm:pt>
    <dgm:pt modelId="{659A87DD-5684-4D11-9D43-895B802441B7}" type="sibTrans" cxnId="{A66CBDF6-E5AD-466A-9A83-F1A639838DBD}">
      <dgm:prSet/>
      <dgm:spPr/>
      <dgm:t>
        <a:bodyPr/>
        <a:lstStyle/>
        <a:p>
          <a:pPr algn="ctr"/>
          <a:endParaRPr lang="en-US"/>
        </a:p>
      </dgm:t>
    </dgm:pt>
    <dgm:pt modelId="{9F476589-0BEC-4E84-932B-380B1BABD0EC}">
      <dgm:prSet phldrT="[Text]"/>
      <dgm:spPr/>
      <dgm:t>
        <a:bodyPr/>
        <a:lstStyle/>
        <a:p>
          <a:pPr algn="ctr"/>
          <a:endParaRPr lang="en-US" dirty="0"/>
        </a:p>
      </dgm:t>
    </dgm:pt>
    <dgm:pt modelId="{01DA0DE0-5353-4C6D-9F7F-143396EB0468}" type="parTrans" cxnId="{1B267EEF-1AC0-45E0-B841-EBAF34337593}">
      <dgm:prSet/>
      <dgm:spPr/>
      <dgm:t>
        <a:bodyPr/>
        <a:lstStyle/>
        <a:p>
          <a:pPr algn="ctr"/>
          <a:endParaRPr lang="en-US"/>
        </a:p>
      </dgm:t>
    </dgm:pt>
    <dgm:pt modelId="{6C1438EF-CF38-4F78-9DB7-606A5D2B11E5}" type="sibTrans" cxnId="{1B267EEF-1AC0-45E0-B841-EBAF34337593}">
      <dgm:prSet/>
      <dgm:spPr/>
      <dgm:t>
        <a:bodyPr/>
        <a:lstStyle/>
        <a:p>
          <a:pPr algn="ctr"/>
          <a:endParaRPr lang="en-US"/>
        </a:p>
      </dgm:t>
    </dgm:pt>
    <dgm:pt modelId="{A711E401-23D8-49C1-AE88-C75F3DC29A87}">
      <dgm:prSet phldrT="[Text]" custT="1"/>
      <dgm:spPr/>
      <dgm:t>
        <a:bodyPr/>
        <a:lstStyle/>
        <a:p>
          <a:pPr algn="ctr"/>
          <a:endParaRPr lang="en-US" sz="3200" dirty="0"/>
        </a:p>
        <a:p>
          <a:pPr algn="ctr"/>
          <a:endParaRPr lang="en-US" sz="3200" dirty="0"/>
        </a:p>
        <a:p>
          <a:pPr algn="ctr"/>
          <a:endParaRPr lang="en-US" sz="1800" b="1" dirty="0"/>
        </a:p>
        <a:p>
          <a:pPr algn="ctr"/>
          <a:r>
            <a:rPr lang="en-US" sz="2400" b="1" dirty="0">
              <a:latin typeface="Calibri" panose="020F0502020204030204" pitchFamily="34" charset="0"/>
              <a:cs typeface="Calibri" panose="020F0502020204030204" pitchFamily="34" charset="0"/>
            </a:rPr>
            <a:t>Fall</a:t>
          </a:r>
        </a:p>
        <a:p>
          <a:pPr algn="ctr"/>
          <a:r>
            <a:rPr lang="en-US" sz="2400" b="1" i="1" dirty="0">
              <a:latin typeface="Calibri" panose="020F0502020204030204" pitchFamily="34" charset="0"/>
              <a:cs typeface="Calibri" panose="020F0502020204030204" pitchFamily="34" charset="0"/>
            </a:rPr>
            <a:t>Look for Professional Development Opportunities</a:t>
          </a:r>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endParaRPr lang="en-US" sz="900" dirty="0"/>
        </a:p>
        <a:p>
          <a:pPr algn="ctr"/>
          <a:endParaRPr lang="en-US" sz="1050" dirty="0"/>
        </a:p>
      </dgm:t>
    </dgm:pt>
    <dgm:pt modelId="{7220B0D3-1C50-4F25-BE5D-2C79B13F1E7D}" type="parTrans" cxnId="{1FD5B826-490C-41B3-A7C5-913C1E4C8D44}">
      <dgm:prSet/>
      <dgm:spPr/>
      <dgm:t>
        <a:bodyPr/>
        <a:lstStyle/>
        <a:p>
          <a:pPr algn="ctr"/>
          <a:endParaRPr lang="en-US"/>
        </a:p>
      </dgm:t>
    </dgm:pt>
    <dgm:pt modelId="{588E76A7-3760-47AB-B077-9315CEC89FB5}" type="sibTrans" cxnId="{1FD5B826-490C-41B3-A7C5-913C1E4C8D44}">
      <dgm:prSet/>
      <dgm:spPr/>
      <dgm:t>
        <a:bodyPr/>
        <a:lstStyle/>
        <a:p>
          <a:pPr algn="ctr"/>
          <a:endParaRPr lang="en-US"/>
        </a:p>
      </dgm:t>
    </dgm:pt>
    <dgm:pt modelId="{EC81EB13-C857-455B-861F-3C4CBDB5E899}">
      <dgm:prSet phldrT="[Text]" custT="1"/>
      <dgm:spPr/>
      <dgm:t>
        <a:bodyPr/>
        <a:lstStyle/>
        <a:p>
          <a:pPr algn="ctr"/>
          <a:br>
            <a:rPr lang="en-US" sz="2400" dirty="0"/>
          </a:br>
          <a:r>
            <a:rPr lang="en-US" sz="2400" b="1" dirty="0">
              <a:latin typeface="Calibri" panose="020F0502020204030204" pitchFamily="34" charset="0"/>
              <a:cs typeface="Calibri" panose="020F0502020204030204" pitchFamily="34" charset="0"/>
            </a:rPr>
            <a:t>Spring </a:t>
          </a:r>
        </a:p>
        <a:p>
          <a:pPr algn="ctr"/>
          <a:r>
            <a:rPr lang="en-US" sz="2000" b="1" i="1" dirty="0">
              <a:latin typeface="Calibri" panose="020F0502020204030204" pitchFamily="34" charset="0"/>
              <a:cs typeface="Calibri" panose="020F0502020204030204" pitchFamily="34" charset="0"/>
            </a:rPr>
            <a:t>Confirm membership payment</a:t>
          </a:r>
        </a:p>
        <a:p>
          <a:pPr algn="ctr"/>
          <a:r>
            <a:rPr lang="en-US" sz="2000" b="1" i="1" dirty="0">
              <a:latin typeface="Calibri" panose="020F0502020204030204" pitchFamily="34" charset="0"/>
              <a:cs typeface="Calibri" panose="020F0502020204030204" pitchFamily="34" charset="0"/>
            </a:rPr>
            <a:t>Look for Professional Development Opportunities</a:t>
          </a:r>
        </a:p>
        <a:p>
          <a:pPr algn="ctr"/>
          <a:endParaRPr lang="en-US" sz="2000" b="1" i="1" dirty="0"/>
        </a:p>
      </dgm:t>
    </dgm:pt>
    <dgm:pt modelId="{D0F1450A-6901-46B6-ABE4-A86EAC30AFC8}" type="parTrans" cxnId="{94762454-5B8E-4A34-83CA-CBA41A2610FD}">
      <dgm:prSet/>
      <dgm:spPr/>
      <dgm:t>
        <a:bodyPr/>
        <a:lstStyle/>
        <a:p>
          <a:pPr algn="ctr"/>
          <a:endParaRPr lang="en-US"/>
        </a:p>
      </dgm:t>
    </dgm:pt>
    <dgm:pt modelId="{164557DA-6D30-44F2-817F-36E77DE9D1D1}" type="sibTrans" cxnId="{94762454-5B8E-4A34-83CA-CBA41A2610FD}">
      <dgm:prSet/>
      <dgm:spPr/>
      <dgm:t>
        <a:bodyPr/>
        <a:lstStyle/>
        <a:p>
          <a:pPr algn="ctr"/>
          <a:endParaRPr lang="en-US"/>
        </a:p>
      </dgm:t>
    </dgm:pt>
    <dgm:pt modelId="{316841B4-C17E-4EC2-A585-431FF906E5A8}">
      <dgm:prSet phldrT="[Text]" custT="1"/>
      <dgm:spPr/>
      <dgm:t>
        <a:bodyPr/>
        <a:lstStyle/>
        <a:p>
          <a:pPr algn="ctr"/>
          <a:r>
            <a:rPr lang="en-US" sz="2400" b="1" dirty="0">
              <a:latin typeface="Calibri" panose="020F0502020204030204" pitchFamily="34" charset="0"/>
              <a:cs typeface="Calibri" panose="020F0502020204030204" pitchFamily="34" charset="0"/>
            </a:rPr>
            <a:t>Summer</a:t>
          </a:r>
        </a:p>
        <a:p>
          <a:pPr algn="ctr"/>
          <a:endParaRPr lang="en-US" sz="1200" dirty="0"/>
        </a:p>
        <a:p>
          <a:pPr algn="ctr"/>
          <a:endParaRPr lang="en-US" sz="1200" dirty="0"/>
        </a:p>
        <a:p>
          <a:pPr algn="ctr"/>
          <a:endParaRPr lang="en-US" sz="1200" dirty="0"/>
        </a:p>
        <a:p>
          <a:pPr algn="ctr"/>
          <a:endParaRPr lang="en-US" sz="1200" dirty="0"/>
        </a:p>
      </dgm:t>
    </dgm:pt>
    <dgm:pt modelId="{0FDA5B73-88F5-4E61-B607-238F079FF4EF}" type="parTrans" cxnId="{B1238FDB-B1AE-4AF4-BFC8-2FA64205592F}">
      <dgm:prSet/>
      <dgm:spPr/>
      <dgm:t>
        <a:bodyPr/>
        <a:lstStyle/>
        <a:p>
          <a:pPr algn="ctr"/>
          <a:endParaRPr lang="en-US"/>
        </a:p>
      </dgm:t>
    </dgm:pt>
    <dgm:pt modelId="{AC34DCF7-E00B-45F5-B952-917E5C6B3352}" type="sibTrans" cxnId="{B1238FDB-B1AE-4AF4-BFC8-2FA64205592F}">
      <dgm:prSet/>
      <dgm:spPr/>
      <dgm:t>
        <a:bodyPr/>
        <a:lstStyle/>
        <a:p>
          <a:pPr algn="ctr"/>
          <a:endParaRPr lang="en-US"/>
        </a:p>
      </dgm:t>
    </dgm:pt>
    <dgm:pt modelId="{18A826A8-3376-48DF-91E5-AEC0553CA221}" type="pres">
      <dgm:prSet presAssocID="{B8FC14EF-1556-4CCB-BFA4-9E372F2BB490}" presName="diagram" presStyleCnt="0">
        <dgm:presLayoutVars>
          <dgm:chMax val="1"/>
          <dgm:dir/>
          <dgm:animLvl val="ctr"/>
          <dgm:resizeHandles val="exact"/>
        </dgm:presLayoutVars>
      </dgm:prSet>
      <dgm:spPr/>
    </dgm:pt>
    <dgm:pt modelId="{2C42A067-A0E6-4FD2-BCA9-6BE2E46A17AA}" type="pres">
      <dgm:prSet presAssocID="{B8FC14EF-1556-4CCB-BFA4-9E372F2BB490}" presName="matrix" presStyleCnt="0"/>
      <dgm:spPr/>
    </dgm:pt>
    <dgm:pt modelId="{49F5C069-BBD8-4AA7-9E68-8873CDC5AA8C}" type="pres">
      <dgm:prSet presAssocID="{B8FC14EF-1556-4CCB-BFA4-9E372F2BB490}" presName="tile1" presStyleLbl="node1" presStyleIdx="0" presStyleCnt="4" custScaleX="103637" custScaleY="105475" custLinFactNeighborX="1426" custLinFactNeighborY="983"/>
      <dgm:spPr/>
    </dgm:pt>
    <dgm:pt modelId="{7F829E5C-84AC-412D-A6E7-D68BA5A0E3ED}" type="pres">
      <dgm:prSet presAssocID="{B8FC14EF-1556-4CCB-BFA4-9E372F2BB490}" presName="tile1text" presStyleLbl="node1" presStyleIdx="0" presStyleCnt="4">
        <dgm:presLayoutVars>
          <dgm:chMax val="0"/>
          <dgm:chPref val="0"/>
          <dgm:bulletEnabled val="1"/>
        </dgm:presLayoutVars>
      </dgm:prSet>
      <dgm:spPr/>
    </dgm:pt>
    <dgm:pt modelId="{9A0CBBB4-059E-48D6-BC99-F2B84D1B804B}" type="pres">
      <dgm:prSet presAssocID="{B8FC14EF-1556-4CCB-BFA4-9E372F2BB490}" presName="tile2" presStyleLbl="node1" presStyleIdx="1" presStyleCnt="4" custScaleY="104950" custLinFactNeighborY="-648"/>
      <dgm:spPr/>
    </dgm:pt>
    <dgm:pt modelId="{CCE99E93-BE87-4921-B810-3A6DE2163F17}" type="pres">
      <dgm:prSet presAssocID="{B8FC14EF-1556-4CCB-BFA4-9E372F2BB490}" presName="tile2text" presStyleLbl="node1" presStyleIdx="1" presStyleCnt="4">
        <dgm:presLayoutVars>
          <dgm:chMax val="0"/>
          <dgm:chPref val="0"/>
          <dgm:bulletEnabled val="1"/>
        </dgm:presLayoutVars>
      </dgm:prSet>
      <dgm:spPr/>
    </dgm:pt>
    <dgm:pt modelId="{442414E6-D6E9-404E-91C8-D06123394B0D}" type="pres">
      <dgm:prSet presAssocID="{B8FC14EF-1556-4CCB-BFA4-9E372F2BB490}" presName="tile3" presStyleLbl="node1" presStyleIdx="2" presStyleCnt="4" custScaleX="101818" custScaleY="106757" custLinFactNeighborX="-39" custLinFactNeighborY="3262"/>
      <dgm:spPr/>
    </dgm:pt>
    <dgm:pt modelId="{723627C2-EB4B-4E4D-AA4E-53725D80D937}" type="pres">
      <dgm:prSet presAssocID="{B8FC14EF-1556-4CCB-BFA4-9E372F2BB490}" presName="tile3text" presStyleLbl="node1" presStyleIdx="2" presStyleCnt="4">
        <dgm:presLayoutVars>
          <dgm:chMax val="0"/>
          <dgm:chPref val="0"/>
          <dgm:bulletEnabled val="1"/>
        </dgm:presLayoutVars>
      </dgm:prSet>
      <dgm:spPr/>
    </dgm:pt>
    <dgm:pt modelId="{AE2669B2-60CA-4C88-80A5-A8F0090F26D2}" type="pres">
      <dgm:prSet presAssocID="{B8FC14EF-1556-4CCB-BFA4-9E372F2BB490}" presName="tile4" presStyleLbl="node1" presStyleIdx="3" presStyleCnt="4" custScaleY="109813" custLinFactNeighborX="-393" custLinFactNeighborY="2995"/>
      <dgm:spPr/>
    </dgm:pt>
    <dgm:pt modelId="{30A071B8-0A0D-4D11-BEF8-F71487DD5486}" type="pres">
      <dgm:prSet presAssocID="{B8FC14EF-1556-4CCB-BFA4-9E372F2BB490}" presName="tile4text" presStyleLbl="node1" presStyleIdx="3" presStyleCnt="4">
        <dgm:presLayoutVars>
          <dgm:chMax val="0"/>
          <dgm:chPref val="0"/>
          <dgm:bulletEnabled val="1"/>
        </dgm:presLayoutVars>
      </dgm:prSet>
      <dgm:spPr/>
    </dgm:pt>
    <dgm:pt modelId="{FC05A0F2-0A41-4CA2-AD33-1C4007A198D6}" type="pres">
      <dgm:prSet presAssocID="{B8FC14EF-1556-4CCB-BFA4-9E372F2BB490}" presName="centerTile" presStyleLbl="fgShp" presStyleIdx="0" presStyleCnt="1" custLinFactNeighborX="4120" custLinFactNeighborY="14912">
        <dgm:presLayoutVars>
          <dgm:chMax val="0"/>
          <dgm:chPref val="0"/>
        </dgm:presLayoutVars>
      </dgm:prSet>
      <dgm:spPr/>
    </dgm:pt>
  </dgm:ptLst>
  <dgm:cxnLst>
    <dgm:cxn modelId="{8FF40B31-6BDA-4400-97CD-D83E1CFB9E5A}" type="presOf" srcId="{316841B4-C17E-4EC2-A585-431FF906E5A8}" destId="{723627C2-EB4B-4E4D-AA4E-53725D80D937}" srcOrd="1" destOrd="0" presId="urn:microsoft.com/office/officeart/2005/8/layout/matrix1"/>
    <dgm:cxn modelId="{94762454-5B8E-4A34-83CA-CBA41A2610FD}" srcId="{593982CC-2863-4121-B806-B88E887BA246}" destId="{EC81EB13-C857-455B-861F-3C4CBDB5E899}" srcOrd="1" destOrd="0" parTransId="{D0F1450A-6901-46B6-ABE4-A86EAC30AFC8}" sibTransId="{164557DA-6D30-44F2-817F-36E77DE9D1D1}"/>
    <dgm:cxn modelId="{17337E32-0870-4AFE-BF8E-7FDFF0CC347C}" type="presOf" srcId="{A711E401-23D8-49C1-AE88-C75F3DC29A87}" destId="{30A071B8-0A0D-4D11-BEF8-F71487DD5486}" srcOrd="1" destOrd="0" presId="urn:microsoft.com/office/officeart/2005/8/layout/matrix1"/>
    <dgm:cxn modelId="{16141032-A0EF-4132-BC34-93AF3BDF3014}" srcId="{9F476589-0BEC-4E84-932B-380B1BABD0EC}" destId="{0BD881C4-4878-49CA-AA0D-32E43D8D0EE0}" srcOrd="0" destOrd="0" parTransId="{459DC97F-BD7C-497C-A4E7-89068BE417FB}" sibTransId="{B47E3F9E-E2A2-4D80-A3E5-A1BEB6D060DC}"/>
    <dgm:cxn modelId="{6FA83828-30E0-4780-9B95-21052FAA38F1}" srcId="{B8FC14EF-1556-4CCB-BFA4-9E372F2BB490}" destId="{593982CC-2863-4121-B806-B88E887BA246}" srcOrd="0" destOrd="0" parTransId="{C75470D2-FFBC-4201-9279-C7EDF2E38485}" sibTransId="{B553FE23-B9C5-4442-943F-696DFDB38E49}"/>
    <dgm:cxn modelId="{930EEAF0-FD86-457E-AB10-C6ADCD882897}" type="presOf" srcId="{316841B4-C17E-4EC2-A585-431FF906E5A8}" destId="{442414E6-D6E9-404E-91C8-D06123394B0D}" srcOrd="0" destOrd="0" presId="urn:microsoft.com/office/officeart/2005/8/layout/matrix1"/>
    <dgm:cxn modelId="{6C799A36-C1BE-4E4E-8DEB-0E3205A95934}" type="presOf" srcId="{EC81EB13-C857-455B-861F-3C4CBDB5E899}" destId="{9A0CBBB4-059E-48D6-BC99-F2B84D1B804B}" srcOrd="0" destOrd="0" presId="urn:microsoft.com/office/officeart/2005/8/layout/matrix1"/>
    <dgm:cxn modelId="{A66CBDF6-E5AD-466A-9A83-F1A639838DBD}" srcId="{9F476589-0BEC-4E84-932B-380B1BABD0EC}" destId="{DFD3BA0F-DDFD-46CC-A601-EF34A66F372B}" srcOrd="1" destOrd="0" parTransId="{EA7AE759-7EDB-4B07-9936-FC0C6BCEBB8A}" sibTransId="{659A87DD-5684-4D11-9D43-895B802441B7}"/>
    <dgm:cxn modelId="{3DB0294D-ED74-4681-ABA1-B3181B9E2100}" type="presOf" srcId="{474A171B-D99F-45C5-AE27-8CD8B7154474}" destId="{7F829E5C-84AC-412D-A6E7-D68BA5A0E3ED}" srcOrd="1" destOrd="0" presId="urn:microsoft.com/office/officeart/2005/8/layout/matrix1"/>
    <dgm:cxn modelId="{15032C11-B4A9-44C4-AB65-8A10E177A57D}" srcId="{593982CC-2863-4121-B806-B88E887BA246}" destId="{474A171B-D99F-45C5-AE27-8CD8B7154474}" srcOrd="0" destOrd="0" parTransId="{64A3A7F3-29F4-4DE4-80E6-E7E73490A06F}" sibTransId="{8D193391-3773-4756-B17E-0ADCC9ADBCDA}"/>
    <dgm:cxn modelId="{1FD5B826-490C-41B3-A7C5-913C1E4C8D44}" srcId="{593982CC-2863-4121-B806-B88E887BA246}" destId="{A711E401-23D8-49C1-AE88-C75F3DC29A87}" srcOrd="3" destOrd="0" parTransId="{7220B0D3-1C50-4F25-BE5D-2C79B13F1E7D}" sibTransId="{588E76A7-3760-47AB-B077-9315CEC89FB5}"/>
    <dgm:cxn modelId="{A04D1720-FDB7-4E4E-A397-A28AA1CA9A61}" type="presOf" srcId="{A711E401-23D8-49C1-AE88-C75F3DC29A87}" destId="{AE2669B2-60CA-4C88-80A5-A8F0090F26D2}" srcOrd="0" destOrd="0" presId="urn:microsoft.com/office/officeart/2005/8/layout/matrix1"/>
    <dgm:cxn modelId="{B15A7733-1A56-429D-94E3-714FA80DF203}" type="presOf" srcId="{593982CC-2863-4121-B806-B88E887BA246}" destId="{FC05A0F2-0A41-4CA2-AD33-1C4007A198D6}" srcOrd="0" destOrd="0" presId="urn:microsoft.com/office/officeart/2005/8/layout/matrix1"/>
    <dgm:cxn modelId="{C0A10D5F-4109-486D-A036-EB070B099B86}" type="presOf" srcId="{B8FC14EF-1556-4CCB-BFA4-9E372F2BB490}" destId="{18A826A8-3376-48DF-91E5-AEC0553CA221}" srcOrd="0" destOrd="0" presId="urn:microsoft.com/office/officeart/2005/8/layout/matrix1"/>
    <dgm:cxn modelId="{B1238FDB-B1AE-4AF4-BFC8-2FA64205592F}" srcId="{593982CC-2863-4121-B806-B88E887BA246}" destId="{316841B4-C17E-4EC2-A585-431FF906E5A8}" srcOrd="2" destOrd="0" parTransId="{0FDA5B73-88F5-4E61-B607-238F079FF4EF}" sibTransId="{AC34DCF7-E00B-45F5-B952-917E5C6B3352}"/>
    <dgm:cxn modelId="{442B1AC9-C63E-4998-A4D1-2C2153C7D34D}" type="presOf" srcId="{474A171B-D99F-45C5-AE27-8CD8B7154474}" destId="{49F5C069-BBD8-4AA7-9E68-8873CDC5AA8C}" srcOrd="0" destOrd="0" presId="urn:microsoft.com/office/officeart/2005/8/layout/matrix1"/>
    <dgm:cxn modelId="{1B267EEF-1AC0-45E0-B841-EBAF34337593}" srcId="{B8FC14EF-1556-4CCB-BFA4-9E372F2BB490}" destId="{9F476589-0BEC-4E84-932B-380B1BABD0EC}" srcOrd="1" destOrd="0" parTransId="{01DA0DE0-5353-4C6D-9F7F-143396EB0468}" sibTransId="{6C1438EF-CF38-4F78-9DB7-606A5D2B11E5}"/>
    <dgm:cxn modelId="{CFF5C400-56C5-4BC8-BD1C-EE114E15A2E9}" type="presOf" srcId="{EC81EB13-C857-455B-861F-3C4CBDB5E899}" destId="{CCE99E93-BE87-4921-B810-3A6DE2163F17}" srcOrd="1" destOrd="0" presId="urn:microsoft.com/office/officeart/2005/8/layout/matrix1"/>
    <dgm:cxn modelId="{AE05CB81-29E7-4D25-805A-67D6C231FB98}" type="presParOf" srcId="{18A826A8-3376-48DF-91E5-AEC0553CA221}" destId="{2C42A067-A0E6-4FD2-BCA9-6BE2E46A17AA}" srcOrd="0" destOrd="0" presId="urn:microsoft.com/office/officeart/2005/8/layout/matrix1"/>
    <dgm:cxn modelId="{1806E307-A028-4511-BB5C-C21BB793A22B}" type="presParOf" srcId="{2C42A067-A0E6-4FD2-BCA9-6BE2E46A17AA}" destId="{49F5C069-BBD8-4AA7-9E68-8873CDC5AA8C}" srcOrd="0" destOrd="0" presId="urn:microsoft.com/office/officeart/2005/8/layout/matrix1"/>
    <dgm:cxn modelId="{39119C86-AF1C-4E62-9EAA-F5D0713040E0}" type="presParOf" srcId="{2C42A067-A0E6-4FD2-BCA9-6BE2E46A17AA}" destId="{7F829E5C-84AC-412D-A6E7-D68BA5A0E3ED}" srcOrd="1" destOrd="0" presId="urn:microsoft.com/office/officeart/2005/8/layout/matrix1"/>
    <dgm:cxn modelId="{ACF48B4F-9B38-423F-BBF9-2363ED018D36}" type="presParOf" srcId="{2C42A067-A0E6-4FD2-BCA9-6BE2E46A17AA}" destId="{9A0CBBB4-059E-48D6-BC99-F2B84D1B804B}" srcOrd="2" destOrd="0" presId="urn:microsoft.com/office/officeart/2005/8/layout/matrix1"/>
    <dgm:cxn modelId="{B5B8CBCE-53AC-48EE-BC16-91A493006F30}" type="presParOf" srcId="{2C42A067-A0E6-4FD2-BCA9-6BE2E46A17AA}" destId="{CCE99E93-BE87-4921-B810-3A6DE2163F17}" srcOrd="3" destOrd="0" presId="urn:microsoft.com/office/officeart/2005/8/layout/matrix1"/>
    <dgm:cxn modelId="{47B3A219-8E5A-4BAD-AAF2-3B9C2E0E20DC}" type="presParOf" srcId="{2C42A067-A0E6-4FD2-BCA9-6BE2E46A17AA}" destId="{442414E6-D6E9-404E-91C8-D06123394B0D}" srcOrd="4" destOrd="0" presId="urn:microsoft.com/office/officeart/2005/8/layout/matrix1"/>
    <dgm:cxn modelId="{63F53E2C-7A90-4F87-86B8-4F6E3C2B0B67}" type="presParOf" srcId="{2C42A067-A0E6-4FD2-BCA9-6BE2E46A17AA}" destId="{723627C2-EB4B-4E4D-AA4E-53725D80D937}" srcOrd="5" destOrd="0" presId="urn:microsoft.com/office/officeart/2005/8/layout/matrix1"/>
    <dgm:cxn modelId="{70FD21F1-F789-413B-B0EB-F3AA436A7088}" type="presParOf" srcId="{2C42A067-A0E6-4FD2-BCA9-6BE2E46A17AA}" destId="{AE2669B2-60CA-4C88-80A5-A8F0090F26D2}" srcOrd="6" destOrd="0" presId="urn:microsoft.com/office/officeart/2005/8/layout/matrix1"/>
    <dgm:cxn modelId="{61986DF9-33F4-484C-8CFA-3863E1977A3C}" type="presParOf" srcId="{2C42A067-A0E6-4FD2-BCA9-6BE2E46A17AA}" destId="{30A071B8-0A0D-4D11-BEF8-F71487DD5486}" srcOrd="7" destOrd="0" presId="urn:microsoft.com/office/officeart/2005/8/layout/matrix1"/>
    <dgm:cxn modelId="{AC43933F-2A07-4F2F-ADC3-7DDC06BFF716}" type="presParOf" srcId="{18A826A8-3376-48DF-91E5-AEC0553CA221}" destId="{FC05A0F2-0A41-4CA2-AD33-1C4007A198D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FF9467-A752-4906-94E6-98E30E6B78A1}"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85E6DFCF-8CE5-4550-A685-960E94EC944F}">
      <dgm:prSet phldrT="[Text]"/>
      <dgm:spPr>
        <a:solidFill>
          <a:schemeClr val="tx2">
            <a:lumMod val="60000"/>
            <a:lumOff val="40000"/>
          </a:schemeClr>
        </a:solidFill>
      </dgm:spPr>
      <dgm:t>
        <a:bodyPr/>
        <a:lstStyle/>
        <a:p>
          <a:r>
            <a:rPr lang="en-US" b="1" dirty="0">
              <a:latin typeface="Calibri" panose="020F0502020204030204" pitchFamily="34" charset="0"/>
              <a:cs typeface="Calibri" panose="020F0502020204030204" pitchFamily="34" charset="0"/>
            </a:rPr>
            <a:t>Connects</a:t>
          </a:r>
        </a:p>
      </dgm:t>
    </dgm:pt>
    <dgm:pt modelId="{F1777FDC-B932-4AE1-8B43-C88568E06FA0}" type="parTrans" cxnId="{18982D96-4338-43FF-B25D-993036129184}">
      <dgm:prSet/>
      <dgm:spPr/>
      <dgm:t>
        <a:bodyPr/>
        <a:lstStyle/>
        <a:p>
          <a:endParaRPr lang="en-US"/>
        </a:p>
      </dgm:t>
    </dgm:pt>
    <dgm:pt modelId="{673FCD04-6B08-442C-B3B2-7D475E716A24}" type="sibTrans" cxnId="{18982D96-4338-43FF-B25D-993036129184}">
      <dgm:prSet/>
      <dgm:spPr/>
      <dgm:t>
        <a:bodyPr/>
        <a:lstStyle/>
        <a:p>
          <a:endParaRPr lang="en-US"/>
        </a:p>
      </dgm:t>
    </dgm:pt>
    <dgm:pt modelId="{53AB16E3-B275-41B4-B122-87235EBEDC88}">
      <dgm:prSet phldrT="[Text]" custT="1"/>
      <dgm:spPr/>
      <dgm:t>
        <a:bodyPr/>
        <a:lstStyle/>
        <a:p>
          <a:r>
            <a:rPr lang="en-US" sz="2400" b="1" dirty="0">
              <a:solidFill>
                <a:schemeClr val="accent3">
                  <a:lumMod val="75000"/>
                </a:schemeClr>
              </a:solidFill>
              <a:latin typeface="Calibri" panose="020F0502020204030204" pitchFamily="34" charset="0"/>
              <a:cs typeface="Calibri" panose="020F0502020204030204" pitchFamily="34" charset="0"/>
            </a:rPr>
            <a:t>Visitor and Camp</a:t>
          </a:r>
        </a:p>
      </dgm:t>
    </dgm:pt>
    <dgm:pt modelId="{9A50913B-C84E-44D6-B416-158E8E9FC98B}" type="parTrans" cxnId="{BA174431-3ED2-4260-BCCB-79CCFD8F25D4}">
      <dgm:prSet/>
      <dgm:spPr/>
      <dgm:t>
        <a:bodyPr/>
        <a:lstStyle/>
        <a:p>
          <a:endParaRPr lang="en-US"/>
        </a:p>
      </dgm:t>
    </dgm:pt>
    <dgm:pt modelId="{FCE70E8C-7BA7-4AB5-AE3E-1570359C39CD}" type="sibTrans" cxnId="{BA174431-3ED2-4260-BCCB-79CCFD8F25D4}">
      <dgm:prSet/>
      <dgm:spPr/>
      <dgm:t>
        <a:bodyPr/>
        <a:lstStyle/>
        <a:p>
          <a:endParaRPr lang="en-US"/>
        </a:p>
      </dgm:t>
    </dgm:pt>
    <dgm:pt modelId="{A047B886-0993-4C28-A8E7-15FB87CCB7DE}">
      <dgm:prSet phldrT="[Text]"/>
      <dgm:spPr>
        <a:solidFill>
          <a:schemeClr val="accent2">
            <a:lumMod val="75000"/>
          </a:schemeClr>
        </a:solidFill>
      </dgm:spPr>
      <dgm:t>
        <a:bodyPr/>
        <a:lstStyle/>
        <a:p>
          <a:r>
            <a:rPr lang="en-US" b="1" dirty="0">
              <a:latin typeface="Calibri" panose="020F0502020204030204" pitchFamily="34" charset="0"/>
              <a:cs typeface="Calibri" panose="020F0502020204030204" pitchFamily="34" charset="0"/>
            </a:rPr>
            <a:t>A Tool</a:t>
          </a:r>
        </a:p>
      </dgm:t>
    </dgm:pt>
    <dgm:pt modelId="{20B15924-5C36-4DCB-AC45-F56F7B153E1D}" type="parTrans" cxnId="{4CD0A745-E693-4F19-A31B-6229482694D8}">
      <dgm:prSet/>
      <dgm:spPr/>
      <dgm:t>
        <a:bodyPr/>
        <a:lstStyle/>
        <a:p>
          <a:endParaRPr lang="en-US"/>
        </a:p>
      </dgm:t>
    </dgm:pt>
    <dgm:pt modelId="{6A5A6ABE-EE77-4FEB-A1A2-0CFFFEB213F6}" type="sibTrans" cxnId="{4CD0A745-E693-4F19-A31B-6229482694D8}">
      <dgm:prSet/>
      <dgm:spPr/>
      <dgm:t>
        <a:bodyPr/>
        <a:lstStyle/>
        <a:p>
          <a:endParaRPr lang="en-US"/>
        </a:p>
      </dgm:t>
    </dgm:pt>
    <dgm:pt modelId="{9210ACE6-4CC5-4D2D-92EE-862FFE432283}">
      <dgm:prSet phldrT="[Text]" custT="1"/>
      <dgm:spPr/>
      <dgm:t>
        <a:bodyPr/>
        <a:lstStyle/>
        <a:p>
          <a:r>
            <a:rPr lang="en-US" sz="2400" b="1" dirty="0">
              <a:solidFill>
                <a:schemeClr val="accent3">
                  <a:lumMod val="75000"/>
                </a:schemeClr>
              </a:solidFill>
              <a:latin typeface="Calibri" panose="020F0502020204030204" pitchFamily="34" charset="0"/>
              <a:cs typeface="Calibri" panose="020F0502020204030204" pitchFamily="34" charset="0"/>
            </a:rPr>
            <a:t>Organizes</a:t>
          </a:r>
        </a:p>
      </dgm:t>
    </dgm:pt>
    <dgm:pt modelId="{D52827E0-CF25-4AA7-A6B7-CBA6F19E8C0F}" type="parTrans" cxnId="{C7FB5CF9-63E1-4B4B-8A2A-B43B36A23F86}">
      <dgm:prSet/>
      <dgm:spPr/>
      <dgm:t>
        <a:bodyPr/>
        <a:lstStyle/>
        <a:p>
          <a:endParaRPr lang="en-US"/>
        </a:p>
      </dgm:t>
    </dgm:pt>
    <dgm:pt modelId="{717A6747-8D9A-416F-A230-08A1759AC04E}" type="sibTrans" cxnId="{C7FB5CF9-63E1-4B4B-8A2A-B43B36A23F86}">
      <dgm:prSet/>
      <dgm:spPr/>
      <dgm:t>
        <a:bodyPr/>
        <a:lstStyle/>
        <a:p>
          <a:endParaRPr lang="en-US"/>
        </a:p>
      </dgm:t>
    </dgm:pt>
    <dgm:pt modelId="{BF009F25-7154-4435-867A-BDA334DC5874}">
      <dgm:prSet phldrT="[Text]" custT="1"/>
      <dgm:spPr/>
      <dgm:t>
        <a:bodyPr/>
        <a:lstStyle/>
        <a:p>
          <a:r>
            <a:rPr lang="en-US" sz="2400" b="1" dirty="0">
              <a:solidFill>
                <a:schemeClr val="accent3">
                  <a:lumMod val="75000"/>
                </a:schemeClr>
              </a:solidFill>
              <a:latin typeface="Calibri" panose="020F0502020204030204" pitchFamily="34" charset="0"/>
              <a:cs typeface="Calibri" panose="020F0502020204030204" pitchFamily="34" charset="0"/>
            </a:rPr>
            <a:t>Evaluates</a:t>
          </a:r>
        </a:p>
      </dgm:t>
    </dgm:pt>
    <dgm:pt modelId="{D024EF7E-DDD5-43D6-862D-B07E11B0A530}" type="parTrans" cxnId="{B3B61889-834C-488D-B5F2-850290298C7D}">
      <dgm:prSet/>
      <dgm:spPr/>
      <dgm:t>
        <a:bodyPr/>
        <a:lstStyle/>
        <a:p>
          <a:endParaRPr lang="en-US"/>
        </a:p>
      </dgm:t>
    </dgm:pt>
    <dgm:pt modelId="{B76D9AE7-5B53-4FB9-ACFC-7EE35821C37F}" type="sibTrans" cxnId="{B3B61889-834C-488D-B5F2-850290298C7D}">
      <dgm:prSet/>
      <dgm:spPr/>
      <dgm:t>
        <a:bodyPr/>
        <a:lstStyle/>
        <a:p>
          <a:endParaRPr lang="en-US"/>
        </a:p>
      </dgm:t>
    </dgm:pt>
    <dgm:pt modelId="{AD1C4CFE-667A-4225-A0C0-977493A39C3A}">
      <dgm:prSet phldrT="[Text]" custT="1"/>
      <dgm:spPr/>
      <dgm:t>
        <a:bodyPr/>
        <a:lstStyle/>
        <a:p>
          <a:r>
            <a:rPr lang="en-US" sz="2000" b="1" dirty="0">
              <a:latin typeface="Calibri" panose="020F0502020204030204" pitchFamily="34" charset="0"/>
              <a:cs typeface="Calibri" panose="020F0502020204030204" pitchFamily="34" charset="0"/>
            </a:rPr>
            <a:t>Reviews</a:t>
          </a:r>
        </a:p>
      </dgm:t>
    </dgm:pt>
    <dgm:pt modelId="{36DEECEA-5DA0-42F5-B6F7-18F05A832828}" type="parTrans" cxnId="{BFCE68DC-DBB6-4D6F-93EB-D7B8039200D0}">
      <dgm:prSet/>
      <dgm:spPr/>
      <dgm:t>
        <a:bodyPr/>
        <a:lstStyle/>
        <a:p>
          <a:endParaRPr lang="en-US"/>
        </a:p>
      </dgm:t>
    </dgm:pt>
    <dgm:pt modelId="{1370FAF8-6B9E-428C-9304-E62FE069A73C}" type="sibTrans" cxnId="{BFCE68DC-DBB6-4D6F-93EB-D7B8039200D0}">
      <dgm:prSet/>
      <dgm:spPr/>
      <dgm:t>
        <a:bodyPr/>
        <a:lstStyle/>
        <a:p>
          <a:endParaRPr lang="en-US"/>
        </a:p>
      </dgm:t>
    </dgm:pt>
    <dgm:pt modelId="{CC710A4A-01AD-4B99-9B64-9730F55A5F59}">
      <dgm:prSet phldrT="[Text]" custT="1"/>
      <dgm:spPr/>
      <dgm:t>
        <a:bodyPr/>
        <a:lstStyle/>
        <a:p>
          <a:r>
            <a:rPr lang="en-US" sz="2400" b="1" dirty="0">
              <a:solidFill>
                <a:schemeClr val="accent3">
                  <a:lumMod val="75000"/>
                </a:schemeClr>
              </a:solidFill>
              <a:latin typeface="Calibri" panose="020F0502020204030204" pitchFamily="34" charset="0"/>
              <a:cs typeface="Calibri" panose="020F0502020204030204" pitchFamily="34" charset="0"/>
            </a:rPr>
            <a:t>Written Documentation</a:t>
          </a:r>
        </a:p>
      </dgm:t>
    </dgm:pt>
    <dgm:pt modelId="{DE1E7445-D0C9-43F5-B033-2F9E3A181B62}" type="parTrans" cxnId="{70315A9D-F3E8-4E25-AA90-9073E7142AD2}">
      <dgm:prSet/>
      <dgm:spPr/>
      <dgm:t>
        <a:bodyPr/>
        <a:lstStyle/>
        <a:p>
          <a:endParaRPr lang="en-US"/>
        </a:p>
      </dgm:t>
    </dgm:pt>
    <dgm:pt modelId="{632CEC55-D0AB-461E-B7CC-2222A32890DA}" type="sibTrans" cxnId="{70315A9D-F3E8-4E25-AA90-9073E7142AD2}">
      <dgm:prSet/>
      <dgm:spPr/>
      <dgm:t>
        <a:bodyPr/>
        <a:lstStyle/>
        <a:p>
          <a:endParaRPr lang="en-US"/>
        </a:p>
      </dgm:t>
    </dgm:pt>
    <dgm:pt modelId="{32266C22-2BCA-4950-B635-22114FD2282D}">
      <dgm:prSet phldrT="[Text]" custT="1"/>
      <dgm:spPr/>
      <dgm:t>
        <a:bodyPr/>
        <a:lstStyle/>
        <a:p>
          <a:r>
            <a:rPr lang="en-US" sz="2400" b="1" dirty="0">
              <a:solidFill>
                <a:schemeClr val="accent3">
                  <a:lumMod val="75000"/>
                </a:schemeClr>
              </a:solidFill>
              <a:latin typeface="Calibri" panose="020F0502020204030204" pitchFamily="34" charset="0"/>
              <a:cs typeface="Calibri" panose="020F0502020204030204" pitchFamily="34" charset="0"/>
            </a:rPr>
            <a:t>Compliance Demonstrations</a:t>
          </a:r>
        </a:p>
      </dgm:t>
    </dgm:pt>
    <dgm:pt modelId="{AE1BB91A-59B5-4195-9961-3BA24B089245}" type="parTrans" cxnId="{AC358B51-6AF2-4B30-88B4-54A09C0E328A}">
      <dgm:prSet/>
      <dgm:spPr/>
      <dgm:t>
        <a:bodyPr/>
        <a:lstStyle/>
        <a:p>
          <a:endParaRPr lang="en-US"/>
        </a:p>
      </dgm:t>
    </dgm:pt>
    <dgm:pt modelId="{79532E70-7F9F-4DA5-830A-79F1BC1A9004}" type="sibTrans" cxnId="{AC358B51-6AF2-4B30-88B4-54A09C0E328A}">
      <dgm:prSet/>
      <dgm:spPr/>
      <dgm:t>
        <a:bodyPr/>
        <a:lstStyle/>
        <a:p>
          <a:endParaRPr lang="en-US"/>
        </a:p>
      </dgm:t>
    </dgm:pt>
    <dgm:pt modelId="{43CC1FB2-2312-4A14-8D41-34D0540FDAE0}" type="pres">
      <dgm:prSet presAssocID="{E4FF9467-A752-4906-94E6-98E30E6B78A1}" presName="composite" presStyleCnt="0">
        <dgm:presLayoutVars>
          <dgm:chMax val="5"/>
          <dgm:dir/>
          <dgm:animLvl val="ctr"/>
          <dgm:resizeHandles val="exact"/>
        </dgm:presLayoutVars>
      </dgm:prSet>
      <dgm:spPr/>
    </dgm:pt>
    <dgm:pt modelId="{4B33F9F5-E02A-49C5-8BF9-42E6DF404615}" type="pres">
      <dgm:prSet presAssocID="{E4FF9467-A752-4906-94E6-98E30E6B78A1}" presName="cycle" presStyleCnt="0"/>
      <dgm:spPr/>
    </dgm:pt>
    <dgm:pt modelId="{9BCE7B0A-30FD-4F73-8E11-AB7A1F0608D9}" type="pres">
      <dgm:prSet presAssocID="{E4FF9467-A752-4906-94E6-98E30E6B78A1}" presName="centerShape" presStyleCnt="0"/>
      <dgm:spPr/>
    </dgm:pt>
    <dgm:pt modelId="{0394B46C-8847-4D08-B1D9-985D348FB613}" type="pres">
      <dgm:prSet presAssocID="{E4FF9467-A752-4906-94E6-98E30E6B78A1}" presName="connSite" presStyleLbl="node1" presStyleIdx="0" presStyleCnt="4"/>
      <dgm:spPr/>
    </dgm:pt>
    <dgm:pt modelId="{6D4DBA59-DEAD-47CF-A502-5E6970DCD5FC}" type="pres">
      <dgm:prSet presAssocID="{E4FF9467-A752-4906-94E6-98E30E6B78A1}" presName="visible" presStyleLbl="node1" presStyleIdx="0" presStyleCnt="4" custScaleX="199270" custScaleY="187893" custLinFactNeighborX="-26767" custLinFactNeighborY="-3311"/>
      <dgm:spPr>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dgm:spPr>
    </dgm:pt>
    <dgm:pt modelId="{E2A4F360-9855-4170-859B-C89434A3B7C0}" type="pres">
      <dgm:prSet presAssocID="{F1777FDC-B932-4AE1-8B43-C88568E06FA0}" presName="Name25" presStyleLbl="parChTrans1D1" presStyleIdx="0" presStyleCnt="3"/>
      <dgm:spPr/>
    </dgm:pt>
    <dgm:pt modelId="{505C0AB1-DF4F-44C4-8E05-438113414765}" type="pres">
      <dgm:prSet presAssocID="{85E6DFCF-8CE5-4550-A685-960E94EC944F}" presName="node" presStyleCnt="0"/>
      <dgm:spPr/>
    </dgm:pt>
    <dgm:pt modelId="{7B601DB8-96B3-44BF-BD7B-961732FA56AF}" type="pres">
      <dgm:prSet presAssocID="{85E6DFCF-8CE5-4550-A685-960E94EC944F}" presName="parentNode" presStyleLbl="node1" presStyleIdx="1" presStyleCnt="4" custLinFactNeighborX="58134" custLinFactNeighborY="5490">
        <dgm:presLayoutVars>
          <dgm:chMax val="1"/>
          <dgm:bulletEnabled val="1"/>
        </dgm:presLayoutVars>
      </dgm:prSet>
      <dgm:spPr/>
    </dgm:pt>
    <dgm:pt modelId="{78BE17C4-793B-422A-ACEA-223B56AC6B3A}" type="pres">
      <dgm:prSet presAssocID="{85E6DFCF-8CE5-4550-A685-960E94EC944F}" presName="childNode" presStyleLbl="revTx" presStyleIdx="0" presStyleCnt="3">
        <dgm:presLayoutVars>
          <dgm:bulletEnabled val="1"/>
        </dgm:presLayoutVars>
      </dgm:prSet>
      <dgm:spPr/>
    </dgm:pt>
    <dgm:pt modelId="{BD78EEAA-20FC-4F83-A0BF-C63C717E332D}" type="pres">
      <dgm:prSet presAssocID="{20B15924-5C36-4DCB-AC45-F56F7B153E1D}" presName="Name25" presStyleLbl="parChTrans1D1" presStyleIdx="1" presStyleCnt="3"/>
      <dgm:spPr/>
    </dgm:pt>
    <dgm:pt modelId="{556C03A6-D1D7-4B4C-B9E5-E03F9F568D13}" type="pres">
      <dgm:prSet presAssocID="{A047B886-0993-4C28-A8E7-15FB87CCB7DE}" presName="node" presStyleCnt="0"/>
      <dgm:spPr/>
    </dgm:pt>
    <dgm:pt modelId="{6FF54688-4AA0-41F1-97E1-D8D4677ECAEB}" type="pres">
      <dgm:prSet presAssocID="{A047B886-0993-4C28-A8E7-15FB87CCB7DE}" presName="parentNode" presStyleLbl="node1" presStyleIdx="2" presStyleCnt="4" custLinFactNeighborX="57698" custLinFactNeighborY="-16779">
        <dgm:presLayoutVars>
          <dgm:chMax val="1"/>
          <dgm:bulletEnabled val="1"/>
        </dgm:presLayoutVars>
      </dgm:prSet>
      <dgm:spPr/>
    </dgm:pt>
    <dgm:pt modelId="{0C34A675-7E36-4F4F-96EC-DCE43755245F}" type="pres">
      <dgm:prSet presAssocID="{A047B886-0993-4C28-A8E7-15FB87CCB7DE}" presName="childNode" presStyleLbl="revTx" presStyleIdx="1" presStyleCnt="3">
        <dgm:presLayoutVars>
          <dgm:bulletEnabled val="1"/>
        </dgm:presLayoutVars>
      </dgm:prSet>
      <dgm:spPr/>
    </dgm:pt>
    <dgm:pt modelId="{5AE007D9-8264-4092-A6F5-4C2EE5C792DF}" type="pres">
      <dgm:prSet presAssocID="{36DEECEA-5DA0-42F5-B6F7-18F05A832828}" presName="Name25" presStyleLbl="parChTrans1D1" presStyleIdx="2" presStyleCnt="3"/>
      <dgm:spPr/>
    </dgm:pt>
    <dgm:pt modelId="{CE985A04-DC0F-4706-89B7-37C093CDAA5C}" type="pres">
      <dgm:prSet presAssocID="{AD1C4CFE-667A-4225-A0C0-977493A39C3A}" presName="node" presStyleCnt="0"/>
      <dgm:spPr/>
    </dgm:pt>
    <dgm:pt modelId="{CC71B4AE-B2AC-483C-A0CC-E5C55B5DBCFF}" type="pres">
      <dgm:prSet presAssocID="{AD1C4CFE-667A-4225-A0C0-977493A39C3A}" presName="parentNode" presStyleLbl="node1" presStyleIdx="3" presStyleCnt="4" custScaleX="119595" custScaleY="101843" custLinFactNeighborX="59201" custLinFactNeighborY="-38249">
        <dgm:presLayoutVars>
          <dgm:chMax val="1"/>
          <dgm:bulletEnabled val="1"/>
        </dgm:presLayoutVars>
      </dgm:prSet>
      <dgm:spPr/>
    </dgm:pt>
    <dgm:pt modelId="{2A81F846-E915-4CE3-B9AD-4BF1816EA5AD}" type="pres">
      <dgm:prSet presAssocID="{AD1C4CFE-667A-4225-A0C0-977493A39C3A}" presName="childNode" presStyleLbl="revTx" presStyleIdx="2" presStyleCnt="3">
        <dgm:presLayoutVars>
          <dgm:bulletEnabled val="1"/>
        </dgm:presLayoutVars>
      </dgm:prSet>
      <dgm:spPr/>
    </dgm:pt>
  </dgm:ptLst>
  <dgm:cxnLst>
    <dgm:cxn modelId="{4CD0A745-E693-4F19-A31B-6229482694D8}" srcId="{E4FF9467-A752-4906-94E6-98E30E6B78A1}" destId="{A047B886-0993-4C28-A8E7-15FB87CCB7DE}" srcOrd="1" destOrd="0" parTransId="{20B15924-5C36-4DCB-AC45-F56F7B153E1D}" sibTransId="{6A5A6ABE-EE77-4FEB-A1A2-0CFFFEB213F6}"/>
    <dgm:cxn modelId="{457A9ED2-DA75-42B7-A3B1-DFB82AFEBBD4}" type="presOf" srcId="{A047B886-0993-4C28-A8E7-15FB87CCB7DE}" destId="{6FF54688-4AA0-41F1-97E1-D8D4677ECAEB}" srcOrd="0" destOrd="0" presId="urn:microsoft.com/office/officeart/2005/8/layout/radial2"/>
    <dgm:cxn modelId="{18982D96-4338-43FF-B25D-993036129184}" srcId="{E4FF9467-A752-4906-94E6-98E30E6B78A1}" destId="{85E6DFCF-8CE5-4550-A685-960E94EC944F}" srcOrd="0" destOrd="0" parTransId="{F1777FDC-B932-4AE1-8B43-C88568E06FA0}" sibTransId="{673FCD04-6B08-442C-B3B2-7D475E716A24}"/>
    <dgm:cxn modelId="{BFD45EE4-7117-45B1-BF06-C2F033459DFF}" type="presOf" srcId="{CC710A4A-01AD-4B99-9B64-9730F55A5F59}" destId="{2A81F846-E915-4CE3-B9AD-4BF1816EA5AD}" srcOrd="0" destOrd="0" presId="urn:microsoft.com/office/officeart/2005/8/layout/radial2"/>
    <dgm:cxn modelId="{70315A9D-F3E8-4E25-AA90-9073E7142AD2}" srcId="{AD1C4CFE-667A-4225-A0C0-977493A39C3A}" destId="{CC710A4A-01AD-4B99-9B64-9730F55A5F59}" srcOrd="0" destOrd="0" parTransId="{DE1E7445-D0C9-43F5-B033-2F9E3A181B62}" sibTransId="{632CEC55-D0AB-461E-B7CC-2222A32890DA}"/>
    <dgm:cxn modelId="{396F91E2-1B05-4BAE-859E-3037D354C88D}" type="presOf" srcId="{36DEECEA-5DA0-42F5-B6F7-18F05A832828}" destId="{5AE007D9-8264-4092-A6F5-4C2EE5C792DF}" srcOrd="0" destOrd="0" presId="urn:microsoft.com/office/officeart/2005/8/layout/radial2"/>
    <dgm:cxn modelId="{61553D8B-24DF-4F0F-972D-C22D8400A14F}" type="presOf" srcId="{53AB16E3-B275-41B4-B122-87235EBEDC88}" destId="{78BE17C4-793B-422A-ACEA-223B56AC6B3A}" srcOrd="0" destOrd="0" presId="urn:microsoft.com/office/officeart/2005/8/layout/radial2"/>
    <dgm:cxn modelId="{1B0FC456-E847-4117-9E04-4ECDA49D6A6D}" type="presOf" srcId="{32266C22-2BCA-4950-B635-22114FD2282D}" destId="{2A81F846-E915-4CE3-B9AD-4BF1816EA5AD}" srcOrd="0" destOrd="1" presId="urn:microsoft.com/office/officeart/2005/8/layout/radial2"/>
    <dgm:cxn modelId="{57DC7291-7B22-4C00-B875-0EA7EC316FBD}" type="presOf" srcId="{85E6DFCF-8CE5-4550-A685-960E94EC944F}" destId="{7B601DB8-96B3-44BF-BD7B-961732FA56AF}" srcOrd="0" destOrd="0" presId="urn:microsoft.com/office/officeart/2005/8/layout/radial2"/>
    <dgm:cxn modelId="{AC358B51-6AF2-4B30-88B4-54A09C0E328A}" srcId="{AD1C4CFE-667A-4225-A0C0-977493A39C3A}" destId="{32266C22-2BCA-4950-B635-22114FD2282D}" srcOrd="1" destOrd="0" parTransId="{AE1BB91A-59B5-4195-9961-3BA24B089245}" sibTransId="{79532E70-7F9F-4DA5-830A-79F1BC1A9004}"/>
    <dgm:cxn modelId="{BA174431-3ED2-4260-BCCB-79CCFD8F25D4}" srcId="{85E6DFCF-8CE5-4550-A685-960E94EC944F}" destId="{53AB16E3-B275-41B4-B122-87235EBEDC88}" srcOrd="0" destOrd="0" parTransId="{9A50913B-C84E-44D6-B416-158E8E9FC98B}" sibTransId="{FCE70E8C-7BA7-4AB5-AE3E-1570359C39CD}"/>
    <dgm:cxn modelId="{145DA289-CA4A-48B2-B423-46F9F7DC12A6}" type="presOf" srcId="{E4FF9467-A752-4906-94E6-98E30E6B78A1}" destId="{43CC1FB2-2312-4A14-8D41-34D0540FDAE0}" srcOrd="0" destOrd="0" presId="urn:microsoft.com/office/officeart/2005/8/layout/radial2"/>
    <dgm:cxn modelId="{BEFC2911-A0A4-4E12-8AD1-7B1FE1B69CF4}" type="presOf" srcId="{20B15924-5C36-4DCB-AC45-F56F7B153E1D}" destId="{BD78EEAA-20FC-4F83-A0BF-C63C717E332D}" srcOrd="0" destOrd="0" presId="urn:microsoft.com/office/officeart/2005/8/layout/radial2"/>
    <dgm:cxn modelId="{B3B61889-834C-488D-B5F2-850290298C7D}" srcId="{A047B886-0993-4C28-A8E7-15FB87CCB7DE}" destId="{BF009F25-7154-4435-867A-BDA334DC5874}" srcOrd="1" destOrd="0" parTransId="{D024EF7E-DDD5-43D6-862D-B07E11B0A530}" sibTransId="{B76D9AE7-5B53-4FB9-ACFC-7EE35821C37F}"/>
    <dgm:cxn modelId="{C7FB5CF9-63E1-4B4B-8A2A-B43B36A23F86}" srcId="{A047B886-0993-4C28-A8E7-15FB87CCB7DE}" destId="{9210ACE6-4CC5-4D2D-92EE-862FFE432283}" srcOrd="0" destOrd="0" parTransId="{D52827E0-CF25-4AA7-A6B7-CBA6F19E8C0F}" sibTransId="{717A6747-8D9A-416F-A230-08A1759AC04E}"/>
    <dgm:cxn modelId="{BFCE68DC-DBB6-4D6F-93EB-D7B8039200D0}" srcId="{E4FF9467-A752-4906-94E6-98E30E6B78A1}" destId="{AD1C4CFE-667A-4225-A0C0-977493A39C3A}" srcOrd="2" destOrd="0" parTransId="{36DEECEA-5DA0-42F5-B6F7-18F05A832828}" sibTransId="{1370FAF8-6B9E-428C-9304-E62FE069A73C}"/>
    <dgm:cxn modelId="{69BBB0B8-ED1F-4527-8EC7-261C31E42550}" type="presOf" srcId="{BF009F25-7154-4435-867A-BDA334DC5874}" destId="{0C34A675-7E36-4F4F-96EC-DCE43755245F}" srcOrd="0" destOrd="1" presId="urn:microsoft.com/office/officeart/2005/8/layout/radial2"/>
    <dgm:cxn modelId="{1F8AF389-55E6-41BF-91F6-AD5A509253BE}" type="presOf" srcId="{9210ACE6-4CC5-4D2D-92EE-862FFE432283}" destId="{0C34A675-7E36-4F4F-96EC-DCE43755245F}" srcOrd="0" destOrd="0" presId="urn:microsoft.com/office/officeart/2005/8/layout/radial2"/>
    <dgm:cxn modelId="{1EB7EF71-EC39-4382-B14F-188467E8B414}" type="presOf" srcId="{F1777FDC-B932-4AE1-8B43-C88568E06FA0}" destId="{E2A4F360-9855-4170-859B-C89434A3B7C0}" srcOrd="0" destOrd="0" presId="urn:microsoft.com/office/officeart/2005/8/layout/radial2"/>
    <dgm:cxn modelId="{FBECBA10-801A-4149-8B7D-6004291E8066}" type="presOf" srcId="{AD1C4CFE-667A-4225-A0C0-977493A39C3A}" destId="{CC71B4AE-B2AC-483C-A0CC-E5C55B5DBCFF}" srcOrd="0" destOrd="0" presId="urn:microsoft.com/office/officeart/2005/8/layout/radial2"/>
    <dgm:cxn modelId="{7726A748-CB7D-4987-9AA7-412CD6FF8686}" type="presParOf" srcId="{43CC1FB2-2312-4A14-8D41-34D0540FDAE0}" destId="{4B33F9F5-E02A-49C5-8BF9-42E6DF404615}" srcOrd="0" destOrd="0" presId="urn:microsoft.com/office/officeart/2005/8/layout/radial2"/>
    <dgm:cxn modelId="{ECB9BBF7-44F0-4935-BBFB-3A4EA1322C1D}" type="presParOf" srcId="{4B33F9F5-E02A-49C5-8BF9-42E6DF404615}" destId="{9BCE7B0A-30FD-4F73-8E11-AB7A1F0608D9}" srcOrd="0" destOrd="0" presId="urn:microsoft.com/office/officeart/2005/8/layout/radial2"/>
    <dgm:cxn modelId="{D5197A10-FED4-4D4E-B299-208E6CF0BCEE}" type="presParOf" srcId="{9BCE7B0A-30FD-4F73-8E11-AB7A1F0608D9}" destId="{0394B46C-8847-4D08-B1D9-985D348FB613}" srcOrd="0" destOrd="0" presId="urn:microsoft.com/office/officeart/2005/8/layout/radial2"/>
    <dgm:cxn modelId="{7F218E52-1DD9-44F6-B634-8363EFBF771B}" type="presParOf" srcId="{9BCE7B0A-30FD-4F73-8E11-AB7A1F0608D9}" destId="{6D4DBA59-DEAD-47CF-A502-5E6970DCD5FC}" srcOrd="1" destOrd="0" presId="urn:microsoft.com/office/officeart/2005/8/layout/radial2"/>
    <dgm:cxn modelId="{3CD131E2-12BC-4E73-85F3-0BB3B0545591}" type="presParOf" srcId="{4B33F9F5-E02A-49C5-8BF9-42E6DF404615}" destId="{E2A4F360-9855-4170-859B-C89434A3B7C0}" srcOrd="1" destOrd="0" presId="urn:microsoft.com/office/officeart/2005/8/layout/radial2"/>
    <dgm:cxn modelId="{B5369620-6C05-4F4A-BBE2-B530861F27DB}" type="presParOf" srcId="{4B33F9F5-E02A-49C5-8BF9-42E6DF404615}" destId="{505C0AB1-DF4F-44C4-8E05-438113414765}" srcOrd="2" destOrd="0" presId="urn:microsoft.com/office/officeart/2005/8/layout/radial2"/>
    <dgm:cxn modelId="{ED89469A-3792-4344-92B4-2CCCFE06B328}" type="presParOf" srcId="{505C0AB1-DF4F-44C4-8E05-438113414765}" destId="{7B601DB8-96B3-44BF-BD7B-961732FA56AF}" srcOrd="0" destOrd="0" presId="urn:microsoft.com/office/officeart/2005/8/layout/radial2"/>
    <dgm:cxn modelId="{32442C72-CF8C-4FD1-BD44-8811651A4993}" type="presParOf" srcId="{505C0AB1-DF4F-44C4-8E05-438113414765}" destId="{78BE17C4-793B-422A-ACEA-223B56AC6B3A}" srcOrd="1" destOrd="0" presId="urn:microsoft.com/office/officeart/2005/8/layout/radial2"/>
    <dgm:cxn modelId="{8C954A86-8E0F-4C7D-B3D1-0811CD76F668}" type="presParOf" srcId="{4B33F9F5-E02A-49C5-8BF9-42E6DF404615}" destId="{BD78EEAA-20FC-4F83-A0BF-C63C717E332D}" srcOrd="3" destOrd="0" presId="urn:microsoft.com/office/officeart/2005/8/layout/radial2"/>
    <dgm:cxn modelId="{2B774D5F-0595-41B7-AD8D-E4F20C645459}" type="presParOf" srcId="{4B33F9F5-E02A-49C5-8BF9-42E6DF404615}" destId="{556C03A6-D1D7-4B4C-B9E5-E03F9F568D13}" srcOrd="4" destOrd="0" presId="urn:microsoft.com/office/officeart/2005/8/layout/radial2"/>
    <dgm:cxn modelId="{CCC70D87-40D0-4B5B-A0D2-5A929473DF39}" type="presParOf" srcId="{556C03A6-D1D7-4B4C-B9E5-E03F9F568D13}" destId="{6FF54688-4AA0-41F1-97E1-D8D4677ECAEB}" srcOrd="0" destOrd="0" presId="urn:microsoft.com/office/officeart/2005/8/layout/radial2"/>
    <dgm:cxn modelId="{43F6A8C6-649D-4B36-BF61-38DD4A81C6EB}" type="presParOf" srcId="{556C03A6-D1D7-4B4C-B9E5-E03F9F568D13}" destId="{0C34A675-7E36-4F4F-96EC-DCE43755245F}" srcOrd="1" destOrd="0" presId="urn:microsoft.com/office/officeart/2005/8/layout/radial2"/>
    <dgm:cxn modelId="{349A5060-5A7C-4278-8E0A-8C1EABBD3E37}" type="presParOf" srcId="{4B33F9F5-E02A-49C5-8BF9-42E6DF404615}" destId="{5AE007D9-8264-4092-A6F5-4C2EE5C792DF}" srcOrd="5" destOrd="0" presId="urn:microsoft.com/office/officeart/2005/8/layout/radial2"/>
    <dgm:cxn modelId="{3AA99396-284C-4EB2-873F-D6F1AC4F01C4}" type="presParOf" srcId="{4B33F9F5-E02A-49C5-8BF9-42E6DF404615}" destId="{CE985A04-DC0F-4706-89B7-37C093CDAA5C}" srcOrd="6" destOrd="0" presId="urn:microsoft.com/office/officeart/2005/8/layout/radial2"/>
    <dgm:cxn modelId="{CAA8AFB5-2045-4393-B5D4-C05325EB59B8}" type="presParOf" srcId="{CE985A04-DC0F-4706-89B7-37C093CDAA5C}" destId="{CC71B4AE-B2AC-483C-A0CC-E5C55B5DBCFF}" srcOrd="0" destOrd="0" presId="urn:microsoft.com/office/officeart/2005/8/layout/radial2"/>
    <dgm:cxn modelId="{7FBB4198-F9FF-45A9-B6F1-E847BE072E5A}" type="presParOf" srcId="{CE985A04-DC0F-4706-89B7-37C093CDAA5C}" destId="{2A81F846-E915-4CE3-B9AD-4BF1816EA5A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64AD85-0BC7-4411-A0DD-B633CE472D3D}" type="doc">
      <dgm:prSet loTypeId="urn:microsoft.com/office/officeart/2005/8/layout/matrix1" loCatId="matrix" qsTypeId="urn:microsoft.com/office/officeart/2005/8/quickstyle/3d2" qsCatId="3D" csTypeId="urn:microsoft.com/office/officeart/2005/8/colors/colorful3" csCatId="colorful" phldr="1"/>
      <dgm:spPr/>
      <dgm:t>
        <a:bodyPr/>
        <a:lstStyle/>
        <a:p>
          <a:endParaRPr lang="en-US"/>
        </a:p>
      </dgm:t>
    </dgm:pt>
    <dgm:pt modelId="{8FF3D43F-029D-4AFA-92A9-760C63488337}">
      <dgm:prSet phldrT="[Text]"/>
      <dgm:spPr/>
      <dgm:t>
        <a:bodyPr/>
        <a:lstStyle/>
        <a:p>
          <a:r>
            <a:rPr lang="en-US" b="1" dirty="0"/>
            <a:t>The Score Form</a:t>
          </a:r>
        </a:p>
      </dgm:t>
    </dgm:pt>
    <dgm:pt modelId="{65B45130-3648-4172-B9BE-187A0CB2B1E7}" type="parTrans" cxnId="{408BE750-B19B-4243-96DC-2D690243181C}">
      <dgm:prSet/>
      <dgm:spPr/>
      <dgm:t>
        <a:bodyPr/>
        <a:lstStyle/>
        <a:p>
          <a:endParaRPr lang="en-US"/>
        </a:p>
      </dgm:t>
    </dgm:pt>
    <dgm:pt modelId="{D44755E0-F195-49A7-85E1-451CC44CA840}" type="sibTrans" cxnId="{408BE750-B19B-4243-96DC-2D690243181C}">
      <dgm:prSet/>
      <dgm:spPr/>
      <dgm:t>
        <a:bodyPr/>
        <a:lstStyle/>
        <a:p>
          <a:endParaRPr lang="en-US"/>
        </a:p>
      </dgm:t>
    </dgm:pt>
    <dgm:pt modelId="{511C027B-724D-465F-A1B0-074D80038411}">
      <dgm:prSet phldrT="[Text]"/>
      <dgm:spPr/>
      <dgm:t>
        <a:bodyPr/>
        <a:lstStyle/>
        <a:p>
          <a:pPr algn="l"/>
          <a:r>
            <a:rPr lang="en-US" b="1" dirty="0"/>
            <a:t>Is a legal document. It is the official record of the visit</a:t>
          </a:r>
        </a:p>
      </dgm:t>
    </dgm:pt>
    <dgm:pt modelId="{8A9532CE-E037-4B87-A42E-CEE92BF372DC}" type="parTrans" cxnId="{BD1C99C2-A501-4549-982B-4ABB63204867}">
      <dgm:prSet/>
      <dgm:spPr/>
      <dgm:t>
        <a:bodyPr/>
        <a:lstStyle/>
        <a:p>
          <a:endParaRPr lang="en-US"/>
        </a:p>
      </dgm:t>
    </dgm:pt>
    <dgm:pt modelId="{4BFFE97E-C338-467C-A17C-83D02716626F}" type="sibTrans" cxnId="{BD1C99C2-A501-4549-982B-4ABB63204867}">
      <dgm:prSet/>
      <dgm:spPr/>
      <dgm:t>
        <a:bodyPr/>
        <a:lstStyle/>
        <a:p>
          <a:endParaRPr lang="en-US"/>
        </a:p>
      </dgm:t>
    </dgm:pt>
    <dgm:pt modelId="{E5BDB25E-EFED-4107-B01C-A5E28FAFBCE0}">
      <dgm:prSet phldrT="[Text]"/>
      <dgm:spPr/>
      <dgm:t>
        <a:bodyPr/>
        <a:lstStyle/>
        <a:p>
          <a:pPr algn="l"/>
          <a:r>
            <a:rPr lang="en-US" b="1" dirty="0"/>
            <a:t>Avoid miscellaneous comments for DNAs or for educational purposes</a:t>
          </a:r>
        </a:p>
      </dgm:t>
    </dgm:pt>
    <dgm:pt modelId="{FA0BD90B-08D2-4D9F-8216-75E049024C76}" type="parTrans" cxnId="{C0CBE28A-A825-4F66-967B-1EBFDFC89937}">
      <dgm:prSet/>
      <dgm:spPr/>
      <dgm:t>
        <a:bodyPr/>
        <a:lstStyle/>
        <a:p>
          <a:endParaRPr lang="en-US"/>
        </a:p>
      </dgm:t>
    </dgm:pt>
    <dgm:pt modelId="{4318CC14-6EBE-4DC8-872B-DB1220CFCB2D}" type="sibTrans" cxnId="{C0CBE28A-A825-4F66-967B-1EBFDFC89937}">
      <dgm:prSet/>
      <dgm:spPr/>
      <dgm:t>
        <a:bodyPr/>
        <a:lstStyle/>
        <a:p>
          <a:endParaRPr lang="en-US"/>
        </a:p>
      </dgm:t>
    </dgm:pt>
    <dgm:pt modelId="{784DB849-D817-496F-B9AD-6BD780A844B6}">
      <dgm:prSet phldrT="[Text]"/>
      <dgm:spPr/>
      <dgm:t>
        <a:bodyPr/>
        <a:lstStyle/>
        <a:p>
          <a:pPr algn="l"/>
          <a:r>
            <a:rPr lang="en-US" b="1" dirty="0"/>
            <a:t>Use the correct score form. Look for an indication of the year</a:t>
          </a:r>
        </a:p>
        <a:p>
          <a:pPr algn="l"/>
          <a:endParaRPr lang="en-US" b="1" dirty="0"/>
        </a:p>
      </dgm:t>
    </dgm:pt>
    <dgm:pt modelId="{010F35CB-B702-49DF-A54C-31605DEF77F3}" type="parTrans" cxnId="{A9D74513-04E9-4C59-95B3-6E39E105BBFD}">
      <dgm:prSet/>
      <dgm:spPr/>
      <dgm:t>
        <a:bodyPr/>
        <a:lstStyle/>
        <a:p>
          <a:endParaRPr lang="en-US"/>
        </a:p>
      </dgm:t>
    </dgm:pt>
    <dgm:pt modelId="{EAE5E3D1-E6A3-4920-905A-52B0C52E1E31}" type="sibTrans" cxnId="{A9D74513-04E9-4C59-95B3-6E39E105BBFD}">
      <dgm:prSet/>
      <dgm:spPr/>
      <dgm:t>
        <a:bodyPr/>
        <a:lstStyle/>
        <a:p>
          <a:endParaRPr lang="en-US"/>
        </a:p>
      </dgm:t>
    </dgm:pt>
    <dgm:pt modelId="{891362D9-5646-4620-9B83-E7DD91F18EDD}">
      <dgm:prSet phldrT="[Text]"/>
      <dgm:spPr/>
      <dgm:t>
        <a:bodyPr/>
        <a:lstStyle/>
        <a:p>
          <a:endParaRPr lang="en-US" dirty="0"/>
        </a:p>
      </dgm:t>
    </dgm:pt>
    <dgm:pt modelId="{D1D8714F-33A0-4AC6-9514-A9F325D101D1}" type="parTrans" cxnId="{82134385-2A96-449F-8A09-150A01F53FC4}">
      <dgm:prSet/>
      <dgm:spPr/>
      <dgm:t>
        <a:bodyPr/>
        <a:lstStyle/>
        <a:p>
          <a:endParaRPr lang="en-US"/>
        </a:p>
      </dgm:t>
    </dgm:pt>
    <dgm:pt modelId="{4DA2CFD8-7DBB-45EF-9CDC-D091A258A998}" type="sibTrans" cxnId="{82134385-2A96-449F-8A09-150A01F53FC4}">
      <dgm:prSet/>
      <dgm:spPr/>
      <dgm:t>
        <a:bodyPr/>
        <a:lstStyle/>
        <a:p>
          <a:endParaRPr lang="en-US"/>
        </a:p>
      </dgm:t>
    </dgm:pt>
    <dgm:pt modelId="{460CBF8A-8459-4A80-99A6-41B80F2EC3B2}">
      <dgm:prSet/>
      <dgm:spPr/>
      <dgm:t>
        <a:bodyPr/>
        <a:lstStyle/>
        <a:p>
          <a:pPr algn="l"/>
          <a:r>
            <a:rPr lang="en-US" b="1" dirty="0"/>
            <a:t>Make sure all scores, signatures, and comments are written in ink</a:t>
          </a:r>
        </a:p>
        <a:p>
          <a:pPr algn="l"/>
          <a:endParaRPr lang="en-US" b="1" dirty="0"/>
        </a:p>
      </dgm:t>
    </dgm:pt>
    <dgm:pt modelId="{D274B43C-D377-4E09-8C32-3811318832A1}" type="parTrans" cxnId="{40B2D511-616B-4FA9-8D5E-634B9C4FE427}">
      <dgm:prSet/>
      <dgm:spPr/>
      <dgm:t>
        <a:bodyPr/>
        <a:lstStyle/>
        <a:p>
          <a:endParaRPr lang="en-US"/>
        </a:p>
      </dgm:t>
    </dgm:pt>
    <dgm:pt modelId="{0EA0A347-E3D5-4D26-B03F-21C714CB384D}" type="sibTrans" cxnId="{40B2D511-616B-4FA9-8D5E-634B9C4FE427}">
      <dgm:prSet/>
      <dgm:spPr/>
      <dgm:t>
        <a:bodyPr/>
        <a:lstStyle/>
        <a:p>
          <a:endParaRPr lang="en-US"/>
        </a:p>
      </dgm:t>
    </dgm:pt>
    <dgm:pt modelId="{C6BCC4EA-DF16-4FA2-A248-ABD2A301C739}" type="pres">
      <dgm:prSet presAssocID="{7A64AD85-0BC7-4411-A0DD-B633CE472D3D}" presName="diagram" presStyleCnt="0">
        <dgm:presLayoutVars>
          <dgm:chMax val="1"/>
          <dgm:dir/>
          <dgm:animLvl val="ctr"/>
          <dgm:resizeHandles val="exact"/>
        </dgm:presLayoutVars>
      </dgm:prSet>
      <dgm:spPr/>
    </dgm:pt>
    <dgm:pt modelId="{68A86BB0-D8ED-4AE7-9305-5C5417AF4757}" type="pres">
      <dgm:prSet presAssocID="{7A64AD85-0BC7-4411-A0DD-B633CE472D3D}" presName="matrix" presStyleCnt="0"/>
      <dgm:spPr/>
    </dgm:pt>
    <dgm:pt modelId="{20DBDCE8-C7BC-4095-A765-DA114D55B038}" type="pres">
      <dgm:prSet presAssocID="{7A64AD85-0BC7-4411-A0DD-B633CE472D3D}" presName="tile1" presStyleLbl="node1" presStyleIdx="0" presStyleCnt="4"/>
      <dgm:spPr/>
    </dgm:pt>
    <dgm:pt modelId="{A50AC1DB-6F0B-4FFC-B630-57B18AEF027D}" type="pres">
      <dgm:prSet presAssocID="{7A64AD85-0BC7-4411-A0DD-B633CE472D3D}" presName="tile1text" presStyleLbl="node1" presStyleIdx="0" presStyleCnt="4">
        <dgm:presLayoutVars>
          <dgm:chMax val="0"/>
          <dgm:chPref val="0"/>
          <dgm:bulletEnabled val="1"/>
        </dgm:presLayoutVars>
      </dgm:prSet>
      <dgm:spPr/>
    </dgm:pt>
    <dgm:pt modelId="{91860CBE-10B2-4EF2-A149-64602A03C064}" type="pres">
      <dgm:prSet presAssocID="{7A64AD85-0BC7-4411-A0DD-B633CE472D3D}" presName="tile2" presStyleLbl="node1" presStyleIdx="1" presStyleCnt="4"/>
      <dgm:spPr/>
    </dgm:pt>
    <dgm:pt modelId="{2EDD966D-2681-4BF4-92B6-26A1601EEF44}" type="pres">
      <dgm:prSet presAssocID="{7A64AD85-0BC7-4411-A0DD-B633CE472D3D}" presName="tile2text" presStyleLbl="node1" presStyleIdx="1" presStyleCnt="4">
        <dgm:presLayoutVars>
          <dgm:chMax val="0"/>
          <dgm:chPref val="0"/>
          <dgm:bulletEnabled val="1"/>
        </dgm:presLayoutVars>
      </dgm:prSet>
      <dgm:spPr/>
    </dgm:pt>
    <dgm:pt modelId="{EDAA7847-4DD8-4AF5-A7C8-4A5D2E4CC6E6}" type="pres">
      <dgm:prSet presAssocID="{7A64AD85-0BC7-4411-A0DD-B633CE472D3D}" presName="tile3" presStyleLbl="node1" presStyleIdx="2" presStyleCnt="4"/>
      <dgm:spPr/>
    </dgm:pt>
    <dgm:pt modelId="{C27D5261-9E30-40CE-A319-9ACBBBAF0E81}" type="pres">
      <dgm:prSet presAssocID="{7A64AD85-0BC7-4411-A0DD-B633CE472D3D}" presName="tile3text" presStyleLbl="node1" presStyleIdx="2" presStyleCnt="4">
        <dgm:presLayoutVars>
          <dgm:chMax val="0"/>
          <dgm:chPref val="0"/>
          <dgm:bulletEnabled val="1"/>
        </dgm:presLayoutVars>
      </dgm:prSet>
      <dgm:spPr/>
    </dgm:pt>
    <dgm:pt modelId="{614C2761-59E8-4BD8-86EB-1A4227128FF8}" type="pres">
      <dgm:prSet presAssocID="{7A64AD85-0BC7-4411-A0DD-B633CE472D3D}" presName="tile4" presStyleLbl="node1" presStyleIdx="3" presStyleCnt="4"/>
      <dgm:spPr/>
    </dgm:pt>
    <dgm:pt modelId="{8D9BBA0B-83A4-4482-9437-9CFA26D2B02F}" type="pres">
      <dgm:prSet presAssocID="{7A64AD85-0BC7-4411-A0DD-B633CE472D3D}" presName="tile4text" presStyleLbl="node1" presStyleIdx="3" presStyleCnt="4">
        <dgm:presLayoutVars>
          <dgm:chMax val="0"/>
          <dgm:chPref val="0"/>
          <dgm:bulletEnabled val="1"/>
        </dgm:presLayoutVars>
      </dgm:prSet>
      <dgm:spPr/>
    </dgm:pt>
    <dgm:pt modelId="{D1CA85F6-7C4F-4243-A380-83798AAB6CC8}" type="pres">
      <dgm:prSet presAssocID="{7A64AD85-0BC7-4411-A0DD-B633CE472D3D}" presName="centerTile" presStyleLbl="fgShp" presStyleIdx="0" presStyleCnt="1">
        <dgm:presLayoutVars>
          <dgm:chMax val="0"/>
          <dgm:chPref val="0"/>
        </dgm:presLayoutVars>
      </dgm:prSet>
      <dgm:spPr/>
    </dgm:pt>
  </dgm:ptLst>
  <dgm:cxnLst>
    <dgm:cxn modelId="{157FE0EE-F1EB-40C1-99E8-0A4AEBC29692}" type="presOf" srcId="{511C027B-724D-465F-A1B0-074D80038411}" destId="{20DBDCE8-C7BC-4095-A765-DA114D55B038}" srcOrd="0" destOrd="0" presId="urn:microsoft.com/office/officeart/2005/8/layout/matrix1"/>
    <dgm:cxn modelId="{082DE555-95D1-49B2-9AEC-0F6726CE3E45}" type="presOf" srcId="{E5BDB25E-EFED-4107-B01C-A5E28FAFBCE0}" destId="{2EDD966D-2681-4BF4-92B6-26A1601EEF44}" srcOrd="1" destOrd="0" presId="urn:microsoft.com/office/officeart/2005/8/layout/matrix1"/>
    <dgm:cxn modelId="{7F2AF155-6382-40CA-8D3A-D538E10FF56A}" type="presOf" srcId="{7A64AD85-0BC7-4411-A0DD-B633CE472D3D}" destId="{C6BCC4EA-DF16-4FA2-A248-ABD2A301C739}" srcOrd="0" destOrd="0" presId="urn:microsoft.com/office/officeart/2005/8/layout/matrix1"/>
    <dgm:cxn modelId="{40B2D511-616B-4FA9-8D5E-634B9C4FE427}" srcId="{8FF3D43F-029D-4AFA-92A9-760C63488337}" destId="{460CBF8A-8459-4A80-99A6-41B80F2EC3B2}" srcOrd="2" destOrd="0" parTransId="{D274B43C-D377-4E09-8C32-3811318832A1}" sibTransId="{0EA0A347-E3D5-4D26-B03F-21C714CB384D}"/>
    <dgm:cxn modelId="{408BE750-B19B-4243-96DC-2D690243181C}" srcId="{7A64AD85-0BC7-4411-A0DD-B633CE472D3D}" destId="{8FF3D43F-029D-4AFA-92A9-760C63488337}" srcOrd="0" destOrd="0" parTransId="{65B45130-3648-4172-B9BE-187A0CB2B1E7}" sibTransId="{D44755E0-F195-49A7-85E1-451CC44CA840}"/>
    <dgm:cxn modelId="{1F8963A7-16B9-4E4D-B13E-B398A1554874}" type="presOf" srcId="{460CBF8A-8459-4A80-99A6-41B80F2EC3B2}" destId="{EDAA7847-4DD8-4AF5-A7C8-4A5D2E4CC6E6}" srcOrd="0" destOrd="0" presId="urn:microsoft.com/office/officeart/2005/8/layout/matrix1"/>
    <dgm:cxn modelId="{38A716E1-90C0-437F-99E5-91FB0303449E}" type="presOf" srcId="{784DB849-D817-496F-B9AD-6BD780A844B6}" destId="{614C2761-59E8-4BD8-86EB-1A4227128FF8}" srcOrd="0" destOrd="0" presId="urn:microsoft.com/office/officeart/2005/8/layout/matrix1"/>
    <dgm:cxn modelId="{088ED13D-7FCA-464C-BCED-62D289E49670}" type="presOf" srcId="{460CBF8A-8459-4A80-99A6-41B80F2EC3B2}" destId="{C27D5261-9E30-40CE-A319-9ACBBBAF0E81}" srcOrd="1" destOrd="0" presId="urn:microsoft.com/office/officeart/2005/8/layout/matrix1"/>
    <dgm:cxn modelId="{74B144F6-C78B-4FF1-BD20-146E28926BED}" type="presOf" srcId="{8FF3D43F-029D-4AFA-92A9-760C63488337}" destId="{D1CA85F6-7C4F-4243-A380-83798AAB6CC8}" srcOrd="0" destOrd="0" presId="urn:microsoft.com/office/officeart/2005/8/layout/matrix1"/>
    <dgm:cxn modelId="{F1BB50F4-D860-4BDC-B1F8-177D1157CF9A}" type="presOf" srcId="{784DB849-D817-496F-B9AD-6BD780A844B6}" destId="{8D9BBA0B-83A4-4482-9437-9CFA26D2B02F}" srcOrd="1" destOrd="0" presId="urn:microsoft.com/office/officeart/2005/8/layout/matrix1"/>
    <dgm:cxn modelId="{82134385-2A96-449F-8A09-150A01F53FC4}" srcId="{7A64AD85-0BC7-4411-A0DD-B633CE472D3D}" destId="{891362D9-5646-4620-9B83-E7DD91F18EDD}" srcOrd="1" destOrd="0" parTransId="{D1D8714F-33A0-4AC6-9514-A9F325D101D1}" sibTransId="{4DA2CFD8-7DBB-45EF-9CDC-D091A258A998}"/>
    <dgm:cxn modelId="{B819D18D-E04F-47F7-8B1A-B7B3BB83DE44}" type="presOf" srcId="{E5BDB25E-EFED-4107-B01C-A5E28FAFBCE0}" destId="{91860CBE-10B2-4EF2-A149-64602A03C064}" srcOrd="0" destOrd="0" presId="urn:microsoft.com/office/officeart/2005/8/layout/matrix1"/>
    <dgm:cxn modelId="{A9D74513-04E9-4C59-95B3-6E39E105BBFD}" srcId="{8FF3D43F-029D-4AFA-92A9-760C63488337}" destId="{784DB849-D817-496F-B9AD-6BD780A844B6}" srcOrd="3" destOrd="0" parTransId="{010F35CB-B702-49DF-A54C-31605DEF77F3}" sibTransId="{EAE5E3D1-E6A3-4920-905A-52B0C52E1E31}"/>
    <dgm:cxn modelId="{BD1C99C2-A501-4549-982B-4ABB63204867}" srcId="{8FF3D43F-029D-4AFA-92A9-760C63488337}" destId="{511C027B-724D-465F-A1B0-074D80038411}" srcOrd="0" destOrd="0" parTransId="{8A9532CE-E037-4B87-A42E-CEE92BF372DC}" sibTransId="{4BFFE97E-C338-467C-A17C-83D02716626F}"/>
    <dgm:cxn modelId="{C0CBE28A-A825-4F66-967B-1EBFDFC89937}" srcId="{8FF3D43F-029D-4AFA-92A9-760C63488337}" destId="{E5BDB25E-EFED-4107-B01C-A5E28FAFBCE0}" srcOrd="1" destOrd="0" parTransId="{FA0BD90B-08D2-4D9F-8216-75E049024C76}" sibTransId="{4318CC14-6EBE-4DC8-872B-DB1220CFCB2D}"/>
    <dgm:cxn modelId="{F68F4DAC-2EA9-4791-8173-282729A217BD}" type="presOf" srcId="{511C027B-724D-465F-A1B0-074D80038411}" destId="{A50AC1DB-6F0B-4FFC-B630-57B18AEF027D}" srcOrd="1" destOrd="0" presId="urn:microsoft.com/office/officeart/2005/8/layout/matrix1"/>
    <dgm:cxn modelId="{F814B3CF-344D-4B90-AFB2-1CD66E2DCE0E}" type="presParOf" srcId="{C6BCC4EA-DF16-4FA2-A248-ABD2A301C739}" destId="{68A86BB0-D8ED-4AE7-9305-5C5417AF4757}" srcOrd="0" destOrd="0" presId="urn:microsoft.com/office/officeart/2005/8/layout/matrix1"/>
    <dgm:cxn modelId="{37D85F34-1661-4047-BD3E-F54F7424E667}" type="presParOf" srcId="{68A86BB0-D8ED-4AE7-9305-5C5417AF4757}" destId="{20DBDCE8-C7BC-4095-A765-DA114D55B038}" srcOrd="0" destOrd="0" presId="urn:microsoft.com/office/officeart/2005/8/layout/matrix1"/>
    <dgm:cxn modelId="{2DB43D8F-3B8E-4572-B75B-5CFCE6DA2633}" type="presParOf" srcId="{68A86BB0-D8ED-4AE7-9305-5C5417AF4757}" destId="{A50AC1DB-6F0B-4FFC-B630-57B18AEF027D}" srcOrd="1" destOrd="0" presId="urn:microsoft.com/office/officeart/2005/8/layout/matrix1"/>
    <dgm:cxn modelId="{FBDAAC88-E050-482A-A4D1-335D62110C60}" type="presParOf" srcId="{68A86BB0-D8ED-4AE7-9305-5C5417AF4757}" destId="{91860CBE-10B2-4EF2-A149-64602A03C064}" srcOrd="2" destOrd="0" presId="urn:microsoft.com/office/officeart/2005/8/layout/matrix1"/>
    <dgm:cxn modelId="{23E2A7B4-1BDE-4440-B69C-A7DFA68447E8}" type="presParOf" srcId="{68A86BB0-D8ED-4AE7-9305-5C5417AF4757}" destId="{2EDD966D-2681-4BF4-92B6-26A1601EEF44}" srcOrd="3" destOrd="0" presId="urn:microsoft.com/office/officeart/2005/8/layout/matrix1"/>
    <dgm:cxn modelId="{3A7C118C-1AE7-4391-B9E4-88FFE2B4B789}" type="presParOf" srcId="{68A86BB0-D8ED-4AE7-9305-5C5417AF4757}" destId="{EDAA7847-4DD8-4AF5-A7C8-4A5D2E4CC6E6}" srcOrd="4" destOrd="0" presId="urn:microsoft.com/office/officeart/2005/8/layout/matrix1"/>
    <dgm:cxn modelId="{76A58AB9-8735-4A9B-9B4F-4F44C045849F}" type="presParOf" srcId="{68A86BB0-D8ED-4AE7-9305-5C5417AF4757}" destId="{C27D5261-9E30-40CE-A319-9ACBBBAF0E81}" srcOrd="5" destOrd="0" presId="urn:microsoft.com/office/officeart/2005/8/layout/matrix1"/>
    <dgm:cxn modelId="{5350A90B-EEC0-4E5E-9227-98BD79D27A51}" type="presParOf" srcId="{68A86BB0-D8ED-4AE7-9305-5C5417AF4757}" destId="{614C2761-59E8-4BD8-86EB-1A4227128FF8}" srcOrd="6" destOrd="0" presId="urn:microsoft.com/office/officeart/2005/8/layout/matrix1"/>
    <dgm:cxn modelId="{16FF17A3-2562-44C0-8F47-A9A8D289C6FE}" type="presParOf" srcId="{68A86BB0-D8ED-4AE7-9305-5C5417AF4757}" destId="{8D9BBA0B-83A4-4482-9437-9CFA26D2B02F}" srcOrd="7" destOrd="0" presId="urn:microsoft.com/office/officeart/2005/8/layout/matrix1"/>
    <dgm:cxn modelId="{8A4FC8BB-251B-4133-89C4-91F1177F8E08}" type="presParOf" srcId="{C6BCC4EA-DF16-4FA2-A248-ABD2A301C739}" destId="{D1CA85F6-7C4F-4243-A380-83798AAB6CC8}"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DE5CBC-96DF-4F5A-A984-DA0434893204}" type="doc">
      <dgm:prSet loTypeId="urn:microsoft.com/office/officeart/2005/8/layout/chevron2" loCatId="process" qsTypeId="urn:microsoft.com/office/officeart/2005/8/quickstyle/3d1" qsCatId="3D" csTypeId="urn:microsoft.com/office/officeart/2005/8/colors/colorful2" csCatId="colorful" phldr="1"/>
      <dgm:spPr/>
      <dgm:t>
        <a:bodyPr/>
        <a:lstStyle/>
        <a:p>
          <a:endParaRPr lang="en-US"/>
        </a:p>
      </dgm:t>
    </dgm:pt>
    <dgm:pt modelId="{375B19E9-B279-462A-9E2D-FCA4E4447083}">
      <dgm:prSet phldrT="[Text]"/>
      <dgm:spPr>
        <a:solidFill>
          <a:schemeClr val="accent2">
            <a:lumMod val="75000"/>
          </a:schemeClr>
        </a:solidFill>
      </dgm:spPr>
      <dgm:t>
        <a:bodyPr/>
        <a:lstStyle/>
        <a:p>
          <a:r>
            <a:rPr lang="en-US" dirty="0"/>
            <a:t>Camps </a:t>
          </a:r>
        </a:p>
      </dgm:t>
    </dgm:pt>
    <dgm:pt modelId="{E48DE18C-E03B-430C-B80E-B2F3B5E41BE7}" type="parTrans" cxnId="{0D90B48A-450E-4B58-8A67-BFB03C7F941E}">
      <dgm:prSet/>
      <dgm:spPr/>
      <dgm:t>
        <a:bodyPr/>
        <a:lstStyle/>
        <a:p>
          <a:endParaRPr lang="en-US"/>
        </a:p>
      </dgm:t>
    </dgm:pt>
    <dgm:pt modelId="{4BB3BCDB-BFDA-483A-A5E4-0E73503487BC}" type="sibTrans" cxnId="{0D90B48A-450E-4B58-8A67-BFB03C7F941E}">
      <dgm:prSet/>
      <dgm:spPr/>
      <dgm:t>
        <a:bodyPr/>
        <a:lstStyle/>
        <a:p>
          <a:endParaRPr lang="en-US"/>
        </a:p>
      </dgm:t>
    </dgm:pt>
    <dgm:pt modelId="{76836567-DCCD-4044-963B-B8B19E8CF5EB}">
      <dgm:prSet phldrT="[Text]"/>
      <dgm:spPr/>
      <dgm:t>
        <a:bodyPr/>
        <a:lstStyle/>
        <a:p>
          <a:r>
            <a:rPr lang="en-US" dirty="0">
              <a:solidFill>
                <a:schemeClr val="accent3">
                  <a:lumMod val="75000"/>
                </a:schemeClr>
              </a:solidFill>
              <a:latin typeface="Calibri" panose="020F0502020204030204" pitchFamily="34" charset="0"/>
            </a:rPr>
            <a:t>Date of visit, correct camp number,  correct camp name</a:t>
          </a:r>
        </a:p>
      </dgm:t>
    </dgm:pt>
    <dgm:pt modelId="{67C7BBCC-2F08-4EF0-BC70-B05B4149AF14}" type="parTrans" cxnId="{571CB8AD-031C-476D-8A8A-8F1E53316448}">
      <dgm:prSet/>
      <dgm:spPr/>
      <dgm:t>
        <a:bodyPr/>
        <a:lstStyle/>
        <a:p>
          <a:endParaRPr lang="en-US"/>
        </a:p>
      </dgm:t>
    </dgm:pt>
    <dgm:pt modelId="{201E8D52-FDF5-49B0-8868-141591C691A8}" type="sibTrans" cxnId="{571CB8AD-031C-476D-8A8A-8F1E53316448}">
      <dgm:prSet/>
      <dgm:spPr/>
      <dgm:t>
        <a:bodyPr/>
        <a:lstStyle/>
        <a:p>
          <a:endParaRPr lang="en-US"/>
        </a:p>
      </dgm:t>
    </dgm:pt>
    <dgm:pt modelId="{29263F0C-EAE7-4FB7-92B0-EC2C45368F29}">
      <dgm:prSet phldrT="[Text]"/>
      <dgm:spPr/>
      <dgm:t>
        <a:bodyPr/>
        <a:lstStyle/>
        <a:p>
          <a:r>
            <a:rPr lang="en-US" dirty="0"/>
            <a:t>Visitors</a:t>
          </a:r>
        </a:p>
      </dgm:t>
    </dgm:pt>
    <dgm:pt modelId="{1DB54325-66F2-4AC0-B352-5576FAB92216}" type="parTrans" cxnId="{B1002E21-4E7F-4F5B-B033-1D92ED58719F}">
      <dgm:prSet/>
      <dgm:spPr/>
      <dgm:t>
        <a:bodyPr/>
        <a:lstStyle/>
        <a:p>
          <a:endParaRPr lang="en-US"/>
        </a:p>
      </dgm:t>
    </dgm:pt>
    <dgm:pt modelId="{4C57BEEB-E5FC-4290-B7A4-EFC09EB8F4DB}" type="sibTrans" cxnId="{B1002E21-4E7F-4F5B-B033-1D92ED58719F}">
      <dgm:prSet/>
      <dgm:spPr/>
      <dgm:t>
        <a:bodyPr/>
        <a:lstStyle/>
        <a:p>
          <a:endParaRPr lang="en-US"/>
        </a:p>
      </dgm:t>
    </dgm:pt>
    <dgm:pt modelId="{A1E1AA40-654D-423E-AEFB-F7DAF279E7C3}">
      <dgm:prSet phldrT="[Text]"/>
      <dgm:spPr>
        <a:solidFill>
          <a:schemeClr val="accent3">
            <a:lumMod val="75000"/>
          </a:schemeClr>
        </a:solidFill>
      </dgm:spPr>
      <dgm:t>
        <a:bodyPr/>
        <a:lstStyle/>
        <a:p>
          <a:r>
            <a:rPr lang="en-US" dirty="0"/>
            <a:t>The Form Itself</a:t>
          </a:r>
        </a:p>
      </dgm:t>
    </dgm:pt>
    <dgm:pt modelId="{DFB53C1F-1697-4244-9B89-2582E40617EA}" type="parTrans" cxnId="{128C265A-DD7C-4574-97FF-C4EB93E45EAF}">
      <dgm:prSet/>
      <dgm:spPr/>
      <dgm:t>
        <a:bodyPr/>
        <a:lstStyle/>
        <a:p>
          <a:endParaRPr lang="en-US"/>
        </a:p>
      </dgm:t>
    </dgm:pt>
    <dgm:pt modelId="{31F3F5FD-E30A-46F2-81B0-472EEF40F603}" type="sibTrans" cxnId="{128C265A-DD7C-4574-97FF-C4EB93E45EAF}">
      <dgm:prSet/>
      <dgm:spPr/>
      <dgm:t>
        <a:bodyPr/>
        <a:lstStyle/>
        <a:p>
          <a:endParaRPr lang="en-US"/>
        </a:p>
      </dgm:t>
    </dgm:pt>
    <dgm:pt modelId="{72F56FFE-23B3-4862-8DFE-100CC212A96D}">
      <dgm:prSet phldrT="[Text]"/>
      <dgm:spPr/>
      <dgm:t>
        <a:bodyPr/>
        <a:lstStyle/>
        <a:p>
          <a:r>
            <a:rPr lang="en-US" dirty="0">
              <a:solidFill>
                <a:schemeClr val="accent3">
                  <a:lumMod val="75000"/>
                </a:schemeClr>
              </a:solidFill>
              <a:latin typeface="Calibri" panose="020F0502020204030204" pitchFamily="34" charset="0"/>
            </a:rPr>
            <a:t>All signatures present</a:t>
          </a:r>
        </a:p>
      </dgm:t>
    </dgm:pt>
    <dgm:pt modelId="{77609240-EA45-49FF-8F8A-E419D14D0D84}" type="parTrans" cxnId="{330E6817-1E96-45FA-80C7-51855CFD2FC3}">
      <dgm:prSet/>
      <dgm:spPr/>
      <dgm:t>
        <a:bodyPr/>
        <a:lstStyle/>
        <a:p>
          <a:endParaRPr lang="en-US"/>
        </a:p>
      </dgm:t>
    </dgm:pt>
    <dgm:pt modelId="{E4BB9F2B-CB9B-42F7-8DA6-DF23FE6E8A9C}" type="sibTrans" cxnId="{330E6817-1E96-45FA-80C7-51855CFD2FC3}">
      <dgm:prSet/>
      <dgm:spPr/>
      <dgm:t>
        <a:bodyPr/>
        <a:lstStyle/>
        <a:p>
          <a:endParaRPr lang="en-US"/>
        </a:p>
      </dgm:t>
    </dgm:pt>
    <dgm:pt modelId="{3F18A758-BDED-4148-AAF7-3A974D31AEB2}">
      <dgm:prSet phldrT="[Text]"/>
      <dgm:spPr/>
      <dgm:t>
        <a:bodyPr/>
        <a:lstStyle/>
        <a:p>
          <a:r>
            <a:rPr lang="en-US" dirty="0">
              <a:solidFill>
                <a:schemeClr val="accent3">
                  <a:lumMod val="75000"/>
                </a:schemeClr>
              </a:solidFill>
              <a:latin typeface="Calibri" panose="020F0502020204030204" pitchFamily="34" charset="0"/>
            </a:rPr>
            <a:t>Camp name and number on each page</a:t>
          </a:r>
        </a:p>
      </dgm:t>
    </dgm:pt>
    <dgm:pt modelId="{2B7326DA-0087-4C21-8638-2D3EE86D584B}" type="parTrans" cxnId="{EEE571E5-285C-450E-A859-8F95D00A2E7C}">
      <dgm:prSet/>
      <dgm:spPr/>
      <dgm:t>
        <a:bodyPr/>
        <a:lstStyle/>
        <a:p>
          <a:endParaRPr lang="en-US"/>
        </a:p>
      </dgm:t>
    </dgm:pt>
    <dgm:pt modelId="{B5936A87-FC60-45EE-80BB-7EF4866673CC}" type="sibTrans" cxnId="{EEE571E5-285C-450E-A859-8F95D00A2E7C}">
      <dgm:prSet/>
      <dgm:spPr/>
      <dgm:t>
        <a:bodyPr/>
        <a:lstStyle/>
        <a:p>
          <a:endParaRPr lang="en-US"/>
        </a:p>
      </dgm:t>
    </dgm:pt>
    <dgm:pt modelId="{763A1892-ED5D-49BE-9E67-2FAE9D30F254}">
      <dgm:prSet phldrT="[Text]"/>
      <dgm:spPr/>
      <dgm:t>
        <a:bodyPr/>
        <a:lstStyle/>
        <a:p>
          <a:r>
            <a:rPr lang="en-US" dirty="0">
              <a:solidFill>
                <a:schemeClr val="accent3">
                  <a:lumMod val="75000"/>
                </a:schemeClr>
              </a:solidFill>
              <a:latin typeface="Calibri" panose="020F0502020204030204" pitchFamily="34" charset="0"/>
            </a:rPr>
            <a:t>Membership status of camp is verified</a:t>
          </a:r>
        </a:p>
      </dgm:t>
    </dgm:pt>
    <dgm:pt modelId="{DCEDE30E-542E-40E3-BC54-2199404570E3}" type="parTrans" cxnId="{D8AD8EB3-446A-470B-BDE3-8173D4352BB0}">
      <dgm:prSet/>
      <dgm:spPr/>
      <dgm:t>
        <a:bodyPr/>
        <a:lstStyle/>
        <a:p>
          <a:endParaRPr lang="en-US"/>
        </a:p>
      </dgm:t>
    </dgm:pt>
    <dgm:pt modelId="{EE740C73-9BD4-4C24-8D9F-765874969084}" type="sibTrans" cxnId="{D8AD8EB3-446A-470B-BDE3-8173D4352BB0}">
      <dgm:prSet/>
      <dgm:spPr/>
      <dgm:t>
        <a:bodyPr/>
        <a:lstStyle/>
        <a:p>
          <a:endParaRPr lang="en-US"/>
        </a:p>
      </dgm:t>
    </dgm:pt>
    <dgm:pt modelId="{1340FA73-6C5B-4762-A533-84D26FAE9108}">
      <dgm:prSet phldrT="[Text]"/>
      <dgm:spPr/>
      <dgm:t>
        <a:bodyPr/>
        <a:lstStyle/>
        <a:p>
          <a:r>
            <a:rPr lang="en-US" dirty="0">
              <a:solidFill>
                <a:schemeClr val="accent3">
                  <a:lumMod val="75000"/>
                </a:schemeClr>
              </a:solidFill>
              <a:latin typeface="Calibri" panose="020F0502020204030204" pitchFamily="34" charset="0"/>
            </a:rPr>
            <a:t>Member number verified </a:t>
          </a:r>
        </a:p>
      </dgm:t>
    </dgm:pt>
    <dgm:pt modelId="{C4760888-6CB4-41FB-B910-E54284AF5F92}" type="parTrans" cxnId="{6946454E-0E57-4CAE-9879-866A1659BA4A}">
      <dgm:prSet/>
      <dgm:spPr/>
      <dgm:t>
        <a:bodyPr/>
        <a:lstStyle/>
        <a:p>
          <a:endParaRPr lang="en-US"/>
        </a:p>
      </dgm:t>
    </dgm:pt>
    <dgm:pt modelId="{9F800A4B-032D-4059-B6CB-4A2E9AFA436F}" type="sibTrans" cxnId="{6946454E-0E57-4CAE-9879-866A1659BA4A}">
      <dgm:prSet/>
      <dgm:spPr/>
      <dgm:t>
        <a:bodyPr/>
        <a:lstStyle/>
        <a:p>
          <a:endParaRPr lang="en-US"/>
        </a:p>
      </dgm:t>
    </dgm:pt>
    <dgm:pt modelId="{0F0A27ED-008D-4FE7-969E-C5A6CEA08787}">
      <dgm:prSet phldrT="[Text]"/>
      <dgm:spPr/>
      <dgm:t>
        <a:bodyPr/>
        <a:lstStyle/>
        <a:p>
          <a:r>
            <a:rPr lang="en-US" dirty="0">
              <a:solidFill>
                <a:schemeClr val="accent3">
                  <a:lumMod val="75000"/>
                </a:schemeClr>
              </a:solidFill>
              <a:latin typeface="Calibri" panose="020F0502020204030204" pitchFamily="34" charset="0"/>
            </a:rPr>
            <a:t>Membership verified – A visitor must be a current member</a:t>
          </a:r>
        </a:p>
      </dgm:t>
    </dgm:pt>
    <dgm:pt modelId="{E57464F1-550B-4BB2-9F6B-381A918B9FBD}" type="parTrans" cxnId="{8DCBA5D2-254A-4106-999A-9B37EA1DE0D1}">
      <dgm:prSet/>
      <dgm:spPr/>
      <dgm:t>
        <a:bodyPr/>
        <a:lstStyle/>
        <a:p>
          <a:endParaRPr lang="en-US"/>
        </a:p>
      </dgm:t>
    </dgm:pt>
    <dgm:pt modelId="{FE0A8C2B-B41D-4B0A-9640-CDD7864F4F1F}" type="sibTrans" cxnId="{8DCBA5D2-254A-4106-999A-9B37EA1DE0D1}">
      <dgm:prSet/>
      <dgm:spPr/>
      <dgm:t>
        <a:bodyPr/>
        <a:lstStyle/>
        <a:p>
          <a:endParaRPr lang="en-US"/>
        </a:p>
      </dgm:t>
    </dgm:pt>
    <dgm:pt modelId="{35DE1A12-18A8-4567-AB87-D6D8C577EC8C}">
      <dgm:prSet phldrT="[Text]"/>
      <dgm:spPr/>
      <dgm:t>
        <a:bodyPr/>
        <a:lstStyle/>
        <a:p>
          <a:r>
            <a:rPr lang="en-US" dirty="0">
              <a:solidFill>
                <a:schemeClr val="accent3">
                  <a:lumMod val="75000"/>
                </a:schemeClr>
              </a:solidFill>
              <a:latin typeface="Calibri" panose="020F0502020204030204" pitchFamily="34" charset="0"/>
            </a:rPr>
            <a:t>Date-stamped when received</a:t>
          </a:r>
        </a:p>
      </dgm:t>
    </dgm:pt>
    <dgm:pt modelId="{C3F7D84A-1E72-4FCB-8AE5-EDB3709B1D0C}" type="parTrans" cxnId="{B4C59973-D796-4349-93B4-A6478DF70FDE}">
      <dgm:prSet/>
      <dgm:spPr/>
      <dgm:t>
        <a:bodyPr/>
        <a:lstStyle/>
        <a:p>
          <a:endParaRPr lang="en-US"/>
        </a:p>
      </dgm:t>
    </dgm:pt>
    <dgm:pt modelId="{16E2E404-979E-4A68-9860-36595F252028}" type="sibTrans" cxnId="{B4C59973-D796-4349-93B4-A6478DF70FDE}">
      <dgm:prSet/>
      <dgm:spPr/>
      <dgm:t>
        <a:bodyPr/>
        <a:lstStyle/>
        <a:p>
          <a:endParaRPr lang="en-US"/>
        </a:p>
      </dgm:t>
    </dgm:pt>
    <dgm:pt modelId="{3F5B1CBF-998F-4177-AE76-29CE78248D30}" type="pres">
      <dgm:prSet presAssocID="{DBDE5CBC-96DF-4F5A-A984-DA0434893204}" presName="linearFlow" presStyleCnt="0">
        <dgm:presLayoutVars>
          <dgm:dir/>
          <dgm:animLvl val="lvl"/>
          <dgm:resizeHandles val="exact"/>
        </dgm:presLayoutVars>
      </dgm:prSet>
      <dgm:spPr/>
    </dgm:pt>
    <dgm:pt modelId="{644FE04E-8E49-4055-83AD-3549708F4194}" type="pres">
      <dgm:prSet presAssocID="{375B19E9-B279-462A-9E2D-FCA4E4447083}" presName="composite" presStyleCnt="0"/>
      <dgm:spPr/>
    </dgm:pt>
    <dgm:pt modelId="{FC117B00-E87A-48C5-9003-E76C2427E398}" type="pres">
      <dgm:prSet presAssocID="{375B19E9-B279-462A-9E2D-FCA4E4447083}" presName="parentText" presStyleLbl="alignNode1" presStyleIdx="0" presStyleCnt="3">
        <dgm:presLayoutVars>
          <dgm:chMax val="1"/>
          <dgm:bulletEnabled val="1"/>
        </dgm:presLayoutVars>
      </dgm:prSet>
      <dgm:spPr/>
    </dgm:pt>
    <dgm:pt modelId="{69C69ADF-6EFA-45F9-8B32-054A2EDF935D}" type="pres">
      <dgm:prSet presAssocID="{375B19E9-B279-462A-9E2D-FCA4E4447083}" presName="descendantText" presStyleLbl="alignAcc1" presStyleIdx="0" presStyleCnt="3" custLinFactNeighborX="257" custLinFactNeighborY="-362">
        <dgm:presLayoutVars>
          <dgm:bulletEnabled val="1"/>
        </dgm:presLayoutVars>
      </dgm:prSet>
      <dgm:spPr/>
    </dgm:pt>
    <dgm:pt modelId="{FC51B04F-8EA1-4CB5-A8C9-F12BAA7C86C9}" type="pres">
      <dgm:prSet presAssocID="{4BB3BCDB-BFDA-483A-A5E4-0E73503487BC}" presName="sp" presStyleCnt="0"/>
      <dgm:spPr/>
    </dgm:pt>
    <dgm:pt modelId="{55FCF549-CA67-4B7D-BF4D-0766E9C8F9A0}" type="pres">
      <dgm:prSet presAssocID="{29263F0C-EAE7-4FB7-92B0-EC2C45368F29}" presName="composite" presStyleCnt="0"/>
      <dgm:spPr/>
    </dgm:pt>
    <dgm:pt modelId="{59B58A1C-EEEE-40AE-98E0-8F2B6303D8AB}" type="pres">
      <dgm:prSet presAssocID="{29263F0C-EAE7-4FB7-92B0-EC2C45368F29}" presName="parentText" presStyleLbl="alignNode1" presStyleIdx="1" presStyleCnt="3">
        <dgm:presLayoutVars>
          <dgm:chMax val="1"/>
          <dgm:bulletEnabled val="1"/>
        </dgm:presLayoutVars>
      </dgm:prSet>
      <dgm:spPr/>
    </dgm:pt>
    <dgm:pt modelId="{43A5AFF0-2850-4362-BCD1-45F3D085B6A6}" type="pres">
      <dgm:prSet presAssocID="{29263F0C-EAE7-4FB7-92B0-EC2C45368F29}" presName="descendantText" presStyleLbl="alignAcc1" presStyleIdx="1" presStyleCnt="3" custLinFactNeighborX="514" custLinFactNeighborY="337">
        <dgm:presLayoutVars>
          <dgm:bulletEnabled val="1"/>
        </dgm:presLayoutVars>
      </dgm:prSet>
      <dgm:spPr/>
    </dgm:pt>
    <dgm:pt modelId="{F4034293-59F6-464C-8B65-08963EA4F39E}" type="pres">
      <dgm:prSet presAssocID="{4C57BEEB-E5FC-4290-B7A4-EFC09EB8F4DB}" presName="sp" presStyleCnt="0"/>
      <dgm:spPr/>
    </dgm:pt>
    <dgm:pt modelId="{7C7F9EB3-1286-499B-9087-DF81A2B2F302}" type="pres">
      <dgm:prSet presAssocID="{A1E1AA40-654D-423E-AEFB-F7DAF279E7C3}" presName="composite" presStyleCnt="0"/>
      <dgm:spPr/>
    </dgm:pt>
    <dgm:pt modelId="{E65A39C9-24D1-4CE8-8FD3-5D64A765B344}" type="pres">
      <dgm:prSet presAssocID="{A1E1AA40-654D-423E-AEFB-F7DAF279E7C3}" presName="parentText" presStyleLbl="alignNode1" presStyleIdx="2" presStyleCnt="3">
        <dgm:presLayoutVars>
          <dgm:chMax val="1"/>
          <dgm:bulletEnabled val="1"/>
        </dgm:presLayoutVars>
      </dgm:prSet>
      <dgm:spPr/>
    </dgm:pt>
    <dgm:pt modelId="{CE9C0395-E750-4532-95F0-478C97E7C600}" type="pres">
      <dgm:prSet presAssocID="{A1E1AA40-654D-423E-AEFB-F7DAF279E7C3}" presName="descendantText" presStyleLbl="alignAcc1" presStyleIdx="2" presStyleCnt="3" custLinFactNeighborX="-113" custLinFactNeighborY="9974">
        <dgm:presLayoutVars>
          <dgm:bulletEnabled val="1"/>
        </dgm:presLayoutVars>
      </dgm:prSet>
      <dgm:spPr/>
    </dgm:pt>
  </dgm:ptLst>
  <dgm:cxnLst>
    <dgm:cxn modelId="{910251EF-C0CF-450A-ACC2-930E8E0386EB}" type="presOf" srcId="{72F56FFE-23B3-4862-8DFE-100CC212A96D}" destId="{CE9C0395-E750-4532-95F0-478C97E7C600}" srcOrd="0" destOrd="0" presId="urn:microsoft.com/office/officeart/2005/8/layout/chevron2"/>
    <dgm:cxn modelId="{128C265A-DD7C-4574-97FF-C4EB93E45EAF}" srcId="{DBDE5CBC-96DF-4F5A-A984-DA0434893204}" destId="{A1E1AA40-654D-423E-AEFB-F7DAF279E7C3}" srcOrd="2" destOrd="0" parTransId="{DFB53C1F-1697-4244-9B89-2582E40617EA}" sibTransId="{31F3F5FD-E30A-46F2-81B0-472EEF40F603}"/>
    <dgm:cxn modelId="{9790666B-A3DF-4DF5-9E01-507E44D79576}" type="presOf" srcId="{1340FA73-6C5B-4762-A533-84D26FAE9108}" destId="{43A5AFF0-2850-4362-BCD1-45F3D085B6A6}" srcOrd="0" destOrd="0" presId="urn:microsoft.com/office/officeart/2005/8/layout/chevron2"/>
    <dgm:cxn modelId="{123C6210-C7D1-4000-9A72-1A00F9C59AF4}" type="presOf" srcId="{35DE1A12-18A8-4567-AB87-D6D8C577EC8C}" destId="{CE9C0395-E750-4532-95F0-478C97E7C600}" srcOrd="0" destOrd="2" presId="urn:microsoft.com/office/officeart/2005/8/layout/chevron2"/>
    <dgm:cxn modelId="{EEE571E5-285C-450E-A859-8F95D00A2E7C}" srcId="{A1E1AA40-654D-423E-AEFB-F7DAF279E7C3}" destId="{3F18A758-BDED-4148-AAF7-3A974D31AEB2}" srcOrd="1" destOrd="0" parTransId="{2B7326DA-0087-4C21-8638-2D3EE86D584B}" sibTransId="{B5936A87-FC60-45EE-80BB-7EF4866673CC}"/>
    <dgm:cxn modelId="{B74F7869-3B71-4EE4-8CCD-DAA8EA0052B6}" type="presOf" srcId="{A1E1AA40-654D-423E-AEFB-F7DAF279E7C3}" destId="{E65A39C9-24D1-4CE8-8FD3-5D64A765B344}" srcOrd="0" destOrd="0" presId="urn:microsoft.com/office/officeart/2005/8/layout/chevron2"/>
    <dgm:cxn modelId="{2531077D-01E2-4105-87EC-ED9BDEEA7CBC}" type="presOf" srcId="{3F18A758-BDED-4148-AAF7-3A974D31AEB2}" destId="{CE9C0395-E750-4532-95F0-478C97E7C600}" srcOrd="0" destOrd="1" presId="urn:microsoft.com/office/officeart/2005/8/layout/chevron2"/>
    <dgm:cxn modelId="{B4C59973-D796-4349-93B4-A6478DF70FDE}" srcId="{A1E1AA40-654D-423E-AEFB-F7DAF279E7C3}" destId="{35DE1A12-18A8-4567-AB87-D6D8C577EC8C}" srcOrd="2" destOrd="0" parTransId="{C3F7D84A-1E72-4FCB-8AE5-EDB3709B1D0C}" sibTransId="{16E2E404-979E-4A68-9860-36595F252028}"/>
    <dgm:cxn modelId="{033F6D5E-1094-46E7-99C2-4D10FBF82A60}" type="presOf" srcId="{DBDE5CBC-96DF-4F5A-A984-DA0434893204}" destId="{3F5B1CBF-998F-4177-AE76-29CE78248D30}" srcOrd="0" destOrd="0" presId="urn:microsoft.com/office/officeart/2005/8/layout/chevron2"/>
    <dgm:cxn modelId="{F31DF73E-4ABA-4557-A515-4B5E92E73EB1}" type="presOf" srcId="{0F0A27ED-008D-4FE7-969E-C5A6CEA08787}" destId="{43A5AFF0-2850-4362-BCD1-45F3D085B6A6}" srcOrd="0" destOrd="1" presId="urn:microsoft.com/office/officeart/2005/8/layout/chevron2"/>
    <dgm:cxn modelId="{D8AD8EB3-446A-470B-BDE3-8173D4352BB0}" srcId="{375B19E9-B279-462A-9E2D-FCA4E4447083}" destId="{763A1892-ED5D-49BE-9E67-2FAE9D30F254}" srcOrd="1" destOrd="0" parTransId="{DCEDE30E-542E-40E3-BC54-2199404570E3}" sibTransId="{EE740C73-9BD4-4C24-8D9F-765874969084}"/>
    <dgm:cxn modelId="{330E6817-1E96-45FA-80C7-51855CFD2FC3}" srcId="{A1E1AA40-654D-423E-AEFB-F7DAF279E7C3}" destId="{72F56FFE-23B3-4862-8DFE-100CC212A96D}" srcOrd="0" destOrd="0" parTransId="{77609240-EA45-49FF-8F8A-E419D14D0D84}" sibTransId="{E4BB9F2B-CB9B-42F7-8DA6-DF23FE6E8A9C}"/>
    <dgm:cxn modelId="{7599B6ED-EDDC-4272-AFAD-116C68269FA2}" type="presOf" srcId="{29263F0C-EAE7-4FB7-92B0-EC2C45368F29}" destId="{59B58A1C-EEEE-40AE-98E0-8F2B6303D8AB}" srcOrd="0" destOrd="0" presId="urn:microsoft.com/office/officeart/2005/8/layout/chevron2"/>
    <dgm:cxn modelId="{6946454E-0E57-4CAE-9879-866A1659BA4A}" srcId="{29263F0C-EAE7-4FB7-92B0-EC2C45368F29}" destId="{1340FA73-6C5B-4762-A533-84D26FAE9108}" srcOrd="0" destOrd="0" parTransId="{C4760888-6CB4-41FB-B910-E54284AF5F92}" sibTransId="{9F800A4B-032D-4059-B6CB-4A2E9AFA436F}"/>
    <dgm:cxn modelId="{B1002E21-4E7F-4F5B-B033-1D92ED58719F}" srcId="{DBDE5CBC-96DF-4F5A-A984-DA0434893204}" destId="{29263F0C-EAE7-4FB7-92B0-EC2C45368F29}" srcOrd="1" destOrd="0" parTransId="{1DB54325-66F2-4AC0-B352-5576FAB92216}" sibTransId="{4C57BEEB-E5FC-4290-B7A4-EFC09EB8F4DB}"/>
    <dgm:cxn modelId="{4D4430A9-C0F5-473E-B4F6-811D8E342A09}" type="presOf" srcId="{763A1892-ED5D-49BE-9E67-2FAE9D30F254}" destId="{69C69ADF-6EFA-45F9-8B32-054A2EDF935D}" srcOrd="0" destOrd="1" presId="urn:microsoft.com/office/officeart/2005/8/layout/chevron2"/>
    <dgm:cxn modelId="{913460E8-E96E-4043-82CE-1869AAAC1ACD}" type="presOf" srcId="{375B19E9-B279-462A-9E2D-FCA4E4447083}" destId="{FC117B00-E87A-48C5-9003-E76C2427E398}" srcOrd="0" destOrd="0" presId="urn:microsoft.com/office/officeart/2005/8/layout/chevron2"/>
    <dgm:cxn modelId="{0D90B48A-450E-4B58-8A67-BFB03C7F941E}" srcId="{DBDE5CBC-96DF-4F5A-A984-DA0434893204}" destId="{375B19E9-B279-462A-9E2D-FCA4E4447083}" srcOrd="0" destOrd="0" parTransId="{E48DE18C-E03B-430C-B80E-B2F3B5E41BE7}" sibTransId="{4BB3BCDB-BFDA-483A-A5E4-0E73503487BC}"/>
    <dgm:cxn modelId="{37BAA263-C240-4DB0-9BD6-5774047AC13A}" type="presOf" srcId="{76836567-DCCD-4044-963B-B8B19E8CF5EB}" destId="{69C69ADF-6EFA-45F9-8B32-054A2EDF935D}" srcOrd="0" destOrd="0" presId="urn:microsoft.com/office/officeart/2005/8/layout/chevron2"/>
    <dgm:cxn modelId="{8DCBA5D2-254A-4106-999A-9B37EA1DE0D1}" srcId="{29263F0C-EAE7-4FB7-92B0-EC2C45368F29}" destId="{0F0A27ED-008D-4FE7-969E-C5A6CEA08787}" srcOrd="1" destOrd="0" parTransId="{E57464F1-550B-4BB2-9F6B-381A918B9FBD}" sibTransId="{FE0A8C2B-B41D-4B0A-9640-CDD7864F4F1F}"/>
    <dgm:cxn modelId="{571CB8AD-031C-476D-8A8A-8F1E53316448}" srcId="{375B19E9-B279-462A-9E2D-FCA4E4447083}" destId="{76836567-DCCD-4044-963B-B8B19E8CF5EB}" srcOrd="0" destOrd="0" parTransId="{67C7BBCC-2F08-4EF0-BC70-B05B4149AF14}" sibTransId="{201E8D52-FDF5-49B0-8868-141591C691A8}"/>
    <dgm:cxn modelId="{B0F86115-AE1E-424C-92E9-30C11729B1F9}" type="presParOf" srcId="{3F5B1CBF-998F-4177-AE76-29CE78248D30}" destId="{644FE04E-8E49-4055-83AD-3549708F4194}" srcOrd="0" destOrd="0" presId="urn:microsoft.com/office/officeart/2005/8/layout/chevron2"/>
    <dgm:cxn modelId="{1A1FBF1B-3241-4662-90B9-9839F4BA7219}" type="presParOf" srcId="{644FE04E-8E49-4055-83AD-3549708F4194}" destId="{FC117B00-E87A-48C5-9003-E76C2427E398}" srcOrd="0" destOrd="0" presId="urn:microsoft.com/office/officeart/2005/8/layout/chevron2"/>
    <dgm:cxn modelId="{129FD87D-2DC4-4CF0-9F71-C933B43BC56B}" type="presParOf" srcId="{644FE04E-8E49-4055-83AD-3549708F4194}" destId="{69C69ADF-6EFA-45F9-8B32-054A2EDF935D}" srcOrd="1" destOrd="0" presId="urn:microsoft.com/office/officeart/2005/8/layout/chevron2"/>
    <dgm:cxn modelId="{2A5F0E7A-F281-47FD-9DD6-FE6F3B524871}" type="presParOf" srcId="{3F5B1CBF-998F-4177-AE76-29CE78248D30}" destId="{FC51B04F-8EA1-4CB5-A8C9-F12BAA7C86C9}" srcOrd="1" destOrd="0" presId="urn:microsoft.com/office/officeart/2005/8/layout/chevron2"/>
    <dgm:cxn modelId="{F592BA15-1D3B-4E86-80FC-68116FA1A08F}" type="presParOf" srcId="{3F5B1CBF-998F-4177-AE76-29CE78248D30}" destId="{55FCF549-CA67-4B7D-BF4D-0766E9C8F9A0}" srcOrd="2" destOrd="0" presId="urn:microsoft.com/office/officeart/2005/8/layout/chevron2"/>
    <dgm:cxn modelId="{083AC266-E879-4937-8D4D-362EC43531DD}" type="presParOf" srcId="{55FCF549-CA67-4B7D-BF4D-0766E9C8F9A0}" destId="{59B58A1C-EEEE-40AE-98E0-8F2B6303D8AB}" srcOrd="0" destOrd="0" presId="urn:microsoft.com/office/officeart/2005/8/layout/chevron2"/>
    <dgm:cxn modelId="{CA162798-F244-4DA4-A1C2-C8FD82F3A407}" type="presParOf" srcId="{55FCF549-CA67-4B7D-BF4D-0766E9C8F9A0}" destId="{43A5AFF0-2850-4362-BCD1-45F3D085B6A6}" srcOrd="1" destOrd="0" presId="urn:microsoft.com/office/officeart/2005/8/layout/chevron2"/>
    <dgm:cxn modelId="{CF67DD5F-7347-4EAC-A85D-6045B032C958}" type="presParOf" srcId="{3F5B1CBF-998F-4177-AE76-29CE78248D30}" destId="{F4034293-59F6-464C-8B65-08963EA4F39E}" srcOrd="3" destOrd="0" presId="urn:microsoft.com/office/officeart/2005/8/layout/chevron2"/>
    <dgm:cxn modelId="{66A3A697-1CCA-4105-A16A-400A8E719E29}" type="presParOf" srcId="{3F5B1CBF-998F-4177-AE76-29CE78248D30}" destId="{7C7F9EB3-1286-499B-9087-DF81A2B2F302}" srcOrd="4" destOrd="0" presId="urn:microsoft.com/office/officeart/2005/8/layout/chevron2"/>
    <dgm:cxn modelId="{C90268EB-36CE-4FE4-920E-DD5C9AD43188}" type="presParOf" srcId="{7C7F9EB3-1286-499B-9087-DF81A2B2F302}" destId="{E65A39C9-24D1-4CE8-8FD3-5D64A765B344}" srcOrd="0" destOrd="0" presId="urn:microsoft.com/office/officeart/2005/8/layout/chevron2"/>
    <dgm:cxn modelId="{05EE92D2-E574-4F89-B838-C86A21E18559}" type="presParOf" srcId="{7C7F9EB3-1286-499B-9087-DF81A2B2F302}" destId="{CE9C0395-E750-4532-95F0-478C97E7C600}"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FD89DB-DFFD-4928-B449-026D8A7C896E}" type="doc">
      <dgm:prSet loTypeId="urn:microsoft.com/office/officeart/2005/8/layout/matrix1" loCatId="matrix" qsTypeId="urn:microsoft.com/office/officeart/2005/8/quickstyle/3d1" qsCatId="3D" csTypeId="urn:microsoft.com/office/officeart/2005/8/colors/colorful3" csCatId="colorful" phldr="1"/>
      <dgm:spPr/>
      <dgm:t>
        <a:bodyPr/>
        <a:lstStyle/>
        <a:p>
          <a:endParaRPr lang="en-US"/>
        </a:p>
      </dgm:t>
    </dgm:pt>
    <dgm:pt modelId="{48AD46CE-0604-456F-A33F-74D7A62F624C}">
      <dgm:prSet phldrT="[Text]" custT="1"/>
      <dgm:spPr/>
      <dgm:t>
        <a:bodyPr/>
        <a:lstStyle/>
        <a:p>
          <a:r>
            <a:rPr lang="en-US" sz="4400" b="1" dirty="0">
              <a:latin typeface="Calibri" panose="020F0502020204030204" pitchFamily="34" charset="0"/>
              <a:cs typeface="Calibri" panose="020F0502020204030204" pitchFamily="34" charset="0"/>
            </a:rPr>
            <a:t>ICA</a:t>
          </a:r>
        </a:p>
      </dgm:t>
    </dgm:pt>
    <dgm:pt modelId="{8AEF7382-FA71-4973-A4C3-34FD5807DDBA}" type="parTrans" cxnId="{D2C074FF-E4F3-4728-A552-167316C82E50}">
      <dgm:prSet/>
      <dgm:spPr/>
      <dgm:t>
        <a:bodyPr/>
        <a:lstStyle/>
        <a:p>
          <a:endParaRPr lang="en-US"/>
        </a:p>
      </dgm:t>
    </dgm:pt>
    <dgm:pt modelId="{AE494468-174E-4C3B-82A7-363EAB0ADB25}" type="sibTrans" cxnId="{D2C074FF-E4F3-4728-A552-167316C82E50}">
      <dgm:prSet/>
      <dgm:spPr/>
      <dgm:t>
        <a:bodyPr/>
        <a:lstStyle/>
        <a:p>
          <a:endParaRPr lang="en-US"/>
        </a:p>
      </dgm:t>
    </dgm:pt>
    <dgm:pt modelId="{EA7E890A-8823-4207-85E9-C56A8CFD7DE0}">
      <dgm:prSet phldrT="[Text]" custT="1"/>
      <dgm:spPr>
        <a:solidFill>
          <a:schemeClr val="accent3">
            <a:lumMod val="75000"/>
          </a:schemeClr>
        </a:solidFill>
      </dgm:spPr>
      <dgm:t>
        <a:bodyPr/>
        <a:lstStyle/>
        <a:p>
          <a:pPr algn="l">
            <a:buFont typeface="Arial" panose="020B0604020202020204" pitchFamily="34" charset="0"/>
            <a:buNone/>
          </a:pPr>
          <a:endParaRPr lang="en-US" sz="2400" b="1" dirty="0">
            <a:latin typeface="Calibri" panose="020F0502020204030204" pitchFamily="34" charset="0"/>
            <a:cs typeface="Calibri" panose="020F0502020204030204" pitchFamily="34" charset="0"/>
          </a:endParaRPr>
        </a:p>
        <a:p>
          <a:pPr algn="l">
            <a:buFont typeface="Arial" panose="020B0604020202020204" pitchFamily="34" charset="0"/>
            <a:buNone/>
          </a:pPr>
          <a:r>
            <a:rPr lang="en-US" sz="2400" b="1" dirty="0">
              <a:latin typeface="Calibri" panose="020F0502020204030204" pitchFamily="34" charset="0"/>
              <a:cs typeface="Calibri" panose="020F0502020204030204" pitchFamily="34" charset="0"/>
            </a:rPr>
            <a:t>Must be taken for any and all missed mandatory standards.  </a:t>
          </a:r>
        </a:p>
        <a:p>
          <a:pPr algn="l">
            <a:buFont typeface="Arial" panose="020B0604020202020204" pitchFamily="34" charset="0"/>
            <a:buNone/>
          </a:pPr>
          <a:r>
            <a:rPr lang="en-US" sz="2400" b="1" dirty="0">
              <a:latin typeface="Calibri" panose="020F0502020204030204" pitchFamily="34" charset="0"/>
              <a:cs typeface="Calibri" panose="020F0502020204030204" pitchFamily="34" charset="0"/>
            </a:rPr>
            <a:t>Some activities or situations will need to cease until compliance is met</a:t>
          </a:r>
        </a:p>
      </dgm:t>
    </dgm:pt>
    <dgm:pt modelId="{B9774EA3-8DDA-4C96-B972-30D3112015B5}" type="parTrans" cxnId="{6C7F3B6A-A2A2-43F0-8EEA-6C60EDE19935}">
      <dgm:prSet/>
      <dgm:spPr/>
      <dgm:t>
        <a:bodyPr/>
        <a:lstStyle/>
        <a:p>
          <a:endParaRPr lang="en-US"/>
        </a:p>
      </dgm:t>
    </dgm:pt>
    <dgm:pt modelId="{DA592A7E-503C-4970-A27A-62E36293789E}" type="sibTrans" cxnId="{6C7F3B6A-A2A2-43F0-8EEA-6C60EDE19935}">
      <dgm:prSet/>
      <dgm:spPr/>
      <dgm:t>
        <a:bodyPr/>
        <a:lstStyle/>
        <a:p>
          <a:endParaRPr lang="en-US"/>
        </a:p>
      </dgm:t>
    </dgm:pt>
    <dgm:pt modelId="{B8C74625-B55E-4B6F-9649-550834A45EE7}">
      <dgm:prSet phldrT="[Text]"/>
      <dgm:spPr/>
      <dgm:t>
        <a:bodyPr/>
        <a:lstStyle/>
        <a:p>
          <a:r>
            <a:rPr lang="en-US" b="1" dirty="0">
              <a:latin typeface="Calibri" panose="020F0502020204030204" pitchFamily="34" charset="0"/>
              <a:cs typeface="Calibri" panose="020F0502020204030204" pitchFamily="34" charset="0"/>
            </a:rPr>
            <a:t>Used ONLY for missed mandatory standards</a:t>
          </a:r>
        </a:p>
      </dgm:t>
    </dgm:pt>
    <dgm:pt modelId="{148F78F1-FA00-4A98-8A23-D625810F162B}" type="parTrans" cxnId="{A9A97ACB-7BE7-419B-A1F0-C08E10261CC7}">
      <dgm:prSet/>
      <dgm:spPr/>
      <dgm:t>
        <a:bodyPr/>
        <a:lstStyle/>
        <a:p>
          <a:endParaRPr lang="en-US"/>
        </a:p>
      </dgm:t>
    </dgm:pt>
    <dgm:pt modelId="{4AE2A828-9F39-45A0-AB83-F67F60DE2D8D}" type="sibTrans" cxnId="{A9A97ACB-7BE7-419B-A1F0-C08E10261CC7}">
      <dgm:prSet/>
      <dgm:spPr/>
      <dgm:t>
        <a:bodyPr/>
        <a:lstStyle/>
        <a:p>
          <a:endParaRPr lang="en-US"/>
        </a:p>
      </dgm:t>
    </dgm:pt>
    <dgm:pt modelId="{47422B6B-9726-46AD-93FC-6801289959E0}">
      <dgm:prSet phldrT="[Text]"/>
      <dgm:spPr/>
      <dgm:t>
        <a:bodyPr/>
        <a:lstStyle/>
        <a:p>
          <a:r>
            <a:rPr lang="en-US" b="1" dirty="0">
              <a:latin typeface="Calibri" panose="020F0502020204030204" pitchFamily="34" charset="0"/>
              <a:cs typeface="Calibri" panose="020F0502020204030204" pitchFamily="34" charset="0"/>
            </a:rPr>
            <a:t>Camp has 7 days to document their immediate compliance with the standard</a:t>
          </a:r>
        </a:p>
      </dgm:t>
    </dgm:pt>
    <dgm:pt modelId="{04E44A99-261A-4FEF-9E88-73C53CC89663}" type="parTrans" cxnId="{0F31D8D3-CCC5-4C4E-ACFC-87434531B01D}">
      <dgm:prSet/>
      <dgm:spPr/>
      <dgm:t>
        <a:bodyPr/>
        <a:lstStyle/>
        <a:p>
          <a:endParaRPr lang="en-US"/>
        </a:p>
      </dgm:t>
    </dgm:pt>
    <dgm:pt modelId="{C513D9B4-4167-42BB-A34A-7DA764B85EFA}" type="sibTrans" cxnId="{0F31D8D3-CCC5-4C4E-ACFC-87434531B01D}">
      <dgm:prSet/>
      <dgm:spPr/>
      <dgm:t>
        <a:bodyPr/>
        <a:lstStyle/>
        <a:p>
          <a:endParaRPr lang="en-US"/>
        </a:p>
      </dgm:t>
    </dgm:pt>
    <dgm:pt modelId="{683D6FF7-B5B8-42A2-9EB8-5204E37B72AC}">
      <dgm:prSet phldrT="[Text]"/>
      <dgm:spPr>
        <a:solidFill>
          <a:schemeClr val="accent2">
            <a:lumMod val="75000"/>
          </a:schemeClr>
        </a:solidFill>
      </dgm:spPr>
      <dgm:t>
        <a:bodyPr/>
        <a:lstStyle/>
        <a:p>
          <a:r>
            <a:rPr lang="en-US" b="1" dirty="0">
              <a:latin typeface="Calibri" panose="020F0502020204030204" pitchFamily="34" charset="0"/>
              <a:ea typeface="+mn-ea"/>
              <a:cs typeface="Calibri" panose="020F0502020204030204" pitchFamily="34" charset="0"/>
            </a:rPr>
            <a:t>ANY and all documentation gets sent to the ACA, Inc</a:t>
          </a:r>
          <a:r>
            <a:rPr lang="en-US" b="1" dirty="0">
              <a:latin typeface="+mn-lt"/>
              <a:ea typeface="+mn-ea"/>
              <a:cs typeface="+mn-cs"/>
            </a:rPr>
            <a:t>.</a:t>
          </a:r>
          <a:endParaRPr lang="en-US" b="1" dirty="0"/>
        </a:p>
      </dgm:t>
    </dgm:pt>
    <dgm:pt modelId="{7D94BA5A-8AB0-40DE-8F42-9BAA07BD758A}" type="parTrans" cxnId="{F9575438-C05E-400D-BF11-3D5B7B9A403D}">
      <dgm:prSet/>
      <dgm:spPr/>
      <dgm:t>
        <a:bodyPr/>
        <a:lstStyle/>
        <a:p>
          <a:endParaRPr lang="en-US"/>
        </a:p>
      </dgm:t>
    </dgm:pt>
    <dgm:pt modelId="{7B427B79-A624-45DE-8830-ED998230411B}" type="sibTrans" cxnId="{F9575438-C05E-400D-BF11-3D5B7B9A403D}">
      <dgm:prSet/>
      <dgm:spPr/>
      <dgm:t>
        <a:bodyPr/>
        <a:lstStyle/>
        <a:p>
          <a:endParaRPr lang="en-US"/>
        </a:p>
      </dgm:t>
    </dgm:pt>
    <dgm:pt modelId="{BC114D26-BAA2-40CA-BB13-3AB16FC84265}" type="pres">
      <dgm:prSet presAssocID="{21FD89DB-DFFD-4928-B449-026D8A7C896E}" presName="diagram" presStyleCnt="0">
        <dgm:presLayoutVars>
          <dgm:chMax val="1"/>
          <dgm:dir/>
          <dgm:animLvl val="ctr"/>
          <dgm:resizeHandles val="exact"/>
        </dgm:presLayoutVars>
      </dgm:prSet>
      <dgm:spPr/>
    </dgm:pt>
    <dgm:pt modelId="{98A8E3E8-654C-445A-84E5-A14FE587C64D}" type="pres">
      <dgm:prSet presAssocID="{21FD89DB-DFFD-4928-B449-026D8A7C896E}" presName="matrix" presStyleCnt="0"/>
      <dgm:spPr/>
    </dgm:pt>
    <dgm:pt modelId="{99E16A92-D66B-4929-97BD-6E60BBF5FA29}" type="pres">
      <dgm:prSet presAssocID="{21FD89DB-DFFD-4928-B449-026D8A7C896E}" presName="tile1" presStyleLbl="node1" presStyleIdx="0" presStyleCnt="4"/>
      <dgm:spPr/>
    </dgm:pt>
    <dgm:pt modelId="{410A82B5-2CE2-42E7-AEA6-97414CA438DC}" type="pres">
      <dgm:prSet presAssocID="{21FD89DB-DFFD-4928-B449-026D8A7C896E}" presName="tile1text" presStyleLbl="node1" presStyleIdx="0" presStyleCnt="4">
        <dgm:presLayoutVars>
          <dgm:chMax val="0"/>
          <dgm:chPref val="0"/>
          <dgm:bulletEnabled val="1"/>
        </dgm:presLayoutVars>
      </dgm:prSet>
      <dgm:spPr/>
    </dgm:pt>
    <dgm:pt modelId="{C048A226-8001-40D0-A8CE-27F80841634C}" type="pres">
      <dgm:prSet presAssocID="{21FD89DB-DFFD-4928-B449-026D8A7C896E}" presName="tile2" presStyleLbl="node1" presStyleIdx="1" presStyleCnt="4" custLinFactNeighborX="901" custLinFactNeighborY="-346"/>
      <dgm:spPr/>
    </dgm:pt>
    <dgm:pt modelId="{586C773D-E192-4FC0-97E1-9097BF690B86}" type="pres">
      <dgm:prSet presAssocID="{21FD89DB-DFFD-4928-B449-026D8A7C896E}" presName="tile2text" presStyleLbl="node1" presStyleIdx="1" presStyleCnt="4">
        <dgm:presLayoutVars>
          <dgm:chMax val="0"/>
          <dgm:chPref val="0"/>
          <dgm:bulletEnabled val="1"/>
        </dgm:presLayoutVars>
      </dgm:prSet>
      <dgm:spPr/>
    </dgm:pt>
    <dgm:pt modelId="{50C76598-EC91-4662-9675-0AACFADD1A79}" type="pres">
      <dgm:prSet presAssocID="{21FD89DB-DFFD-4928-B449-026D8A7C896E}" presName="tile3" presStyleLbl="node1" presStyleIdx="2" presStyleCnt="4"/>
      <dgm:spPr/>
    </dgm:pt>
    <dgm:pt modelId="{3D9BE13E-2F5F-4A58-A226-3D05085B5391}" type="pres">
      <dgm:prSet presAssocID="{21FD89DB-DFFD-4928-B449-026D8A7C896E}" presName="tile3text" presStyleLbl="node1" presStyleIdx="2" presStyleCnt="4">
        <dgm:presLayoutVars>
          <dgm:chMax val="0"/>
          <dgm:chPref val="0"/>
          <dgm:bulletEnabled val="1"/>
        </dgm:presLayoutVars>
      </dgm:prSet>
      <dgm:spPr/>
    </dgm:pt>
    <dgm:pt modelId="{20D89D57-EEF7-4042-8C82-DB29D156EFF1}" type="pres">
      <dgm:prSet presAssocID="{21FD89DB-DFFD-4928-B449-026D8A7C896E}" presName="tile4" presStyleLbl="node1" presStyleIdx="3" presStyleCnt="4"/>
      <dgm:spPr/>
    </dgm:pt>
    <dgm:pt modelId="{3CB43AC0-3679-436B-8A63-B46B01D7E3D8}" type="pres">
      <dgm:prSet presAssocID="{21FD89DB-DFFD-4928-B449-026D8A7C896E}" presName="tile4text" presStyleLbl="node1" presStyleIdx="3" presStyleCnt="4">
        <dgm:presLayoutVars>
          <dgm:chMax val="0"/>
          <dgm:chPref val="0"/>
          <dgm:bulletEnabled val="1"/>
        </dgm:presLayoutVars>
      </dgm:prSet>
      <dgm:spPr/>
    </dgm:pt>
    <dgm:pt modelId="{91EC5506-CEBB-461F-81DF-50482886362C}" type="pres">
      <dgm:prSet presAssocID="{21FD89DB-DFFD-4928-B449-026D8A7C896E}" presName="centerTile" presStyleLbl="fgShp" presStyleIdx="0" presStyleCnt="1">
        <dgm:presLayoutVars>
          <dgm:chMax val="0"/>
          <dgm:chPref val="0"/>
        </dgm:presLayoutVars>
      </dgm:prSet>
      <dgm:spPr/>
    </dgm:pt>
  </dgm:ptLst>
  <dgm:cxnLst>
    <dgm:cxn modelId="{07AADBF9-922C-4D40-BBB7-0465645F5A4F}" type="presOf" srcId="{B8C74625-B55E-4B6F-9649-550834A45EE7}" destId="{586C773D-E192-4FC0-97E1-9097BF690B86}" srcOrd="1" destOrd="0" presId="urn:microsoft.com/office/officeart/2005/8/layout/matrix1"/>
    <dgm:cxn modelId="{F9575438-C05E-400D-BF11-3D5B7B9A403D}" srcId="{48AD46CE-0604-456F-A33F-74D7A62F624C}" destId="{683D6FF7-B5B8-42A2-9EB8-5204E37B72AC}" srcOrd="3" destOrd="0" parTransId="{7D94BA5A-8AB0-40DE-8F42-9BAA07BD758A}" sibTransId="{7B427B79-A624-45DE-8830-ED998230411B}"/>
    <dgm:cxn modelId="{83D81160-7A51-4853-88E2-05916669B4B1}" type="presOf" srcId="{48AD46CE-0604-456F-A33F-74D7A62F624C}" destId="{91EC5506-CEBB-461F-81DF-50482886362C}" srcOrd="0" destOrd="0" presId="urn:microsoft.com/office/officeart/2005/8/layout/matrix1"/>
    <dgm:cxn modelId="{5CE8E512-A63D-44EB-8177-5880832814ED}" type="presOf" srcId="{B8C74625-B55E-4B6F-9649-550834A45EE7}" destId="{C048A226-8001-40D0-A8CE-27F80841634C}" srcOrd="0" destOrd="0" presId="urn:microsoft.com/office/officeart/2005/8/layout/matrix1"/>
    <dgm:cxn modelId="{F0743317-ED38-45EC-B28C-DD82EF9D46FC}" type="presOf" srcId="{683D6FF7-B5B8-42A2-9EB8-5204E37B72AC}" destId="{3CB43AC0-3679-436B-8A63-B46B01D7E3D8}" srcOrd="1" destOrd="0" presId="urn:microsoft.com/office/officeart/2005/8/layout/matrix1"/>
    <dgm:cxn modelId="{D2C074FF-E4F3-4728-A552-167316C82E50}" srcId="{21FD89DB-DFFD-4928-B449-026D8A7C896E}" destId="{48AD46CE-0604-456F-A33F-74D7A62F624C}" srcOrd="0" destOrd="0" parTransId="{8AEF7382-FA71-4973-A4C3-34FD5807DDBA}" sibTransId="{AE494468-174E-4C3B-82A7-363EAB0ADB25}"/>
    <dgm:cxn modelId="{A9A97ACB-7BE7-419B-A1F0-C08E10261CC7}" srcId="{48AD46CE-0604-456F-A33F-74D7A62F624C}" destId="{B8C74625-B55E-4B6F-9649-550834A45EE7}" srcOrd="1" destOrd="0" parTransId="{148F78F1-FA00-4A98-8A23-D625810F162B}" sibTransId="{4AE2A828-9F39-45A0-AB83-F67F60DE2D8D}"/>
    <dgm:cxn modelId="{3B6250AD-2267-4150-ADD2-BD4F0DC65A08}" type="presOf" srcId="{47422B6B-9726-46AD-93FC-6801289959E0}" destId="{50C76598-EC91-4662-9675-0AACFADD1A79}" srcOrd="0" destOrd="0" presId="urn:microsoft.com/office/officeart/2005/8/layout/matrix1"/>
    <dgm:cxn modelId="{6C7F3B6A-A2A2-43F0-8EEA-6C60EDE19935}" srcId="{48AD46CE-0604-456F-A33F-74D7A62F624C}" destId="{EA7E890A-8823-4207-85E9-C56A8CFD7DE0}" srcOrd="0" destOrd="0" parTransId="{B9774EA3-8DDA-4C96-B972-30D3112015B5}" sibTransId="{DA592A7E-503C-4970-A27A-62E36293789E}"/>
    <dgm:cxn modelId="{8F25BFF0-8581-48E8-A0E4-20F08449BBC0}" type="presOf" srcId="{47422B6B-9726-46AD-93FC-6801289959E0}" destId="{3D9BE13E-2F5F-4A58-A226-3D05085B5391}" srcOrd="1" destOrd="0" presId="urn:microsoft.com/office/officeart/2005/8/layout/matrix1"/>
    <dgm:cxn modelId="{0F31D8D3-CCC5-4C4E-ACFC-87434531B01D}" srcId="{48AD46CE-0604-456F-A33F-74D7A62F624C}" destId="{47422B6B-9726-46AD-93FC-6801289959E0}" srcOrd="2" destOrd="0" parTransId="{04E44A99-261A-4FEF-9E88-73C53CC89663}" sibTransId="{C513D9B4-4167-42BB-A34A-7DA764B85EFA}"/>
    <dgm:cxn modelId="{99348A20-C815-420A-9BAD-9147B2141374}" type="presOf" srcId="{EA7E890A-8823-4207-85E9-C56A8CFD7DE0}" destId="{99E16A92-D66B-4929-97BD-6E60BBF5FA29}" srcOrd="0" destOrd="0" presId="urn:microsoft.com/office/officeart/2005/8/layout/matrix1"/>
    <dgm:cxn modelId="{34261D92-5080-4E89-8DA7-2F7EAC059083}" type="presOf" srcId="{EA7E890A-8823-4207-85E9-C56A8CFD7DE0}" destId="{410A82B5-2CE2-42E7-AEA6-97414CA438DC}" srcOrd="1" destOrd="0" presId="urn:microsoft.com/office/officeart/2005/8/layout/matrix1"/>
    <dgm:cxn modelId="{65B9E88F-C841-4362-B99F-C303744401A6}" type="presOf" srcId="{21FD89DB-DFFD-4928-B449-026D8A7C896E}" destId="{BC114D26-BAA2-40CA-BB13-3AB16FC84265}" srcOrd="0" destOrd="0" presId="urn:microsoft.com/office/officeart/2005/8/layout/matrix1"/>
    <dgm:cxn modelId="{B729155D-C503-414D-B4D1-8938CE97D9FC}" type="presOf" srcId="{683D6FF7-B5B8-42A2-9EB8-5204E37B72AC}" destId="{20D89D57-EEF7-4042-8C82-DB29D156EFF1}" srcOrd="0" destOrd="0" presId="urn:microsoft.com/office/officeart/2005/8/layout/matrix1"/>
    <dgm:cxn modelId="{9415742A-D4B2-44F3-BD58-95EDEC43BC3D}" type="presParOf" srcId="{BC114D26-BAA2-40CA-BB13-3AB16FC84265}" destId="{98A8E3E8-654C-445A-84E5-A14FE587C64D}" srcOrd="0" destOrd="0" presId="urn:microsoft.com/office/officeart/2005/8/layout/matrix1"/>
    <dgm:cxn modelId="{D425FC08-1AAC-49FB-A21D-E3F26BF23871}" type="presParOf" srcId="{98A8E3E8-654C-445A-84E5-A14FE587C64D}" destId="{99E16A92-D66B-4929-97BD-6E60BBF5FA29}" srcOrd="0" destOrd="0" presId="urn:microsoft.com/office/officeart/2005/8/layout/matrix1"/>
    <dgm:cxn modelId="{BA6178AA-9FE7-4626-8770-6519539306D8}" type="presParOf" srcId="{98A8E3E8-654C-445A-84E5-A14FE587C64D}" destId="{410A82B5-2CE2-42E7-AEA6-97414CA438DC}" srcOrd="1" destOrd="0" presId="urn:microsoft.com/office/officeart/2005/8/layout/matrix1"/>
    <dgm:cxn modelId="{802061D9-2ED6-4C44-ABD0-FF3E861AFE6C}" type="presParOf" srcId="{98A8E3E8-654C-445A-84E5-A14FE587C64D}" destId="{C048A226-8001-40D0-A8CE-27F80841634C}" srcOrd="2" destOrd="0" presId="urn:microsoft.com/office/officeart/2005/8/layout/matrix1"/>
    <dgm:cxn modelId="{D85A06A2-004D-4B31-A61D-5DBDEF9DA270}" type="presParOf" srcId="{98A8E3E8-654C-445A-84E5-A14FE587C64D}" destId="{586C773D-E192-4FC0-97E1-9097BF690B86}" srcOrd="3" destOrd="0" presId="urn:microsoft.com/office/officeart/2005/8/layout/matrix1"/>
    <dgm:cxn modelId="{C28EDFC1-F759-40A4-ADF3-EE62204C763B}" type="presParOf" srcId="{98A8E3E8-654C-445A-84E5-A14FE587C64D}" destId="{50C76598-EC91-4662-9675-0AACFADD1A79}" srcOrd="4" destOrd="0" presId="urn:microsoft.com/office/officeart/2005/8/layout/matrix1"/>
    <dgm:cxn modelId="{4E157FBA-C1CB-4F2B-A80C-894DB03E0E0D}" type="presParOf" srcId="{98A8E3E8-654C-445A-84E5-A14FE587C64D}" destId="{3D9BE13E-2F5F-4A58-A226-3D05085B5391}" srcOrd="5" destOrd="0" presId="urn:microsoft.com/office/officeart/2005/8/layout/matrix1"/>
    <dgm:cxn modelId="{4CAFC5A7-DCE5-436F-AAD1-8E68A82DBE97}" type="presParOf" srcId="{98A8E3E8-654C-445A-84E5-A14FE587C64D}" destId="{20D89D57-EEF7-4042-8C82-DB29D156EFF1}" srcOrd="6" destOrd="0" presId="urn:microsoft.com/office/officeart/2005/8/layout/matrix1"/>
    <dgm:cxn modelId="{37E486BE-A93F-42CC-BB55-C91C995DED07}" type="presParOf" srcId="{98A8E3E8-654C-445A-84E5-A14FE587C64D}" destId="{3CB43AC0-3679-436B-8A63-B46B01D7E3D8}" srcOrd="7" destOrd="0" presId="urn:microsoft.com/office/officeart/2005/8/layout/matrix1"/>
    <dgm:cxn modelId="{43754492-CBA4-4C58-B05C-AEE3C8DB0C35}" type="presParOf" srcId="{BC114D26-BAA2-40CA-BB13-3AB16FC84265}" destId="{91EC5506-CEBB-461F-81DF-50482886362C}" srcOrd="1" destOrd="0" presId="urn:microsoft.com/office/officeart/2005/8/layout/matrix1"/>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B5E4F4-128B-434F-8388-B8C92C722642}" type="doc">
      <dgm:prSet loTypeId="urn:microsoft.com/office/officeart/2005/8/layout/chevron2" loCatId="list" qsTypeId="urn:microsoft.com/office/officeart/2005/8/quickstyle/3d2" qsCatId="3D" csTypeId="urn:microsoft.com/office/officeart/2005/8/colors/colorful3" csCatId="colorful" phldr="1"/>
      <dgm:spPr/>
      <dgm:t>
        <a:bodyPr/>
        <a:lstStyle/>
        <a:p>
          <a:endParaRPr lang="en-US"/>
        </a:p>
      </dgm:t>
    </dgm:pt>
    <dgm:pt modelId="{91AB6659-5442-47A5-BF2C-AE05DCCCF545}">
      <dgm:prSet phldrT="[Text]"/>
      <dgm:spPr>
        <a:solidFill>
          <a:schemeClr val="accent3">
            <a:lumMod val="75000"/>
          </a:schemeClr>
        </a:solidFill>
      </dgm:spPr>
      <dgm:t>
        <a:bodyPr/>
        <a:lstStyle/>
        <a:p>
          <a:r>
            <a:rPr lang="en-US" b="1" dirty="0"/>
            <a:t>Score Form</a:t>
          </a:r>
        </a:p>
      </dgm:t>
    </dgm:pt>
    <dgm:pt modelId="{E0EF0058-BD9A-4B0A-A77D-F4D7FD16F8D6}" type="parTrans" cxnId="{5938113C-9E49-4B1A-82F4-025F1FE4CE5D}">
      <dgm:prSet/>
      <dgm:spPr/>
      <dgm:t>
        <a:bodyPr/>
        <a:lstStyle/>
        <a:p>
          <a:endParaRPr lang="en-US"/>
        </a:p>
      </dgm:t>
    </dgm:pt>
    <dgm:pt modelId="{8599436A-2757-4146-81E4-DBBCCB189030}" type="sibTrans" cxnId="{5938113C-9E49-4B1A-82F4-025F1FE4CE5D}">
      <dgm:prSet/>
      <dgm:spPr/>
      <dgm:t>
        <a:bodyPr/>
        <a:lstStyle/>
        <a:p>
          <a:endParaRPr lang="en-US"/>
        </a:p>
      </dgm:t>
    </dgm:pt>
    <dgm:pt modelId="{72DCFD67-DDB6-4CB7-8EEC-B78075AC6D7B}">
      <dgm:prSet phldrT="[Text]"/>
      <dgm:spPr/>
      <dgm:t>
        <a:bodyPr/>
        <a:lstStyle/>
        <a:p>
          <a:r>
            <a:rPr lang="en-US" b="0" dirty="0">
              <a:solidFill>
                <a:schemeClr val="accent3">
                  <a:lumMod val="75000"/>
                </a:schemeClr>
              </a:solidFill>
              <a:latin typeface="Calibri" panose="020F0502020204030204" pitchFamily="34" charset="0"/>
              <a:ea typeface="+mn-ea"/>
              <a:cs typeface="Calibri" panose="020F0502020204030204" pitchFamily="34" charset="0"/>
            </a:rPr>
            <a:t>Mark the missed mandatory standard “NO” </a:t>
          </a:r>
          <a:endParaRPr lang="en-US" b="0" dirty="0">
            <a:solidFill>
              <a:schemeClr val="accent3">
                <a:lumMod val="75000"/>
              </a:schemeClr>
            </a:solidFill>
            <a:latin typeface="Calibri" panose="020F0502020204030204" pitchFamily="34" charset="0"/>
            <a:cs typeface="Calibri" panose="020F0502020204030204" pitchFamily="34" charset="0"/>
          </a:endParaRPr>
        </a:p>
      </dgm:t>
    </dgm:pt>
    <dgm:pt modelId="{6A73160B-EC21-42E6-8B18-7B899DB40548}" type="parTrans" cxnId="{0B2A8BF8-EFE7-41E4-889E-9BD546723D86}">
      <dgm:prSet/>
      <dgm:spPr/>
      <dgm:t>
        <a:bodyPr/>
        <a:lstStyle/>
        <a:p>
          <a:endParaRPr lang="en-US"/>
        </a:p>
      </dgm:t>
    </dgm:pt>
    <dgm:pt modelId="{1090DCD4-B9F3-4F06-827F-C32B0884157B}" type="sibTrans" cxnId="{0B2A8BF8-EFE7-41E4-889E-9BD546723D86}">
      <dgm:prSet/>
      <dgm:spPr/>
      <dgm:t>
        <a:bodyPr/>
        <a:lstStyle/>
        <a:p>
          <a:endParaRPr lang="en-US"/>
        </a:p>
      </dgm:t>
    </dgm:pt>
    <dgm:pt modelId="{63A8F5F7-A87E-4347-A076-3B4A370C07EE}">
      <dgm:prSet phldrT="[Text]"/>
      <dgm:spPr/>
      <dgm:t>
        <a:bodyPr/>
        <a:lstStyle/>
        <a:p>
          <a:r>
            <a:rPr lang="en-US" b="0" dirty="0">
              <a:solidFill>
                <a:schemeClr val="accent3">
                  <a:lumMod val="75000"/>
                </a:schemeClr>
              </a:solidFill>
              <a:latin typeface="Calibri" panose="020F0502020204030204" pitchFamily="34" charset="0"/>
              <a:ea typeface="+mn-ea"/>
              <a:cs typeface="Calibri" panose="020F0502020204030204" pitchFamily="34" charset="0"/>
            </a:rPr>
            <a:t>Include a comment on the score form</a:t>
          </a:r>
          <a:endParaRPr lang="en-US" b="0" dirty="0">
            <a:solidFill>
              <a:schemeClr val="accent3">
                <a:lumMod val="75000"/>
              </a:schemeClr>
            </a:solidFill>
            <a:latin typeface="Calibri" panose="020F0502020204030204" pitchFamily="34" charset="0"/>
            <a:cs typeface="Calibri" panose="020F0502020204030204" pitchFamily="34" charset="0"/>
          </a:endParaRPr>
        </a:p>
      </dgm:t>
    </dgm:pt>
    <dgm:pt modelId="{EFF4CEE6-37D3-44FB-B2B5-C04C2AC44115}" type="parTrans" cxnId="{D9706C85-93C4-40D7-A659-6A0387115DA2}">
      <dgm:prSet/>
      <dgm:spPr/>
      <dgm:t>
        <a:bodyPr/>
        <a:lstStyle/>
        <a:p>
          <a:endParaRPr lang="en-US"/>
        </a:p>
      </dgm:t>
    </dgm:pt>
    <dgm:pt modelId="{6ED2506C-C303-4654-B340-D1DDE2FE054B}" type="sibTrans" cxnId="{D9706C85-93C4-40D7-A659-6A0387115DA2}">
      <dgm:prSet/>
      <dgm:spPr/>
      <dgm:t>
        <a:bodyPr/>
        <a:lstStyle/>
        <a:p>
          <a:endParaRPr lang="en-US"/>
        </a:p>
      </dgm:t>
    </dgm:pt>
    <dgm:pt modelId="{FD44605C-8959-43D0-9104-58B260847CF2}">
      <dgm:prSet phldrT="[Text]"/>
      <dgm:spPr>
        <a:solidFill>
          <a:srgbClr val="7030A0"/>
        </a:solidFill>
      </dgm:spPr>
      <dgm:t>
        <a:bodyPr/>
        <a:lstStyle/>
        <a:p>
          <a:r>
            <a:rPr lang="en-US" b="1" dirty="0"/>
            <a:t>ICA Form</a:t>
          </a:r>
        </a:p>
      </dgm:t>
    </dgm:pt>
    <dgm:pt modelId="{25CE5BE5-667D-47C0-9049-ABFA9B9A93CB}" type="parTrans" cxnId="{73FBBAD9-F389-4E70-A789-8CC877C2C123}">
      <dgm:prSet/>
      <dgm:spPr/>
      <dgm:t>
        <a:bodyPr/>
        <a:lstStyle/>
        <a:p>
          <a:endParaRPr lang="en-US"/>
        </a:p>
      </dgm:t>
    </dgm:pt>
    <dgm:pt modelId="{B4D4EC28-7AC8-490D-A6E3-FB268093D149}" type="sibTrans" cxnId="{73FBBAD9-F389-4E70-A789-8CC877C2C123}">
      <dgm:prSet/>
      <dgm:spPr/>
      <dgm:t>
        <a:bodyPr/>
        <a:lstStyle/>
        <a:p>
          <a:endParaRPr lang="en-US"/>
        </a:p>
      </dgm:t>
    </dgm:pt>
    <dgm:pt modelId="{ADE800DD-87CF-4174-8138-6531BCC12BEE}">
      <dgm:prSet phldrT="[Text]"/>
      <dgm:spPr/>
      <dgm:t>
        <a:bodyPr/>
        <a:lstStyle/>
        <a:p>
          <a:r>
            <a:rPr lang="en-US" dirty="0">
              <a:solidFill>
                <a:schemeClr val="accent3">
                  <a:lumMod val="75000"/>
                </a:schemeClr>
              </a:solidFill>
              <a:latin typeface="Calibri" panose="020F0502020204030204" pitchFamily="34" charset="0"/>
              <a:cs typeface="Calibri" panose="020F0502020204030204" pitchFamily="34" charset="0"/>
            </a:rPr>
            <a:t>Specify action required to come into compliance with the standard </a:t>
          </a:r>
          <a:endParaRPr lang="en-US" b="1" dirty="0">
            <a:solidFill>
              <a:schemeClr val="accent3">
                <a:lumMod val="75000"/>
              </a:schemeClr>
            </a:solidFill>
            <a:latin typeface="Calibri" panose="020F0502020204030204" pitchFamily="34" charset="0"/>
            <a:cs typeface="Calibri" panose="020F0502020204030204" pitchFamily="34" charset="0"/>
          </a:endParaRPr>
        </a:p>
      </dgm:t>
    </dgm:pt>
    <dgm:pt modelId="{D28612D5-2005-4915-A94F-F83C7DC32601}" type="parTrans" cxnId="{74A584F1-F1D3-4CEC-A64A-062CF6EE1947}">
      <dgm:prSet/>
      <dgm:spPr/>
      <dgm:t>
        <a:bodyPr/>
        <a:lstStyle/>
        <a:p>
          <a:endParaRPr lang="en-US"/>
        </a:p>
      </dgm:t>
    </dgm:pt>
    <dgm:pt modelId="{12E5E3C3-82DE-4844-A9C1-D116CA54A96D}" type="sibTrans" cxnId="{74A584F1-F1D3-4CEC-A64A-062CF6EE1947}">
      <dgm:prSet/>
      <dgm:spPr/>
      <dgm:t>
        <a:bodyPr/>
        <a:lstStyle/>
        <a:p>
          <a:endParaRPr lang="en-US"/>
        </a:p>
      </dgm:t>
    </dgm:pt>
    <dgm:pt modelId="{9283362B-D3D8-4559-85AB-88309EA850D6}">
      <dgm:prSet phldrT="[Text]"/>
      <dgm:spPr/>
      <dgm:t>
        <a:bodyPr/>
        <a:lstStyle/>
        <a:p>
          <a:r>
            <a:rPr lang="en-US" dirty="0">
              <a:solidFill>
                <a:schemeClr val="accent3">
                  <a:lumMod val="75000"/>
                </a:schemeClr>
              </a:solidFill>
              <a:latin typeface="Calibri" panose="020F0502020204030204" pitchFamily="34" charset="0"/>
              <a:cs typeface="Calibri" panose="020F0502020204030204" pitchFamily="34" charset="0"/>
            </a:rPr>
            <a:t>Specify the documentation required to verify action taken</a:t>
          </a:r>
          <a:endParaRPr lang="en-US" b="1" dirty="0">
            <a:solidFill>
              <a:schemeClr val="accent3">
                <a:lumMod val="75000"/>
              </a:schemeClr>
            </a:solidFill>
            <a:latin typeface="Calibri" panose="020F0502020204030204" pitchFamily="34" charset="0"/>
            <a:cs typeface="Calibri" panose="020F0502020204030204" pitchFamily="34" charset="0"/>
          </a:endParaRPr>
        </a:p>
      </dgm:t>
    </dgm:pt>
    <dgm:pt modelId="{BFB5CF48-091F-4B9F-9100-41DEEE634D84}" type="parTrans" cxnId="{2BC5F807-56E2-465F-B974-E032976F78D5}">
      <dgm:prSet/>
      <dgm:spPr/>
      <dgm:t>
        <a:bodyPr/>
        <a:lstStyle/>
        <a:p>
          <a:endParaRPr lang="en-US"/>
        </a:p>
      </dgm:t>
    </dgm:pt>
    <dgm:pt modelId="{6D5567C4-2C32-4488-BF18-575B85A23BE5}" type="sibTrans" cxnId="{2BC5F807-56E2-465F-B974-E032976F78D5}">
      <dgm:prSet/>
      <dgm:spPr/>
      <dgm:t>
        <a:bodyPr/>
        <a:lstStyle/>
        <a:p>
          <a:endParaRPr lang="en-US"/>
        </a:p>
      </dgm:t>
    </dgm:pt>
    <dgm:pt modelId="{BD0ACB88-A238-47A6-97DC-DDFF09617815}">
      <dgm:prSet phldrT="[Text]"/>
      <dgm:spPr/>
      <dgm:t>
        <a:bodyPr/>
        <a:lstStyle/>
        <a:p>
          <a:r>
            <a:rPr lang="en-US" b="1" dirty="0"/>
            <a:t>Explain</a:t>
          </a:r>
        </a:p>
      </dgm:t>
    </dgm:pt>
    <dgm:pt modelId="{3001A67D-7FED-415E-93EC-5EB64DD5B8AB}" type="parTrans" cxnId="{1CF0381C-0264-4DD0-9BC4-4BA29158E701}">
      <dgm:prSet/>
      <dgm:spPr/>
      <dgm:t>
        <a:bodyPr/>
        <a:lstStyle/>
        <a:p>
          <a:endParaRPr lang="en-US"/>
        </a:p>
      </dgm:t>
    </dgm:pt>
    <dgm:pt modelId="{ABAF0D44-50E0-48FC-B05E-5F01ED433208}" type="sibTrans" cxnId="{1CF0381C-0264-4DD0-9BC4-4BA29158E701}">
      <dgm:prSet/>
      <dgm:spPr/>
      <dgm:t>
        <a:bodyPr/>
        <a:lstStyle/>
        <a:p>
          <a:endParaRPr lang="en-US"/>
        </a:p>
      </dgm:t>
    </dgm:pt>
    <dgm:pt modelId="{F5778EF3-2081-4286-A25A-8FCD0635C9B9}">
      <dgm:prSet phldrT="[Text]"/>
      <dgm:spPr/>
      <dgm:t>
        <a:bodyPr/>
        <a:lstStyle/>
        <a:p>
          <a:r>
            <a:rPr lang="en-US" dirty="0">
              <a:solidFill>
                <a:schemeClr val="accent3">
                  <a:lumMod val="75000"/>
                </a:schemeClr>
              </a:solidFill>
              <a:latin typeface="Calibri" panose="020F0502020204030204" pitchFamily="34" charset="0"/>
              <a:ea typeface="+mn-ea"/>
              <a:cs typeface="Calibri" panose="020F0502020204030204" pitchFamily="34" charset="0"/>
            </a:rPr>
            <a:t>Explain to the director the action and documentation required to verify compliance  with the missed mandatory</a:t>
          </a:r>
          <a:endParaRPr lang="en-US" b="1" dirty="0">
            <a:solidFill>
              <a:schemeClr val="accent3">
                <a:lumMod val="75000"/>
              </a:schemeClr>
            </a:solidFill>
            <a:latin typeface="Calibri" panose="020F0502020204030204" pitchFamily="34" charset="0"/>
            <a:cs typeface="Calibri" panose="020F0502020204030204" pitchFamily="34" charset="0"/>
          </a:endParaRPr>
        </a:p>
      </dgm:t>
    </dgm:pt>
    <dgm:pt modelId="{4F329321-527A-411C-8640-D02AC3788E1A}" type="parTrans" cxnId="{1A407B98-EEA9-4530-B909-00FFC3977CEB}">
      <dgm:prSet/>
      <dgm:spPr/>
      <dgm:t>
        <a:bodyPr/>
        <a:lstStyle/>
        <a:p>
          <a:endParaRPr lang="en-US"/>
        </a:p>
      </dgm:t>
    </dgm:pt>
    <dgm:pt modelId="{0BCD2471-2463-48FD-B4B2-157725F8D1CA}" type="sibTrans" cxnId="{1A407B98-EEA9-4530-B909-00FFC3977CEB}">
      <dgm:prSet/>
      <dgm:spPr/>
      <dgm:t>
        <a:bodyPr/>
        <a:lstStyle/>
        <a:p>
          <a:endParaRPr lang="en-US"/>
        </a:p>
      </dgm:t>
    </dgm:pt>
    <dgm:pt modelId="{15B27C44-DC0F-42C5-AEEA-EEAD0A814EB6}">
      <dgm:prSet phldrT="[Text]"/>
      <dgm:spPr/>
      <dgm:t>
        <a:bodyPr/>
        <a:lstStyle/>
        <a:p>
          <a:r>
            <a:rPr lang="en-US" dirty="0">
              <a:solidFill>
                <a:schemeClr val="accent3">
                  <a:lumMod val="75000"/>
                </a:schemeClr>
              </a:solidFill>
              <a:latin typeface="Calibri" panose="020F0502020204030204" pitchFamily="34" charset="0"/>
              <a:ea typeface="+mn-ea"/>
              <a:cs typeface="Calibri" panose="020F0502020204030204" pitchFamily="34" charset="0"/>
            </a:rPr>
            <a:t>Have all parties sign the form; leave a copy with the camp director</a:t>
          </a:r>
          <a:endParaRPr lang="en-US" dirty="0">
            <a:solidFill>
              <a:schemeClr val="accent3">
                <a:lumMod val="75000"/>
              </a:schemeClr>
            </a:solidFill>
            <a:latin typeface="Calibri" panose="020F0502020204030204" pitchFamily="34" charset="0"/>
            <a:cs typeface="Calibri" panose="020F0502020204030204" pitchFamily="34" charset="0"/>
          </a:endParaRPr>
        </a:p>
      </dgm:t>
    </dgm:pt>
    <dgm:pt modelId="{F4F5A9C1-4ABC-4EC6-AFB9-347FDC6D1649}" type="parTrans" cxnId="{E8EFB610-B6F6-4A5D-BD6E-7E6255C680C3}">
      <dgm:prSet/>
      <dgm:spPr/>
      <dgm:t>
        <a:bodyPr/>
        <a:lstStyle/>
        <a:p>
          <a:endParaRPr lang="en-US"/>
        </a:p>
      </dgm:t>
    </dgm:pt>
    <dgm:pt modelId="{950494A5-C69C-4D4C-A88E-F1496E927085}" type="sibTrans" cxnId="{E8EFB610-B6F6-4A5D-BD6E-7E6255C680C3}">
      <dgm:prSet/>
      <dgm:spPr/>
      <dgm:t>
        <a:bodyPr/>
        <a:lstStyle/>
        <a:p>
          <a:endParaRPr lang="en-US"/>
        </a:p>
      </dgm:t>
    </dgm:pt>
    <dgm:pt modelId="{C0B46B93-912A-4C42-B4F0-823A72A7B871}">
      <dgm:prSet phldrT="[Text]"/>
      <dgm:spPr>
        <a:solidFill>
          <a:schemeClr val="accent2">
            <a:lumMod val="75000"/>
          </a:schemeClr>
        </a:solidFill>
      </dgm:spPr>
      <dgm:t>
        <a:bodyPr/>
        <a:lstStyle/>
        <a:p>
          <a:r>
            <a:rPr lang="en-US" b="1" dirty="0"/>
            <a:t>Follow-up</a:t>
          </a:r>
        </a:p>
      </dgm:t>
    </dgm:pt>
    <dgm:pt modelId="{6D6D15AA-72D9-49ED-B103-04394669D338}" type="parTrans" cxnId="{45CD27A9-A437-4C1E-842E-600A8A6B7CBE}">
      <dgm:prSet/>
      <dgm:spPr/>
      <dgm:t>
        <a:bodyPr/>
        <a:lstStyle/>
        <a:p>
          <a:endParaRPr lang="en-US"/>
        </a:p>
      </dgm:t>
    </dgm:pt>
    <dgm:pt modelId="{187124FF-61DD-4ECC-B49A-8D5029EB51DD}" type="sibTrans" cxnId="{45CD27A9-A437-4C1E-842E-600A8A6B7CBE}">
      <dgm:prSet/>
      <dgm:spPr/>
      <dgm:t>
        <a:bodyPr/>
        <a:lstStyle/>
        <a:p>
          <a:endParaRPr lang="en-US"/>
        </a:p>
      </dgm:t>
    </dgm:pt>
    <dgm:pt modelId="{7B563431-446F-4158-B9C6-C26F7A5A42A6}">
      <dgm:prSet phldrT="[Text]"/>
      <dgm:spPr/>
      <dgm:t>
        <a:bodyPr/>
        <a:lstStyle/>
        <a:p>
          <a:r>
            <a:rPr lang="en-US" dirty="0">
              <a:solidFill>
                <a:schemeClr val="accent3">
                  <a:lumMod val="75000"/>
                </a:schemeClr>
              </a:solidFill>
              <a:latin typeface="Calibri" panose="020F0502020204030204" pitchFamily="34" charset="0"/>
              <a:ea typeface="+mn-ea"/>
              <a:cs typeface="Calibri" panose="020F0502020204030204" pitchFamily="34" charset="0"/>
            </a:rPr>
            <a:t>Mail the ICA form along with the score form immediately to national office</a:t>
          </a:r>
          <a:endParaRPr lang="en-US" b="1" dirty="0">
            <a:solidFill>
              <a:schemeClr val="accent3">
                <a:lumMod val="75000"/>
              </a:schemeClr>
            </a:solidFill>
            <a:latin typeface="Calibri" panose="020F0502020204030204" pitchFamily="34" charset="0"/>
            <a:cs typeface="Calibri" panose="020F0502020204030204" pitchFamily="34" charset="0"/>
          </a:endParaRPr>
        </a:p>
      </dgm:t>
    </dgm:pt>
    <dgm:pt modelId="{CCF76FCE-CAB8-42B7-98A1-43BD3AB853BD}" type="parTrans" cxnId="{65C65CB2-9F15-436F-A47D-5E3AF9386318}">
      <dgm:prSet/>
      <dgm:spPr/>
      <dgm:t>
        <a:bodyPr/>
        <a:lstStyle/>
        <a:p>
          <a:endParaRPr lang="en-US"/>
        </a:p>
      </dgm:t>
    </dgm:pt>
    <dgm:pt modelId="{F935F1D9-8636-4B83-A907-B6FB723615C6}" type="sibTrans" cxnId="{65C65CB2-9F15-436F-A47D-5E3AF9386318}">
      <dgm:prSet/>
      <dgm:spPr/>
      <dgm:t>
        <a:bodyPr/>
        <a:lstStyle/>
        <a:p>
          <a:endParaRPr lang="en-US"/>
        </a:p>
      </dgm:t>
    </dgm:pt>
    <dgm:pt modelId="{40A094B6-3A88-4CA7-B094-98AA9D9E21F0}">
      <dgm:prSet phldrT="[Text]"/>
      <dgm:spPr/>
      <dgm:t>
        <a:bodyPr/>
        <a:lstStyle/>
        <a:p>
          <a:r>
            <a:rPr lang="en-US" dirty="0">
              <a:solidFill>
                <a:schemeClr val="accent3">
                  <a:lumMod val="75000"/>
                </a:schemeClr>
              </a:solidFill>
              <a:latin typeface="Calibri" panose="020F0502020204030204" pitchFamily="34" charset="0"/>
              <a:ea typeface="+mn-ea"/>
              <a:cs typeface="Calibri" panose="020F0502020204030204" pitchFamily="34" charset="0"/>
            </a:rPr>
            <a:t>Camp completes action and sends verification to ACA national office within seven days</a:t>
          </a:r>
          <a:endParaRPr lang="en-US" b="1" dirty="0">
            <a:solidFill>
              <a:schemeClr val="accent3">
                <a:lumMod val="75000"/>
              </a:schemeClr>
            </a:solidFill>
            <a:latin typeface="Calibri" panose="020F0502020204030204" pitchFamily="34" charset="0"/>
            <a:cs typeface="Calibri" panose="020F0502020204030204" pitchFamily="34" charset="0"/>
          </a:endParaRPr>
        </a:p>
      </dgm:t>
    </dgm:pt>
    <dgm:pt modelId="{29E94A68-4E72-4791-8687-D7CD2F37388D}" type="parTrans" cxnId="{EA42F738-756A-46FD-888E-0A0EE2347101}">
      <dgm:prSet/>
      <dgm:spPr/>
      <dgm:t>
        <a:bodyPr/>
        <a:lstStyle/>
        <a:p>
          <a:endParaRPr lang="en-US"/>
        </a:p>
      </dgm:t>
    </dgm:pt>
    <dgm:pt modelId="{348CB374-B793-42E0-BB49-542073AC599B}" type="sibTrans" cxnId="{EA42F738-756A-46FD-888E-0A0EE2347101}">
      <dgm:prSet/>
      <dgm:spPr/>
      <dgm:t>
        <a:bodyPr/>
        <a:lstStyle/>
        <a:p>
          <a:endParaRPr lang="en-US"/>
        </a:p>
      </dgm:t>
    </dgm:pt>
    <dgm:pt modelId="{3ABACDDC-68D4-4A3B-80E9-A337BB3E8338}">
      <dgm:prSet phldrT="[Text]"/>
      <dgm:spPr/>
      <dgm:t>
        <a:bodyPr/>
        <a:lstStyle/>
        <a:p>
          <a:r>
            <a:rPr lang="en-US" b="0" dirty="0">
              <a:solidFill>
                <a:schemeClr val="accent3">
                  <a:lumMod val="75000"/>
                </a:schemeClr>
              </a:solidFill>
              <a:latin typeface="Calibri" panose="020F0502020204030204" pitchFamily="34" charset="0"/>
              <a:cs typeface="Calibri" panose="020F0502020204030204" pitchFamily="34" charset="0"/>
            </a:rPr>
            <a:t>Lead Visitor will verify compliance with standard</a:t>
          </a:r>
        </a:p>
      </dgm:t>
    </dgm:pt>
    <dgm:pt modelId="{29EE2F8D-A22B-4235-AD1F-DE856583F591}" type="parTrans" cxnId="{CFD878C3-BAC2-4639-861A-98304772162B}">
      <dgm:prSet/>
      <dgm:spPr/>
      <dgm:t>
        <a:bodyPr/>
        <a:lstStyle/>
        <a:p>
          <a:endParaRPr lang="en-US"/>
        </a:p>
      </dgm:t>
    </dgm:pt>
    <dgm:pt modelId="{113F99F8-71E2-4E57-A0B7-F255A135F35D}" type="sibTrans" cxnId="{CFD878C3-BAC2-4639-861A-98304772162B}">
      <dgm:prSet/>
      <dgm:spPr/>
      <dgm:t>
        <a:bodyPr/>
        <a:lstStyle/>
        <a:p>
          <a:endParaRPr lang="en-US"/>
        </a:p>
      </dgm:t>
    </dgm:pt>
    <dgm:pt modelId="{3B014534-7137-43EC-BFEE-91825A2B6186}">
      <dgm:prSet phldrT="[Text]"/>
      <dgm:spPr/>
      <dgm:t>
        <a:bodyPr/>
        <a:lstStyle/>
        <a:p>
          <a:r>
            <a:rPr lang="en-US" b="1" dirty="0">
              <a:solidFill>
                <a:schemeClr val="accent3">
                  <a:lumMod val="75000"/>
                </a:schemeClr>
              </a:solidFill>
              <a:latin typeface="Calibri" panose="020F0502020204030204" pitchFamily="34" charset="0"/>
              <a:cs typeface="Calibri" panose="020F0502020204030204" pitchFamily="34" charset="0"/>
            </a:rPr>
            <a:t>Complete and return the form even if standard was fixed during the course of the visit</a:t>
          </a:r>
        </a:p>
      </dgm:t>
    </dgm:pt>
    <dgm:pt modelId="{4A7D1B1F-44DA-4B1C-A718-65EC60F7E857}" type="parTrans" cxnId="{4E8B6370-8101-4DE6-996D-BF74D339BCDE}">
      <dgm:prSet/>
      <dgm:spPr/>
      <dgm:t>
        <a:bodyPr/>
        <a:lstStyle/>
        <a:p>
          <a:endParaRPr lang="en-US"/>
        </a:p>
      </dgm:t>
    </dgm:pt>
    <dgm:pt modelId="{C8EF2C87-B9B7-436A-9B20-5B5D3FA4156A}" type="sibTrans" cxnId="{4E8B6370-8101-4DE6-996D-BF74D339BCDE}">
      <dgm:prSet/>
      <dgm:spPr/>
      <dgm:t>
        <a:bodyPr/>
        <a:lstStyle/>
        <a:p>
          <a:endParaRPr lang="en-US"/>
        </a:p>
      </dgm:t>
    </dgm:pt>
    <dgm:pt modelId="{08E7B66C-2B69-4EC0-8523-1C090C6E8780}" type="pres">
      <dgm:prSet presAssocID="{7DB5E4F4-128B-434F-8388-B8C92C722642}" presName="linearFlow" presStyleCnt="0">
        <dgm:presLayoutVars>
          <dgm:dir/>
          <dgm:animLvl val="lvl"/>
          <dgm:resizeHandles val="exact"/>
        </dgm:presLayoutVars>
      </dgm:prSet>
      <dgm:spPr/>
    </dgm:pt>
    <dgm:pt modelId="{E5B4C857-436C-4F0E-99AF-6477315C0B2C}" type="pres">
      <dgm:prSet presAssocID="{91AB6659-5442-47A5-BF2C-AE05DCCCF545}" presName="composite" presStyleCnt="0"/>
      <dgm:spPr/>
    </dgm:pt>
    <dgm:pt modelId="{0FBDCDE9-23F4-4986-AB20-1C9B47EDD980}" type="pres">
      <dgm:prSet presAssocID="{91AB6659-5442-47A5-BF2C-AE05DCCCF545}" presName="parentText" presStyleLbl="alignNode1" presStyleIdx="0" presStyleCnt="4">
        <dgm:presLayoutVars>
          <dgm:chMax val="1"/>
          <dgm:bulletEnabled val="1"/>
        </dgm:presLayoutVars>
      </dgm:prSet>
      <dgm:spPr/>
    </dgm:pt>
    <dgm:pt modelId="{B6C7E751-A577-4EB1-AD8A-095953E2C03C}" type="pres">
      <dgm:prSet presAssocID="{91AB6659-5442-47A5-BF2C-AE05DCCCF545}" presName="descendantText" presStyleLbl="alignAcc1" presStyleIdx="0" presStyleCnt="4">
        <dgm:presLayoutVars>
          <dgm:bulletEnabled val="1"/>
        </dgm:presLayoutVars>
      </dgm:prSet>
      <dgm:spPr/>
    </dgm:pt>
    <dgm:pt modelId="{F5AE3060-2708-41E5-8AE9-D4D5AAE32EEE}" type="pres">
      <dgm:prSet presAssocID="{8599436A-2757-4146-81E4-DBBCCB189030}" presName="sp" presStyleCnt="0"/>
      <dgm:spPr/>
    </dgm:pt>
    <dgm:pt modelId="{B29E3E6D-B9A6-477D-B58E-38351B321064}" type="pres">
      <dgm:prSet presAssocID="{FD44605C-8959-43D0-9104-58B260847CF2}" presName="composite" presStyleCnt="0"/>
      <dgm:spPr/>
    </dgm:pt>
    <dgm:pt modelId="{AEDC66AD-8130-4622-8C7B-7702FBE10FBD}" type="pres">
      <dgm:prSet presAssocID="{FD44605C-8959-43D0-9104-58B260847CF2}" presName="parentText" presStyleLbl="alignNode1" presStyleIdx="1" presStyleCnt="4">
        <dgm:presLayoutVars>
          <dgm:chMax val="1"/>
          <dgm:bulletEnabled val="1"/>
        </dgm:presLayoutVars>
      </dgm:prSet>
      <dgm:spPr/>
    </dgm:pt>
    <dgm:pt modelId="{31A9C698-C754-4AF4-819C-E6C39F4FAA1B}" type="pres">
      <dgm:prSet presAssocID="{FD44605C-8959-43D0-9104-58B260847CF2}" presName="descendantText" presStyleLbl="alignAcc1" presStyleIdx="1" presStyleCnt="4">
        <dgm:presLayoutVars>
          <dgm:bulletEnabled val="1"/>
        </dgm:presLayoutVars>
      </dgm:prSet>
      <dgm:spPr/>
    </dgm:pt>
    <dgm:pt modelId="{F7AFEEB7-1B26-43D5-8CB2-511E19C08F48}" type="pres">
      <dgm:prSet presAssocID="{B4D4EC28-7AC8-490D-A6E3-FB268093D149}" presName="sp" presStyleCnt="0"/>
      <dgm:spPr/>
    </dgm:pt>
    <dgm:pt modelId="{505C446C-263D-415B-AEEC-13F4807214C8}" type="pres">
      <dgm:prSet presAssocID="{BD0ACB88-A238-47A6-97DC-DDFF09617815}" presName="composite" presStyleCnt="0"/>
      <dgm:spPr/>
    </dgm:pt>
    <dgm:pt modelId="{CBD05DA3-46B8-4CDB-971B-760D99F6B84E}" type="pres">
      <dgm:prSet presAssocID="{BD0ACB88-A238-47A6-97DC-DDFF09617815}" presName="parentText" presStyleLbl="alignNode1" presStyleIdx="2" presStyleCnt="4">
        <dgm:presLayoutVars>
          <dgm:chMax val="1"/>
          <dgm:bulletEnabled val="1"/>
        </dgm:presLayoutVars>
      </dgm:prSet>
      <dgm:spPr/>
    </dgm:pt>
    <dgm:pt modelId="{D2C8053C-A4E4-4E9F-B772-4D6CA7600417}" type="pres">
      <dgm:prSet presAssocID="{BD0ACB88-A238-47A6-97DC-DDFF09617815}" presName="descendantText" presStyleLbl="alignAcc1" presStyleIdx="2" presStyleCnt="4">
        <dgm:presLayoutVars>
          <dgm:bulletEnabled val="1"/>
        </dgm:presLayoutVars>
      </dgm:prSet>
      <dgm:spPr/>
    </dgm:pt>
    <dgm:pt modelId="{48895414-2F67-4255-9385-B7ECA183011E}" type="pres">
      <dgm:prSet presAssocID="{ABAF0D44-50E0-48FC-B05E-5F01ED433208}" presName="sp" presStyleCnt="0"/>
      <dgm:spPr/>
    </dgm:pt>
    <dgm:pt modelId="{CB5015C5-1B1E-4FA2-A14E-4D86ED1E18C6}" type="pres">
      <dgm:prSet presAssocID="{C0B46B93-912A-4C42-B4F0-823A72A7B871}" presName="composite" presStyleCnt="0"/>
      <dgm:spPr/>
    </dgm:pt>
    <dgm:pt modelId="{F8AEA3C7-3C2D-4105-A975-B82060A7D2BB}" type="pres">
      <dgm:prSet presAssocID="{C0B46B93-912A-4C42-B4F0-823A72A7B871}" presName="parentText" presStyleLbl="alignNode1" presStyleIdx="3" presStyleCnt="4">
        <dgm:presLayoutVars>
          <dgm:chMax val="1"/>
          <dgm:bulletEnabled val="1"/>
        </dgm:presLayoutVars>
      </dgm:prSet>
      <dgm:spPr/>
    </dgm:pt>
    <dgm:pt modelId="{FDD10DA1-C23D-44B0-968A-E65B2765AF73}" type="pres">
      <dgm:prSet presAssocID="{C0B46B93-912A-4C42-B4F0-823A72A7B871}" presName="descendantText" presStyleLbl="alignAcc1" presStyleIdx="3" presStyleCnt="4">
        <dgm:presLayoutVars>
          <dgm:bulletEnabled val="1"/>
        </dgm:presLayoutVars>
      </dgm:prSet>
      <dgm:spPr/>
    </dgm:pt>
  </dgm:ptLst>
  <dgm:cxnLst>
    <dgm:cxn modelId="{45CD27A9-A437-4C1E-842E-600A8A6B7CBE}" srcId="{7DB5E4F4-128B-434F-8388-B8C92C722642}" destId="{C0B46B93-912A-4C42-B4F0-823A72A7B871}" srcOrd="3" destOrd="0" parTransId="{6D6D15AA-72D9-49ED-B103-04394669D338}" sibTransId="{187124FF-61DD-4ECC-B49A-8D5029EB51DD}"/>
    <dgm:cxn modelId="{E8EFB610-B6F6-4A5D-BD6E-7E6255C680C3}" srcId="{BD0ACB88-A238-47A6-97DC-DDFF09617815}" destId="{15B27C44-DC0F-42C5-AEEA-EEAD0A814EB6}" srcOrd="1" destOrd="0" parTransId="{F4F5A9C1-4ABC-4EC6-AFB9-347FDC6D1649}" sibTransId="{950494A5-C69C-4D4C-A88E-F1496E927085}"/>
    <dgm:cxn modelId="{25CAC5D5-2EC9-47DB-9B15-ECB85FABE11D}" type="presOf" srcId="{3B014534-7137-43EC-BFEE-91825A2B6186}" destId="{31A9C698-C754-4AF4-819C-E6C39F4FAA1B}" srcOrd="0" destOrd="2" presId="urn:microsoft.com/office/officeart/2005/8/layout/chevron2"/>
    <dgm:cxn modelId="{74A584F1-F1D3-4CEC-A64A-062CF6EE1947}" srcId="{FD44605C-8959-43D0-9104-58B260847CF2}" destId="{ADE800DD-87CF-4174-8138-6531BCC12BEE}" srcOrd="0" destOrd="0" parTransId="{D28612D5-2005-4915-A94F-F83C7DC32601}" sibTransId="{12E5E3C3-82DE-4844-A9C1-D116CA54A96D}"/>
    <dgm:cxn modelId="{65C65CB2-9F15-436F-A47D-5E3AF9386318}" srcId="{C0B46B93-912A-4C42-B4F0-823A72A7B871}" destId="{7B563431-446F-4158-B9C6-C26F7A5A42A6}" srcOrd="0" destOrd="0" parTransId="{CCF76FCE-CAB8-42B7-98A1-43BD3AB853BD}" sibTransId="{F935F1D9-8636-4B83-A907-B6FB723615C6}"/>
    <dgm:cxn modelId="{4E8B6370-8101-4DE6-996D-BF74D339BCDE}" srcId="{FD44605C-8959-43D0-9104-58B260847CF2}" destId="{3B014534-7137-43EC-BFEE-91825A2B6186}" srcOrd="2" destOrd="0" parTransId="{4A7D1B1F-44DA-4B1C-A718-65EC60F7E857}" sibTransId="{C8EF2C87-B9B7-436A-9B20-5B5D3FA4156A}"/>
    <dgm:cxn modelId="{68BAA521-0E13-4577-8370-D773B4332E99}" type="presOf" srcId="{FD44605C-8959-43D0-9104-58B260847CF2}" destId="{AEDC66AD-8130-4622-8C7B-7702FBE10FBD}" srcOrd="0" destOrd="0" presId="urn:microsoft.com/office/officeart/2005/8/layout/chevron2"/>
    <dgm:cxn modelId="{5938113C-9E49-4B1A-82F4-025F1FE4CE5D}" srcId="{7DB5E4F4-128B-434F-8388-B8C92C722642}" destId="{91AB6659-5442-47A5-BF2C-AE05DCCCF545}" srcOrd="0" destOrd="0" parTransId="{E0EF0058-BD9A-4B0A-A77D-F4D7FD16F8D6}" sibTransId="{8599436A-2757-4146-81E4-DBBCCB189030}"/>
    <dgm:cxn modelId="{CB592511-FBFF-458B-A29D-E52ABCEEA698}" type="presOf" srcId="{7B563431-446F-4158-B9C6-C26F7A5A42A6}" destId="{FDD10DA1-C23D-44B0-968A-E65B2765AF73}" srcOrd="0" destOrd="0" presId="urn:microsoft.com/office/officeart/2005/8/layout/chevron2"/>
    <dgm:cxn modelId="{FD34EFBA-2487-4414-A5F4-9422ED8337C9}" type="presOf" srcId="{F5778EF3-2081-4286-A25A-8FCD0635C9B9}" destId="{D2C8053C-A4E4-4E9F-B772-4D6CA7600417}" srcOrd="0" destOrd="0" presId="urn:microsoft.com/office/officeart/2005/8/layout/chevron2"/>
    <dgm:cxn modelId="{73FBBAD9-F389-4E70-A789-8CC877C2C123}" srcId="{7DB5E4F4-128B-434F-8388-B8C92C722642}" destId="{FD44605C-8959-43D0-9104-58B260847CF2}" srcOrd="1" destOrd="0" parTransId="{25CE5BE5-667D-47C0-9049-ABFA9B9A93CB}" sibTransId="{B4D4EC28-7AC8-490D-A6E3-FB268093D149}"/>
    <dgm:cxn modelId="{D9706C85-93C4-40D7-A659-6A0387115DA2}" srcId="{91AB6659-5442-47A5-BF2C-AE05DCCCF545}" destId="{63A8F5F7-A87E-4347-A076-3B4A370C07EE}" srcOrd="1" destOrd="0" parTransId="{EFF4CEE6-37D3-44FB-B2B5-C04C2AC44115}" sibTransId="{6ED2506C-C303-4654-B340-D1DDE2FE054B}"/>
    <dgm:cxn modelId="{1CF0381C-0264-4DD0-9BC4-4BA29158E701}" srcId="{7DB5E4F4-128B-434F-8388-B8C92C722642}" destId="{BD0ACB88-A238-47A6-97DC-DDFF09617815}" srcOrd="2" destOrd="0" parTransId="{3001A67D-7FED-415E-93EC-5EB64DD5B8AB}" sibTransId="{ABAF0D44-50E0-48FC-B05E-5F01ED433208}"/>
    <dgm:cxn modelId="{EA42F738-756A-46FD-888E-0A0EE2347101}" srcId="{C0B46B93-912A-4C42-B4F0-823A72A7B871}" destId="{40A094B6-3A88-4CA7-B094-98AA9D9E21F0}" srcOrd="1" destOrd="0" parTransId="{29E94A68-4E72-4791-8687-D7CD2F37388D}" sibTransId="{348CB374-B793-42E0-BB49-542073AC599B}"/>
    <dgm:cxn modelId="{F0DF9412-82DC-4BAD-A484-02C9BFC85D50}" type="presOf" srcId="{15B27C44-DC0F-42C5-AEEA-EEAD0A814EB6}" destId="{D2C8053C-A4E4-4E9F-B772-4D6CA7600417}" srcOrd="0" destOrd="1" presId="urn:microsoft.com/office/officeart/2005/8/layout/chevron2"/>
    <dgm:cxn modelId="{F3F53D2A-13FD-4A5A-BC4A-8E4DF4F54CC0}" type="presOf" srcId="{9283362B-D3D8-4559-85AB-88309EA850D6}" destId="{31A9C698-C754-4AF4-819C-E6C39F4FAA1B}" srcOrd="0" destOrd="1" presId="urn:microsoft.com/office/officeart/2005/8/layout/chevron2"/>
    <dgm:cxn modelId="{CFCD8BF7-E240-4869-B27D-61F64EB459F1}" type="presOf" srcId="{7DB5E4F4-128B-434F-8388-B8C92C722642}" destId="{08E7B66C-2B69-4EC0-8523-1C090C6E8780}" srcOrd="0" destOrd="0" presId="urn:microsoft.com/office/officeart/2005/8/layout/chevron2"/>
    <dgm:cxn modelId="{0B2A8BF8-EFE7-41E4-889E-9BD546723D86}" srcId="{91AB6659-5442-47A5-BF2C-AE05DCCCF545}" destId="{72DCFD67-DDB6-4CB7-8EEC-B78075AC6D7B}" srcOrd="0" destOrd="0" parTransId="{6A73160B-EC21-42E6-8B18-7B899DB40548}" sibTransId="{1090DCD4-B9F3-4F06-827F-C32B0884157B}"/>
    <dgm:cxn modelId="{04D9327E-39A2-42C1-BF11-F0ABF1F6E402}" type="presOf" srcId="{ADE800DD-87CF-4174-8138-6531BCC12BEE}" destId="{31A9C698-C754-4AF4-819C-E6C39F4FAA1B}" srcOrd="0" destOrd="0" presId="urn:microsoft.com/office/officeart/2005/8/layout/chevron2"/>
    <dgm:cxn modelId="{81A345AD-1C70-4AD2-A411-AD7C68AE39A1}" type="presOf" srcId="{91AB6659-5442-47A5-BF2C-AE05DCCCF545}" destId="{0FBDCDE9-23F4-4986-AB20-1C9B47EDD980}" srcOrd="0" destOrd="0" presId="urn:microsoft.com/office/officeart/2005/8/layout/chevron2"/>
    <dgm:cxn modelId="{2DFEF5BF-9EDE-41F3-9CCF-2EFA99AF00F5}" type="presOf" srcId="{C0B46B93-912A-4C42-B4F0-823A72A7B871}" destId="{F8AEA3C7-3C2D-4105-A975-B82060A7D2BB}" srcOrd="0" destOrd="0" presId="urn:microsoft.com/office/officeart/2005/8/layout/chevron2"/>
    <dgm:cxn modelId="{1A407B98-EEA9-4530-B909-00FFC3977CEB}" srcId="{BD0ACB88-A238-47A6-97DC-DDFF09617815}" destId="{F5778EF3-2081-4286-A25A-8FCD0635C9B9}" srcOrd="0" destOrd="0" parTransId="{4F329321-527A-411C-8640-D02AC3788E1A}" sibTransId="{0BCD2471-2463-48FD-B4B2-157725F8D1CA}"/>
    <dgm:cxn modelId="{CFD878C3-BAC2-4639-861A-98304772162B}" srcId="{C0B46B93-912A-4C42-B4F0-823A72A7B871}" destId="{3ABACDDC-68D4-4A3B-80E9-A337BB3E8338}" srcOrd="2" destOrd="0" parTransId="{29EE2F8D-A22B-4235-AD1F-DE856583F591}" sibTransId="{113F99F8-71E2-4E57-A0B7-F255A135F35D}"/>
    <dgm:cxn modelId="{B25D27C0-E673-4B46-841F-AD451CB5B705}" type="presOf" srcId="{63A8F5F7-A87E-4347-A076-3B4A370C07EE}" destId="{B6C7E751-A577-4EB1-AD8A-095953E2C03C}" srcOrd="0" destOrd="1" presId="urn:microsoft.com/office/officeart/2005/8/layout/chevron2"/>
    <dgm:cxn modelId="{2BC5F807-56E2-465F-B974-E032976F78D5}" srcId="{FD44605C-8959-43D0-9104-58B260847CF2}" destId="{9283362B-D3D8-4559-85AB-88309EA850D6}" srcOrd="1" destOrd="0" parTransId="{BFB5CF48-091F-4B9F-9100-41DEEE634D84}" sibTransId="{6D5567C4-2C32-4488-BF18-575B85A23BE5}"/>
    <dgm:cxn modelId="{2E333119-1232-4C6F-9962-B4D81DEED9AC}" type="presOf" srcId="{3ABACDDC-68D4-4A3B-80E9-A337BB3E8338}" destId="{FDD10DA1-C23D-44B0-968A-E65B2765AF73}" srcOrd="0" destOrd="2" presId="urn:microsoft.com/office/officeart/2005/8/layout/chevron2"/>
    <dgm:cxn modelId="{05AC11A5-95A7-4008-A8F2-5DF7109D27B8}" type="presOf" srcId="{40A094B6-3A88-4CA7-B094-98AA9D9E21F0}" destId="{FDD10DA1-C23D-44B0-968A-E65B2765AF73}" srcOrd="0" destOrd="1" presId="urn:microsoft.com/office/officeart/2005/8/layout/chevron2"/>
    <dgm:cxn modelId="{105AEBC6-B080-42E1-8147-58C4C2F8EDFB}" type="presOf" srcId="{BD0ACB88-A238-47A6-97DC-DDFF09617815}" destId="{CBD05DA3-46B8-4CDB-971B-760D99F6B84E}" srcOrd="0" destOrd="0" presId="urn:microsoft.com/office/officeart/2005/8/layout/chevron2"/>
    <dgm:cxn modelId="{D781551E-9931-4240-B6AC-DD2685811948}" type="presOf" srcId="{72DCFD67-DDB6-4CB7-8EEC-B78075AC6D7B}" destId="{B6C7E751-A577-4EB1-AD8A-095953E2C03C}" srcOrd="0" destOrd="0" presId="urn:microsoft.com/office/officeart/2005/8/layout/chevron2"/>
    <dgm:cxn modelId="{78F3462E-3E63-4644-BEE7-EA42638185F8}" type="presParOf" srcId="{08E7B66C-2B69-4EC0-8523-1C090C6E8780}" destId="{E5B4C857-436C-4F0E-99AF-6477315C0B2C}" srcOrd="0" destOrd="0" presId="urn:microsoft.com/office/officeart/2005/8/layout/chevron2"/>
    <dgm:cxn modelId="{9FF1E235-0EB8-4458-8EF9-209E0AE14176}" type="presParOf" srcId="{E5B4C857-436C-4F0E-99AF-6477315C0B2C}" destId="{0FBDCDE9-23F4-4986-AB20-1C9B47EDD980}" srcOrd="0" destOrd="0" presId="urn:microsoft.com/office/officeart/2005/8/layout/chevron2"/>
    <dgm:cxn modelId="{0EC8AC35-9021-43C3-9BA9-CBBFF50FB9EF}" type="presParOf" srcId="{E5B4C857-436C-4F0E-99AF-6477315C0B2C}" destId="{B6C7E751-A577-4EB1-AD8A-095953E2C03C}" srcOrd="1" destOrd="0" presId="urn:microsoft.com/office/officeart/2005/8/layout/chevron2"/>
    <dgm:cxn modelId="{4EBCA3CE-CE4A-434D-A38E-CDF3C4FE3043}" type="presParOf" srcId="{08E7B66C-2B69-4EC0-8523-1C090C6E8780}" destId="{F5AE3060-2708-41E5-8AE9-D4D5AAE32EEE}" srcOrd="1" destOrd="0" presId="urn:microsoft.com/office/officeart/2005/8/layout/chevron2"/>
    <dgm:cxn modelId="{CFD7B1B3-CF56-4D01-B677-6EACE9A9FA19}" type="presParOf" srcId="{08E7B66C-2B69-4EC0-8523-1C090C6E8780}" destId="{B29E3E6D-B9A6-477D-B58E-38351B321064}" srcOrd="2" destOrd="0" presId="urn:microsoft.com/office/officeart/2005/8/layout/chevron2"/>
    <dgm:cxn modelId="{6E2CCBAB-7ED6-4FD1-9588-34D087AAF526}" type="presParOf" srcId="{B29E3E6D-B9A6-477D-B58E-38351B321064}" destId="{AEDC66AD-8130-4622-8C7B-7702FBE10FBD}" srcOrd="0" destOrd="0" presId="urn:microsoft.com/office/officeart/2005/8/layout/chevron2"/>
    <dgm:cxn modelId="{EFEA816E-BC4F-4570-8FCF-4BB4712BAA0E}" type="presParOf" srcId="{B29E3E6D-B9A6-477D-B58E-38351B321064}" destId="{31A9C698-C754-4AF4-819C-E6C39F4FAA1B}" srcOrd="1" destOrd="0" presId="urn:microsoft.com/office/officeart/2005/8/layout/chevron2"/>
    <dgm:cxn modelId="{6C09B213-4B26-44CD-8B39-71E9658E7115}" type="presParOf" srcId="{08E7B66C-2B69-4EC0-8523-1C090C6E8780}" destId="{F7AFEEB7-1B26-43D5-8CB2-511E19C08F48}" srcOrd="3" destOrd="0" presId="urn:microsoft.com/office/officeart/2005/8/layout/chevron2"/>
    <dgm:cxn modelId="{7B54C8EC-139D-4160-B35A-5FB6B011C1DA}" type="presParOf" srcId="{08E7B66C-2B69-4EC0-8523-1C090C6E8780}" destId="{505C446C-263D-415B-AEEC-13F4807214C8}" srcOrd="4" destOrd="0" presId="urn:microsoft.com/office/officeart/2005/8/layout/chevron2"/>
    <dgm:cxn modelId="{185F3B90-878F-4F11-A2F9-3983D5B77B0F}" type="presParOf" srcId="{505C446C-263D-415B-AEEC-13F4807214C8}" destId="{CBD05DA3-46B8-4CDB-971B-760D99F6B84E}" srcOrd="0" destOrd="0" presId="urn:microsoft.com/office/officeart/2005/8/layout/chevron2"/>
    <dgm:cxn modelId="{B9DC358F-A5BC-403B-AD82-6161F47945E6}" type="presParOf" srcId="{505C446C-263D-415B-AEEC-13F4807214C8}" destId="{D2C8053C-A4E4-4E9F-B772-4D6CA7600417}" srcOrd="1" destOrd="0" presId="urn:microsoft.com/office/officeart/2005/8/layout/chevron2"/>
    <dgm:cxn modelId="{D3B98675-9881-47CF-950F-218FEC43EA03}" type="presParOf" srcId="{08E7B66C-2B69-4EC0-8523-1C090C6E8780}" destId="{48895414-2F67-4255-9385-B7ECA183011E}" srcOrd="5" destOrd="0" presId="urn:microsoft.com/office/officeart/2005/8/layout/chevron2"/>
    <dgm:cxn modelId="{23F46B91-00E7-487C-B4C3-ACD8E390FC5B}" type="presParOf" srcId="{08E7B66C-2B69-4EC0-8523-1C090C6E8780}" destId="{CB5015C5-1B1E-4FA2-A14E-4D86ED1E18C6}" srcOrd="6" destOrd="0" presId="urn:microsoft.com/office/officeart/2005/8/layout/chevron2"/>
    <dgm:cxn modelId="{A63B94B7-8765-4700-856C-B2158872FBDF}" type="presParOf" srcId="{CB5015C5-1B1E-4FA2-A14E-4D86ED1E18C6}" destId="{F8AEA3C7-3C2D-4105-A975-B82060A7D2BB}" srcOrd="0" destOrd="0" presId="urn:microsoft.com/office/officeart/2005/8/layout/chevron2"/>
    <dgm:cxn modelId="{660480D6-ADEE-4FE9-9A0D-A39BE9C00B1F}" type="presParOf" srcId="{CB5015C5-1B1E-4FA2-A14E-4D86ED1E18C6}" destId="{FDD10DA1-C23D-44B0-968A-E65B2765AF73}"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D4FAED-6F85-4B0A-BFF2-AE306998BD8C}" type="doc">
      <dgm:prSet loTypeId="urn:microsoft.com/office/officeart/2005/8/layout/matrix1" loCatId="matrix" qsTypeId="urn:microsoft.com/office/officeart/2005/8/quickstyle/simple4" qsCatId="simple" csTypeId="urn:microsoft.com/office/officeart/2005/8/colors/colorful3" csCatId="colorful" phldr="1"/>
      <dgm:spPr/>
      <dgm:t>
        <a:bodyPr/>
        <a:lstStyle/>
        <a:p>
          <a:endParaRPr lang="en-US"/>
        </a:p>
      </dgm:t>
    </dgm:pt>
    <dgm:pt modelId="{795449C9-CE78-4862-9BB9-3E21137E6592}">
      <dgm:prSet phldrT="[Text]" custT="1"/>
      <dgm:spPr/>
      <dgm:t>
        <a:bodyPr/>
        <a:lstStyle/>
        <a:p>
          <a:r>
            <a:rPr lang="en-US" sz="2800" b="1" dirty="0">
              <a:latin typeface="Calibri" panose="020F0502020204030204" pitchFamily="34" charset="0"/>
              <a:cs typeface="Calibri" panose="020F0502020204030204" pitchFamily="34" charset="0"/>
            </a:rPr>
            <a:t>72-Hour Rule</a:t>
          </a:r>
        </a:p>
      </dgm:t>
    </dgm:pt>
    <dgm:pt modelId="{2AC0BAAB-C5D3-48DF-9A9F-4D989013A033}" type="parTrans" cxnId="{9CB37420-AAA4-4EAA-A9EA-199474B525EF}">
      <dgm:prSet/>
      <dgm:spPr/>
      <dgm:t>
        <a:bodyPr/>
        <a:lstStyle/>
        <a:p>
          <a:endParaRPr lang="en-US"/>
        </a:p>
      </dgm:t>
    </dgm:pt>
    <dgm:pt modelId="{B62DAF7B-7AE4-4556-8F3B-828749EDEF21}" type="sibTrans" cxnId="{9CB37420-AAA4-4EAA-A9EA-199474B525EF}">
      <dgm:prSet/>
      <dgm:spPr/>
      <dgm:t>
        <a:bodyPr/>
        <a:lstStyle/>
        <a:p>
          <a:endParaRPr lang="en-US"/>
        </a:p>
      </dgm:t>
    </dgm:pt>
    <dgm:pt modelId="{1E4C8399-A96A-4E65-801C-FB74EB110643}">
      <dgm:prSet phldrT="[Text]" custT="1"/>
      <dgm:spPr/>
      <dgm:t>
        <a:bodyPr/>
        <a:lstStyle/>
        <a:p>
          <a:r>
            <a:rPr lang="en-US" sz="3200" b="1" dirty="0">
              <a:latin typeface="Calibri" panose="020F0502020204030204" pitchFamily="34" charset="0"/>
              <a:cs typeface="Calibri" panose="020F0502020204030204" pitchFamily="34" charset="0"/>
            </a:rPr>
            <a:t>Very different from the ICA process</a:t>
          </a:r>
        </a:p>
      </dgm:t>
    </dgm:pt>
    <dgm:pt modelId="{74E300B1-51BC-49E4-8228-76A4D98C788D}" type="parTrans" cxnId="{E7CF055A-DC85-47C8-8637-A569C8B09097}">
      <dgm:prSet/>
      <dgm:spPr/>
      <dgm:t>
        <a:bodyPr/>
        <a:lstStyle/>
        <a:p>
          <a:endParaRPr lang="en-US"/>
        </a:p>
      </dgm:t>
    </dgm:pt>
    <dgm:pt modelId="{7545B700-595C-469F-8148-22C001584E06}" type="sibTrans" cxnId="{E7CF055A-DC85-47C8-8637-A569C8B09097}">
      <dgm:prSet/>
      <dgm:spPr/>
      <dgm:t>
        <a:bodyPr/>
        <a:lstStyle/>
        <a:p>
          <a:endParaRPr lang="en-US"/>
        </a:p>
      </dgm:t>
    </dgm:pt>
    <dgm:pt modelId="{BC7BECE3-EB2E-483F-9944-8F17E7A0A22C}">
      <dgm:prSet phldrT="[Text]" custT="1"/>
      <dgm:spPr/>
      <dgm:t>
        <a:bodyPr anchor="b"/>
        <a:lstStyle/>
        <a:p>
          <a:r>
            <a:rPr lang="en-US" sz="2400" b="1" dirty="0">
              <a:latin typeface="Calibri" panose="020F0502020204030204" pitchFamily="34" charset="0"/>
              <a:cs typeface="Calibri" panose="020F0502020204030204" pitchFamily="34" charset="0"/>
            </a:rPr>
            <a:t>May ONLY be used for standards that require written documentation that can be verified to already be in existence </a:t>
          </a:r>
        </a:p>
      </dgm:t>
    </dgm:pt>
    <dgm:pt modelId="{3B17A07C-173F-4FF5-8D91-147B36100933}" type="parTrans" cxnId="{B846D840-8287-46EA-8E2C-5D9652B9CD71}">
      <dgm:prSet/>
      <dgm:spPr/>
      <dgm:t>
        <a:bodyPr/>
        <a:lstStyle/>
        <a:p>
          <a:endParaRPr lang="en-US"/>
        </a:p>
      </dgm:t>
    </dgm:pt>
    <dgm:pt modelId="{677FF61B-374A-48FE-AAF2-307BC58EAE67}" type="sibTrans" cxnId="{B846D840-8287-46EA-8E2C-5D9652B9CD71}">
      <dgm:prSet/>
      <dgm:spPr/>
      <dgm:t>
        <a:bodyPr/>
        <a:lstStyle/>
        <a:p>
          <a:endParaRPr lang="en-US"/>
        </a:p>
      </dgm:t>
    </dgm:pt>
    <dgm:pt modelId="{703185DF-E8CF-46A4-A355-85D244C55C4A}">
      <dgm:prSet phldrT="[Text]" custT="1"/>
      <dgm:spPr/>
      <dgm:t>
        <a:bodyPr anchor="b"/>
        <a:lstStyle/>
        <a:p>
          <a:pPr marL="0" indent="0">
            <a:tabLst/>
          </a:pPr>
          <a:r>
            <a:rPr lang="en-US" sz="2800" b="1" dirty="0"/>
            <a:t>      </a:t>
          </a:r>
          <a:r>
            <a:rPr lang="en-US" sz="2800" b="1" dirty="0">
              <a:latin typeface="Calibri" panose="020F0502020204030204" pitchFamily="34" charset="0"/>
              <a:cs typeface="Calibri" panose="020F0502020204030204" pitchFamily="34" charset="0"/>
            </a:rPr>
            <a:t>For some inexplicable reason, the documents are not present at the time of the visit</a:t>
          </a:r>
        </a:p>
      </dgm:t>
    </dgm:pt>
    <dgm:pt modelId="{6C6CDB0D-9CB0-4524-9C17-5B65D7D842A7}" type="parTrans" cxnId="{7DE1C882-E9F9-45BA-BE9D-A5CDC948E495}">
      <dgm:prSet/>
      <dgm:spPr/>
      <dgm:t>
        <a:bodyPr/>
        <a:lstStyle/>
        <a:p>
          <a:endParaRPr lang="en-US"/>
        </a:p>
      </dgm:t>
    </dgm:pt>
    <dgm:pt modelId="{F6B6C737-892A-4055-9AA3-334EF4357F54}" type="sibTrans" cxnId="{7DE1C882-E9F9-45BA-BE9D-A5CDC948E495}">
      <dgm:prSet/>
      <dgm:spPr/>
      <dgm:t>
        <a:bodyPr/>
        <a:lstStyle/>
        <a:p>
          <a:endParaRPr lang="en-US"/>
        </a:p>
      </dgm:t>
    </dgm:pt>
    <dgm:pt modelId="{A2509892-9F3B-4CAA-80B4-536A908A50F5}">
      <dgm:prSet custT="1"/>
      <dgm:spPr/>
      <dgm:t>
        <a:bodyPr/>
        <a:lstStyle/>
        <a:p>
          <a:r>
            <a:rPr lang="en-US" sz="3200" b="1" dirty="0">
              <a:latin typeface="Calibri" panose="020F0502020204030204" pitchFamily="34" charset="0"/>
              <a:cs typeface="Calibri" panose="020F0502020204030204" pitchFamily="34" charset="0"/>
            </a:rPr>
            <a:t>A courtesy that may be extended at YOUR discretion</a:t>
          </a:r>
        </a:p>
      </dgm:t>
    </dgm:pt>
    <dgm:pt modelId="{62F11138-5080-4289-9060-3349F2D1C9A4}" type="parTrans" cxnId="{8C384DC0-CD65-4319-8317-03EC803346D7}">
      <dgm:prSet/>
      <dgm:spPr/>
      <dgm:t>
        <a:bodyPr/>
        <a:lstStyle/>
        <a:p>
          <a:endParaRPr lang="en-US"/>
        </a:p>
      </dgm:t>
    </dgm:pt>
    <dgm:pt modelId="{EBB9CBC7-1205-4182-8CA3-CDDEC64FEC68}" type="sibTrans" cxnId="{8C384DC0-CD65-4319-8317-03EC803346D7}">
      <dgm:prSet/>
      <dgm:spPr/>
      <dgm:t>
        <a:bodyPr/>
        <a:lstStyle/>
        <a:p>
          <a:endParaRPr lang="en-US"/>
        </a:p>
      </dgm:t>
    </dgm:pt>
    <dgm:pt modelId="{494D28E2-FFC7-4A3B-8A30-333F83BD07E4}" type="pres">
      <dgm:prSet presAssocID="{1CD4FAED-6F85-4B0A-BFF2-AE306998BD8C}" presName="diagram" presStyleCnt="0">
        <dgm:presLayoutVars>
          <dgm:chMax val="1"/>
          <dgm:dir/>
          <dgm:animLvl val="ctr"/>
          <dgm:resizeHandles val="exact"/>
        </dgm:presLayoutVars>
      </dgm:prSet>
      <dgm:spPr/>
    </dgm:pt>
    <dgm:pt modelId="{060EBA9D-F596-4957-AB6D-C725C044A7F9}" type="pres">
      <dgm:prSet presAssocID="{1CD4FAED-6F85-4B0A-BFF2-AE306998BD8C}" presName="matrix" presStyleCnt="0"/>
      <dgm:spPr/>
    </dgm:pt>
    <dgm:pt modelId="{29B1EABC-90DC-4E81-90C4-889DF248503A}" type="pres">
      <dgm:prSet presAssocID="{1CD4FAED-6F85-4B0A-BFF2-AE306998BD8C}" presName="tile1" presStyleLbl="node1" presStyleIdx="0" presStyleCnt="4"/>
      <dgm:spPr/>
    </dgm:pt>
    <dgm:pt modelId="{B397E0FD-AE0F-4229-A050-5BE8A8C29EF4}" type="pres">
      <dgm:prSet presAssocID="{1CD4FAED-6F85-4B0A-BFF2-AE306998BD8C}" presName="tile1text" presStyleLbl="node1" presStyleIdx="0" presStyleCnt="4">
        <dgm:presLayoutVars>
          <dgm:chMax val="0"/>
          <dgm:chPref val="0"/>
          <dgm:bulletEnabled val="1"/>
        </dgm:presLayoutVars>
      </dgm:prSet>
      <dgm:spPr/>
    </dgm:pt>
    <dgm:pt modelId="{A8FED283-1485-40F4-B317-386EB59045A0}" type="pres">
      <dgm:prSet presAssocID="{1CD4FAED-6F85-4B0A-BFF2-AE306998BD8C}" presName="tile2" presStyleLbl="node1" presStyleIdx="1" presStyleCnt="4"/>
      <dgm:spPr/>
    </dgm:pt>
    <dgm:pt modelId="{31ECED5A-212F-43DC-8052-0E9AA6E232C2}" type="pres">
      <dgm:prSet presAssocID="{1CD4FAED-6F85-4B0A-BFF2-AE306998BD8C}" presName="tile2text" presStyleLbl="node1" presStyleIdx="1" presStyleCnt="4">
        <dgm:presLayoutVars>
          <dgm:chMax val="0"/>
          <dgm:chPref val="0"/>
          <dgm:bulletEnabled val="1"/>
        </dgm:presLayoutVars>
      </dgm:prSet>
      <dgm:spPr/>
    </dgm:pt>
    <dgm:pt modelId="{9FDBDAF4-DCCE-428D-B456-05B3F1B19F1C}" type="pres">
      <dgm:prSet presAssocID="{1CD4FAED-6F85-4B0A-BFF2-AE306998BD8C}" presName="tile3" presStyleLbl="node1" presStyleIdx="2" presStyleCnt="4"/>
      <dgm:spPr/>
    </dgm:pt>
    <dgm:pt modelId="{D91942F1-F790-4A6F-8E08-B7EDDAA20120}" type="pres">
      <dgm:prSet presAssocID="{1CD4FAED-6F85-4B0A-BFF2-AE306998BD8C}" presName="tile3text" presStyleLbl="node1" presStyleIdx="2" presStyleCnt="4">
        <dgm:presLayoutVars>
          <dgm:chMax val="0"/>
          <dgm:chPref val="0"/>
          <dgm:bulletEnabled val="1"/>
        </dgm:presLayoutVars>
      </dgm:prSet>
      <dgm:spPr/>
    </dgm:pt>
    <dgm:pt modelId="{28A3BC31-17D9-42F4-8D95-9282B60CAF2C}" type="pres">
      <dgm:prSet presAssocID="{1CD4FAED-6F85-4B0A-BFF2-AE306998BD8C}" presName="tile4" presStyleLbl="node1" presStyleIdx="3" presStyleCnt="4"/>
      <dgm:spPr/>
    </dgm:pt>
    <dgm:pt modelId="{61813285-B049-4077-B3C6-DD2A79D95DCC}" type="pres">
      <dgm:prSet presAssocID="{1CD4FAED-6F85-4B0A-BFF2-AE306998BD8C}" presName="tile4text" presStyleLbl="node1" presStyleIdx="3" presStyleCnt="4">
        <dgm:presLayoutVars>
          <dgm:chMax val="0"/>
          <dgm:chPref val="0"/>
          <dgm:bulletEnabled val="1"/>
        </dgm:presLayoutVars>
      </dgm:prSet>
      <dgm:spPr/>
    </dgm:pt>
    <dgm:pt modelId="{3C50A98B-B6A2-4D98-8CFA-A520E7A96514}" type="pres">
      <dgm:prSet presAssocID="{1CD4FAED-6F85-4B0A-BFF2-AE306998BD8C}" presName="centerTile" presStyleLbl="fgShp" presStyleIdx="0" presStyleCnt="1">
        <dgm:presLayoutVars>
          <dgm:chMax val="0"/>
          <dgm:chPref val="0"/>
        </dgm:presLayoutVars>
      </dgm:prSet>
      <dgm:spPr/>
    </dgm:pt>
  </dgm:ptLst>
  <dgm:cxnLst>
    <dgm:cxn modelId="{7DE1C882-E9F9-45BA-BE9D-A5CDC948E495}" srcId="{795449C9-CE78-4862-9BB9-3E21137E6592}" destId="{703185DF-E8CF-46A4-A355-85D244C55C4A}" srcOrd="3" destOrd="0" parTransId="{6C6CDB0D-9CB0-4524-9C17-5B65D7D842A7}" sibTransId="{F6B6C737-892A-4055-9AA3-334EF4357F54}"/>
    <dgm:cxn modelId="{71E518EA-D305-48E8-935A-5D44A594A55D}" type="presOf" srcId="{1E4C8399-A96A-4E65-801C-FB74EB110643}" destId="{29B1EABC-90DC-4E81-90C4-889DF248503A}" srcOrd="0" destOrd="0" presId="urn:microsoft.com/office/officeart/2005/8/layout/matrix1"/>
    <dgm:cxn modelId="{99963CC3-DED7-4D60-A933-EDA8B1E7B0D9}" type="presOf" srcId="{BC7BECE3-EB2E-483F-9944-8F17E7A0A22C}" destId="{D91942F1-F790-4A6F-8E08-B7EDDAA20120}" srcOrd="1" destOrd="0" presId="urn:microsoft.com/office/officeart/2005/8/layout/matrix1"/>
    <dgm:cxn modelId="{55BA7462-99C1-43AD-9E30-C109D1FE8371}" type="presOf" srcId="{1CD4FAED-6F85-4B0A-BFF2-AE306998BD8C}" destId="{494D28E2-FFC7-4A3B-8A30-333F83BD07E4}" srcOrd="0" destOrd="0" presId="urn:microsoft.com/office/officeart/2005/8/layout/matrix1"/>
    <dgm:cxn modelId="{5D8B34CD-A874-4459-97BA-E55E291E7D00}" type="presOf" srcId="{A2509892-9F3B-4CAA-80B4-536A908A50F5}" destId="{A8FED283-1485-40F4-B317-386EB59045A0}" srcOrd="0" destOrd="0" presId="urn:microsoft.com/office/officeart/2005/8/layout/matrix1"/>
    <dgm:cxn modelId="{4D2AC5C8-EDA1-4367-885E-0935F77FCAFA}" type="presOf" srcId="{703185DF-E8CF-46A4-A355-85D244C55C4A}" destId="{28A3BC31-17D9-42F4-8D95-9282B60CAF2C}" srcOrd="0" destOrd="0" presId="urn:microsoft.com/office/officeart/2005/8/layout/matrix1"/>
    <dgm:cxn modelId="{A17C02C6-0EA1-4134-AE3E-35D227A939A0}" type="presOf" srcId="{703185DF-E8CF-46A4-A355-85D244C55C4A}" destId="{61813285-B049-4077-B3C6-DD2A79D95DCC}" srcOrd="1" destOrd="0" presId="urn:microsoft.com/office/officeart/2005/8/layout/matrix1"/>
    <dgm:cxn modelId="{97B8954E-26CA-4636-888F-B028C96C8791}" type="presOf" srcId="{795449C9-CE78-4862-9BB9-3E21137E6592}" destId="{3C50A98B-B6A2-4D98-8CFA-A520E7A96514}" srcOrd="0" destOrd="0" presId="urn:microsoft.com/office/officeart/2005/8/layout/matrix1"/>
    <dgm:cxn modelId="{8C384DC0-CD65-4319-8317-03EC803346D7}" srcId="{795449C9-CE78-4862-9BB9-3E21137E6592}" destId="{A2509892-9F3B-4CAA-80B4-536A908A50F5}" srcOrd="1" destOrd="0" parTransId="{62F11138-5080-4289-9060-3349F2D1C9A4}" sibTransId="{EBB9CBC7-1205-4182-8CA3-CDDEC64FEC68}"/>
    <dgm:cxn modelId="{12F91BA8-EA5D-41B7-9270-CE566EC0B6B4}" type="presOf" srcId="{A2509892-9F3B-4CAA-80B4-536A908A50F5}" destId="{31ECED5A-212F-43DC-8052-0E9AA6E232C2}" srcOrd="1" destOrd="0" presId="urn:microsoft.com/office/officeart/2005/8/layout/matrix1"/>
    <dgm:cxn modelId="{B846D840-8287-46EA-8E2C-5D9652B9CD71}" srcId="{795449C9-CE78-4862-9BB9-3E21137E6592}" destId="{BC7BECE3-EB2E-483F-9944-8F17E7A0A22C}" srcOrd="2" destOrd="0" parTransId="{3B17A07C-173F-4FF5-8D91-147B36100933}" sibTransId="{677FF61B-374A-48FE-AAF2-307BC58EAE67}"/>
    <dgm:cxn modelId="{9CB37420-AAA4-4EAA-A9EA-199474B525EF}" srcId="{1CD4FAED-6F85-4B0A-BFF2-AE306998BD8C}" destId="{795449C9-CE78-4862-9BB9-3E21137E6592}" srcOrd="0" destOrd="0" parTransId="{2AC0BAAB-C5D3-48DF-9A9F-4D989013A033}" sibTransId="{B62DAF7B-7AE4-4556-8F3B-828749EDEF21}"/>
    <dgm:cxn modelId="{E7CF055A-DC85-47C8-8637-A569C8B09097}" srcId="{795449C9-CE78-4862-9BB9-3E21137E6592}" destId="{1E4C8399-A96A-4E65-801C-FB74EB110643}" srcOrd="0" destOrd="0" parTransId="{74E300B1-51BC-49E4-8228-76A4D98C788D}" sibTransId="{7545B700-595C-469F-8148-22C001584E06}"/>
    <dgm:cxn modelId="{F4C81D44-C67D-466C-BB19-B38B66DD816F}" type="presOf" srcId="{BC7BECE3-EB2E-483F-9944-8F17E7A0A22C}" destId="{9FDBDAF4-DCCE-428D-B456-05B3F1B19F1C}" srcOrd="0" destOrd="0" presId="urn:microsoft.com/office/officeart/2005/8/layout/matrix1"/>
    <dgm:cxn modelId="{360CC424-A97E-4643-BAE4-B63CC8585783}" type="presOf" srcId="{1E4C8399-A96A-4E65-801C-FB74EB110643}" destId="{B397E0FD-AE0F-4229-A050-5BE8A8C29EF4}" srcOrd="1" destOrd="0" presId="urn:microsoft.com/office/officeart/2005/8/layout/matrix1"/>
    <dgm:cxn modelId="{6220CF0C-EDA7-47AF-9FB0-39AEC5BE3DF6}" type="presParOf" srcId="{494D28E2-FFC7-4A3B-8A30-333F83BD07E4}" destId="{060EBA9D-F596-4957-AB6D-C725C044A7F9}" srcOrd="0" destOrd="0" presId="urn:microsoft.com/office/officeart/2005/8/layout/matrix1"/>
    <dgm:cxn modelId="{D4661AE0-FC60-4F73-A2C2-02469A53F87F}" type="presParOf" srcId="{060EBA9D-F596-4957-AB6D-C725C044A7F9}" destId="{29B1EABC-90DC-4E81-90C4-889DF248503A}" srcOrd="0" destOrd="0" presId="urn:microsoft.com/office/officeart/2005/8/layout/matrix1"/>
    <dgm:cxn modelId="{F585658B-33EA-4853-8F0C-51BB493A68C7}" type="presParOf" srcId="{060EBA9D-F596-4957-AB6D-C725C044A7F9}" destId="{B397E0FD-AE0F-4229-A050-5BE8A8C29EF4}" srcOrd="1" destOrd="0" presId="urn:microsoft.com/office/officeart/2005/8/layout/matrix1"/>
    <dgm:cxn modelId="{4E1ED276-5220-43CC-A1DE-29D0C9CC366B}" type="presParOf" srcId="{060EBA9D-F596-4957-AB6D-C725C044A7F9}" destId="{A8FED283-1485-40F4-B317-386EB59045A0}" srcOrd="2" destOrd="0" presId="urn:microsoft.com/office/officeart/2005/8/layout/matrix1"/>
    <dgm:cxn modelId="{A663C5C9-D887-4532-8AE7-6F4127370569}" type="presParOf" srcId="{060EBA9D-F596-4957-AB6D-C725C044A7F9}" destId="{31ECED5A-212F-43DC-8052-0E9AA6E232C2}" srcOrd="3" destOrd="0" presId="urn:microsoft.com/office/officeart/2005/8/layout/matrix1"/>
    <dgm:cxn modelId="{C8D3E7F6-FAA9-4F4B-AEFE-2C487704E874}" type="presParOf" srcId="{060EBA9D-F596-4957-AB6D-C725C044A7F9}" destId="{9FDBDAF4-DCCE-428D-B456-05B3F1B19F1C}" srcOrd="4" destOrd="0" presId="urn:microsoft.com/office/officeart/2005/8/layout/matrix1"/>
    <dgm:cxn modelId="{39180263-589A-4403-B8E1-4A2C1436EAF2}" type="presParOf" srcId="{060EBA9D-F596-4957-AB6D-C725C044A7F9}" destId="{D91942F1-F790-4A6F-8E08-B7EDDAA20120}" srcOrd="5" destOrd="0" presId="urn:microsoft.com/office/officeart/2005/8/layout/matrix1"/>
    <dgm:cxn modelId="{FCCF9502-DCB2-4464-84AE-8B04596CCDEF}" type="presParOf" srcId="{060EBA9D-F596-4957-AB6D-C725C044A7F9}" destId="{28A3BC31-17D9-42F4-8D95-9282B60CAF2C}" srcOrd="6" destOrd="0" presId="urn:microsoft.com/office/officeart/2005/8/layout/matrix1"/>
    <dgm:cxn modelId="{AD44C456-8E7A-422E-BB50-7EF012CF027E}" type="presParOf" srcId="{060EBA9D-F596-4957-AB6D-C725C044A7F9}" destId="{61813285-B049-4077-B3C6-DD2A79D95DCC}" srcOrd="7" destOrd="0" presId="urn:microsoft.com/office/officeart/2005/8/layout/matrix1"/>
    <dgm:cxn modelId="{BBD2EB92-5E1F-4CAE-9154-D2A37CF7913F}" type="presParOf" srcId="{494D28E2-FFC7-4A3B-8A30-333F83BD07E4}" destId="{3C50A98B-B6A2-4D98-8CFA-A520E7A96514}"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31C81-5F2C-4A4A-901B-F8B2695600B5}">
      <dsp:nvSpPr>
        <dsp:cNvPr id="0" name=""/>
        <dsp:cNvSpPr/>
      </dsp:nvSpPr>
      <dsp:spPr>
        <a:xfrm rot="5400000">
          <a:off x="1375923" y="-290262"/>
          <a:ext cx="2537868" cy="4222956"/>
        </a:xfrm>
        <a:prstGeom prst="corner">
          <a:avLst>
            <a:gd name="adj1" fmla="val 16120"/>
            <a:gd name="adj2" fmla="val 16110"/>
          </a:avLst>
        </a:prstGeom>
        <a:solidFill>
          <a:schemeClr val="accent3">
            <a:lumMod val="75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58FF2349-7DF8-49B6-8260-20D7D256209D}">
      <dsp:nvSpPr>
        <dsp:cNvPr id="0" name=""/>
        <dsp:cNvSpPr/>
      </dsp:nvSpPr>
      <dsp:spPr>
        <a:xfrm>
          <a:off x="914393" y="933271"/>
          <a:ext cx="3812508" cy="3341887"/>
        </a:xfrm>
        <a:prstGeom prst="rect">
          <a:avLst/>
        </a:prstGeom>
        <a:solidFill>
          <a:sysClr val="window" lastClr="FFFFFF">
            <a:alpha val="90000"/>
            <a:hueOff val="0"/>
            <a:satOff val="0"/>
            <a:lumOff val="0"/>
            <a:alphaOff val="0"/>
          </a:sysClr>
        </a:solidFill>
        <a:ln w="25400" cap="flat" cmpd="sng" algn="ctr">
          <a:solidFill>
            <a:schemeClr val="accent3">
              <a:lumMod val="75000"/>
            </a:schemeClr>
          </a:solidFill>
          <a:prstDash val="solid"/>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endParaRPr lang="en-US" sz="3700" kern="1200" dirty="0">
            <a:solidFill>
              <a:srgbClr val="003F87">
                <a:hueOff val="0"/>
                <a:satOff val="0"/>
                <a:lumOff val="0"/>
                <a:alphaOff val="0"/>
              </a:srgbClr>
            </a:solidFill>
            <a:latin typeface="Century Gothic"/>
            <a:ea typeface="+mn-ea"/>
            <a:cs typeface="+mn-cs"/>
          </a:endParaRPr>
        </a:p>
        <a:p>
          <a:pPr marL="285750" lvl="1" indent="-285750" algn="l" defTabSz="1289050">
            <a:lnSpc>
              <a:spcPct val="90000"/>
            </a:lnSpc>
            <a:spcBef>
              <a:spcPct val="0"/>
            </a:spcBef>
            <a:spcAft>
              <a:spcPct val="15000"/>
            </a:spcAft>
            <a:buChar char="•"/>
          </a:pPr>
          <a:r>
            <a:rPr lang="en-US" sz="2900" kern="1200" dirty="0">
              <a:solidFill>
                <a:srgbClr val="003F87">
                  <a:hueOff val="0"/>
                  <a:satOff val="0"/>
                  <a:lumOff val="0"/>
                  <a:alphaOff val="0"/>
                </a:srgbClr>
              </a:solidFill>
              <a:latin typeface="Century Gothic"/>
              <a:ea typeface="+mn-ea"/>
              <a:cs typeface="+mn-cs"/>
            </a:rPr>
            <a:t>Commitment</a:t>
          </a:r>
        </a:p>
        <a:p>
          <a:pPr marL="285750" lvl="1" indent="-285750" algn="l" defTabSz="1289050">
            <a:lnSpc>
              <a:spcPct val="90000"/>
            </a:lnSpc>
            <a:spcBef>
              <a:spcPct val="0"/>
            </a:spcBef>
            <a:spcAft>
              <a:spcPct val="15000"/>
            </a:spcAft>
            <a:buChar char="•"/>
          </a:pPr>
          <a:r>
            <a:rPr lang="en-US" sz="2900" kern="1200" dirty="0">
              <a:solidFill>
                <a:srgbClr val="003F87">
                  <a:hueOff val="0"/>
                  <a:satOff val="0"/>
                  <a:lumOff val="0"/>
                  <a:alphaOff val="0"/>
                </a:srgbClr>
              </a:solidFill>
              <a:latin typeface="Century Gothic"/>
              <a:ea typeface="+mn-ea"/>
              <a:cs typeface="+mn-cs"/>
            </a:rPr>
            <a:t>Accountability</a:t>
          </a:r>
        </a:p>
        <a:p>
          <a:pPr marL="285750" lvl="1" indent="-285750" algn="l" defTabSz="1289050">
            <a:lnSpc>
              <a:spcPct val="90000"/>
            </a:lnSpc>
            <a:spcBef>
              <a:spcPct val="0"/>
            </a:spcBef>
            <a:spcAft>
              <a:spcPct val="15000"/>
            </a:spcAft>
            <a:buChar char="•"/>
          </a:pPr>
          <a:r>
            <a:rPr lang="en-US" sz="2900" kern="1200" dirty="0">
              <a:solidFill>
                <a:srgbClr val="003F87">
                  <a:hueOff val="0"/>
                  <a:satOff val="0"/>
                  <a:lumOff val="0"/>
                  <a:alphaOff val="0"/>
                </a:srgbClr>
              </a:solidFill>
              <a:latin typeface="Century Gothic"/>
              <a:ea typeface="+mn-ea"/>
              <a:cs typeface="+mn-cs"/>
            </a:rPr>
            <a:t>Credibility</a:t>
          </a:r>
        </a:p>
        <a:p>
          <a:pPr marL="571500" lvl="2" indent="-285750" algn="l" defTabSz="1289050">
            <a:lnSpc>
              <a:spcPct val="90000"/>
            </a:lnSpc>
            <a:spcBef>
              <a:spcPct val="0"/>
            </a:spcBef>
            <a:spcAft>
              <a:spcPct val="15000"/>
            </a:spcAft>
            <a:buChar char="•"/>
          </a:pPr>
          <a:endParaRPr lang="en-US" sz="2900" kern="1200" dirty="0">
            <a:solidFill>
              <a:srgbClr val="003F87">
                <a:hueOff val="0"/>
                <a:satOff val="0"/>
                <a:lumOff val="0"/>
                <a:alphaOff val="0"/>
              </a:srgbClr>
            </a:solidFill>
            <a:latin typeface="Century Gothic"/>
            <a:ea typeface="+mn-ea"/>
            <a:cs typeface="+mn-cs"/>
          </a:endParaRPr>
        </a:p>
        <a:p>
          <a:pPr marL="571500" lvl="2" indent="-285750" algn="l" defTabSz="1289050">
            <a:lnSpc>
              <a:spcPct val="90000"/>
            </a:lnSpc>
            <a:spcBef>
              <a:spcPct val="0"/>
            </a:spcBef>
            <a:spcAft>
              <a:spcPct val="15000"/>
            </a:spcAft>
            <a:buChar char="•"/>
          </a:pPr>
          <a:endParaRPr lang="en-US" sz="2900" kern="1200" dirty="0">
            <a:solidFill>
              <a:srgbClr val="003F87">
                <a:hueOff val="0"/>
                <a:satOff val="0"/>
                <a:lumOff val="0"/>
                <a:alphaOff val="0"/>
              </a:srgbClr>
            </a:solidFill>
            <a:latin typeface="Century Gothic"/>
            <a:ea typeface="+mn-ea"/>
            <a:cs typeface="+mn-cs"/>
          </a:endParaRPr>
        </a:p>
      </dsp:txBody>
      <dsp:txXfrm>
        <a:off x="914393" y="933271"/>
        <a:ext cx="3812508" cy="3341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5C069-BBD8-4AA7-9E68-8873CDC5AA8C}">
      <dsp:nvSpPr>
        <dsp:cNvPr id="0" name=""/>
        <dsp:cNvSpPr/>
      </dsp:nvSpPr>
      <dsp:spPr>
        <a:xfrm rot="16200000">
          <a:off x="932273" y="-977609"/>
          <a:ext cx="2481483" cy="4303118"/>
        </a:xfrm>
        <a:prstGeom prst="round1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5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Winter</a:t>
          </a:r>
        </a:p>
        <a:p>
          <a:pPr marL="0" lvl="0" indent="0" algn="ctr" defTabSz="1066800">
            <a:lnSpc>
              <a:spcPct val="90000"/>
            </a:lnSpc>
            <a:spcBef>
              <a:spcPct val="0"/>
            </a:spcBef>
            <a:spcAft>
              <a:spcPct val="35000"/>
            </a:spcAft>
            <a:buNone/>
          </a:pPr>
          <a:r>
            <a:rPr lang="en-US" sz="2000" b="1" i="1" kern="1200" dirty="0">
              <a:latin typeface="Calibri" panose="020F0502020204030204" pitchFamily="34" charset="0"/>
              <a:cs typeface="Calibri" panose="020F0502020204030204" pitchFamily="34" charset="0"/>
            </a:rPr>
            <a:t>Camps may attend standards training</a:t>
          </a:r>
        </a:p>
        <a:p>
          <a:pPr marL="0" lvl="0" indent="0" algn="ctr" defTabSz="1066800">
            <a:lnSpc>
              <a:spcPct val="90000"/>
            </a:lnSpc>
            <a:spcBef>
              <a:spcPct val="0"/>
            </a:spcBef>
            <a:spcAft>
              <a:spcPct val="35000"/>
            </a:spcAft>
            <a:buNone/>
          </a:pPr>
          <a:r>
            <a:rPr lang="en-US" sz="2000" b="1" i="1" kern="1200" dirty="0">
              <a:latin typeface="Calibri" panose="020F0502020204030204" pitchFamily="34" charset="0"/>
              <a:cs typeface="Calibri" panose="020F0502020204030204" pitchFamily="34" charset="0"/>
            </a:rPr>
            <a:t>Statement of Compliance &amp; Annual Accreditation Report Due Feb 15</a:t>
          </a:r>
        </a:p>
      </dsp:txBody>
      <dsp:txXfrm rot="5400000">
        <a:off x="21455" y="-66792"/>
        <a:ext cx="4303118" cy="1861112"/>
      </dsp:txXfrm>
    </dsp:sp>
    <dsp:sp modelId="{9A0CBBB4-059E-48D6-BC99-F2B84D1B804B}">
      <dsp:nvSpPr>
        <dsp:cNvPr id="0" name=""/>
        <dsp:cNvSpPr/>
      </dsp:nvSpPr>
      <dsp:spPr>
        <a:xfrm>
          <a:off x="4189859" y="-83743"/>
          <a:ext cx="4152106" cy="2469132"/>
        </a:xfrm>
        <a:prstGeom prst="round1Rect">
          <a:avLst/>
        </a:prstGeom>
        <a:solidFill>
          <a:schemeClr val="accent2">
            <a:hueOff val="3438577"/>
            <a:satOff val="-13184"/>
            <a:lumOff val="405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br>
            <a:rPr lang="en-US" sz="2400" kern="1200" dirty="0"/>
          </a:br>
          <a:r>
            <a:rPr lang="en-US" sz="2400" b="1" kern="1200" dirty="0">
              <a:latin typeface="Calibri" panose="020F0502020204030204" pitchFamily="34" charset="0"/>
              <a:cs typeface="Calibri" panose="020F0502020204030204" pitchFamily="34" charset="0"/>
            </a:rPr>
            <a:t>Spring </a:t>
          </a:r>
        </a:p>
        <a:p>
          <a:pPr marL="0" lvl="0" indent="0" algn="ctr" defTabSz="1066800">
            <a:lnSpc>
              <a:spcPct val="90000"/>
            </a:lnSpc>
            <a:spcBef>
              <a:spcPct val="0"/>
            </a:spcBef>
            <a:spcAft>
              <a:spcPct val="35000"/>
            </a:spcAft>
            <a:buNone/>
          </a:pPr>
          <a:r>
            <a:rPr lang="en-US" sz="2000" b="1" i="1" kern="1200" dirty="0">
              <a:latin typeface="Calibri" panose="020F0502020204030204" pitchFamily="34" charset="0"/>
              <a:cs typeface="Calibri" panose="020F0502020204030204" pitchFamily="34" charset="0"/>
            </a:rPr>
            <a:t>Confirm membership payment</a:t>
          </a:r>
        </a:p>
        <a:p>
          <a:pPr marL="0" lvl="0" indent="0" algn="ctr" defTabSz="1066800">
            <a:lnSpc>
              <a:spcPct val="90000"/>
            </a:lnSpc>
            <a:spcBef>
              <a:spcPct val="0"/>
            </a:spcBef>
            <a:spcAft>
              <a:spcPct val="35000"/>
            </a:spcAft>
            <a:buNone/>
          </a:pPr>
          <a:r>
            <a:rPr lang="en-US" sz="2000" b="1" i="1" kern="1200" dirty="0">
              <a:latin typeface="Calibri" panose="020F0502020204030204" pitchFamily="34" charset="0"/>
              <a:cs typeface="Calibri" panose="020F0502020204030204" pitchFamily="34" charset="0"/>
            </a:rPr>
            <a:t>Look for Professional Development Opportunities</a:t>
          </a:r>
        </a:p>
        <a:p>
          <a:pPr marL="0" lvl="0" indent="0" algn="ctr" defTabSz="1066800">
            <a:lnSpc>
              <a:spcPct val="90000"/>
            </a:lnSpc>
            <a:spcBef>
              <a:spcPct val="0"/>
            </a:spcBef>
            <a:spcAft>
              <a:spcPct val="35000"/>
            </a:spcAft>
            <a:buNone/>
          </a:pPr>
          <a:endParaRPr lang="en-US" sz="2000" b="1" i="1" kern="1200" dirty="0"/>
        </a:p>
      </dsp:txBody>
      <dsp:txXfrm>
        <a:off x="4189859" y="-83743"/>
        <a:ext cx="4152106" cy="1851849"/>
      </dsp:txXfrm>
    </dsp:sp>
    <dsp:sp modelId="{442414E6-D6E9-404E-91C8-D06123394B0D}">
      <dsp:nvSpPr>
        <dsp:cNvPr id="0" name=""/>
        <dsp:cNvSpPr/>
      </dsp:nvSpPr>
      <dsp:spPr>
        <a:xfrm rot="10800000">
          <a:off x="0" y="2247675"/>
          <a:ext cx="4227591" cy="2511645"/>
        </a:xfrm>
        <a:prstGeom prst="round1Rect">
          <a:avLst/>
        </a:prstGeom>
        <a:solidFill>
          <a:schemeClr val="accent2">
            <a:hueOff val="6877153"/>
            <a:satOff val="-26367"/>
            <a:lumOff val="810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Summer</a:t>
          </a:r>
        </a:p>
        <a:p>
          <a:pPr marL="0" lvl="0" indent="0" algn="ctr" defTabSz="1066800">
            <a:lnSpc>
              <a:spcPct val="90000"/>
            </a:lnSpc>
            <a:spcBef>
              <a:spcPct val="0"/>
            </a:spcBef>
            <a:spcAft>
              <a:spcPct val="35000"/>
            </a:spcAft>
            <a:buNone/>
          </a:pPr>
          <a:endParaRPr lang="en-US" sz="1200" kern="1200" dirty="0"/>
        </a:p>
        <a:p>
          <a:pPr marL="0" lvl="0" indent="0" algn="ctr" defTabSz="1066800">
            <a:lnSpc>
              <a:spcPct val="90000"/>
            </a:lnSpc>
            <a:spcBef>
              <a:spcPct val="0"/>
            </a:spcBef>
            <a:spcAft>
              <a:spcPct val="35000"/>
            </a:spcAft>
            <a:buNone/>
          </a:pPr>
          <a:endParaRPr lang="en-US" sz="1200" kern="1200" dirty="0"/>
        </a:p>
        <a:p>
          <a:pPr marL="0" lvl="0" indent="0" algn="ctr" defTabSz="1066800">
            <a:lnSpc>
              <a:spcPct val="90000"/>
            </a:lnSpc>
            <a:spcBef>
              <a:spcPct val="0"/>
            </a:spcBef>
            <a:spcAft>
              <a:spcPct val="35000"/>
            </a:spcAft>
            <a:buNone/>
          </a:pPr>
          <a:endParaRPr lang="en-US" sz="1200" kern="1200" dirty="0"/>
        </a:p>
        <a:p>
          <a:pPr marL="0" lvl="0" indent="0" algn="ctr" defTabSz="1066800">
            <a:lnSpc>
              <a:spcPct val="90000"/>
            </a:lnSpc>
            <a:spcBef>
              <a:spcPct val="0"/>
            </a:spcBef>
            <a:spcAft>
              <a:spcPct val="35000"/>
            </a:spcAft>
            <a:buNone/>
          </a:pPr>
          <a:endParaRPr lang="en-US" sz="1200" kern="1200" dirty="0"/>
        </a:p>
      </dsp:txBody>
      <dsp:txXfrm rot="10800000">
        <a:off x="0" y="2875586"/>
        <a:ext cx="4227591" cy="1883733"/>
      </dsp:txXfrm>
    </dsp:sp>
    <dsp:sp modelId="{AE2669B2-60CA-4C88-80A5-A8F0090F26D2}">
      <dsp:nvSpPr>
        <dsp:cNvPr id="0" name=""/>
        <dsp:cNvSpPr/>
      </dsp:nvSpPr>
      <dsp:spPr>
        <a:xfrm rot="5400000">
          <a:off x="4957823" y="1427444"/>
          <a:ext cx="2583542" cy="4152106"/>
        </a:xfrm>
        <a:prstGeom prst="round1Rect">
          <a:avLst/>
        </a:prstGeom>
        <a:solidFill>
          <a:schemeClr val="accent2">
            <a:hueOff val="10315729"/>
            <a:satOff val="-39551"/>
            <a:lumOff val="1215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kern="1200" dirty="0"/>
        </a:p>
        <a:p>
          <a:pPr marL="0" lvl="0" indent="0" algn="ctr" defTabSz="1422400">
            <a:lnSpc>
              <a:spcPct val="90000"/>
            </a:lnSpc>
            <a:spcBef>
              <a:spcPct val="0"/>
            </a:spcBef>
            <a:spcAft>
              <a:spcPct val="35000"/>
            </a:spcAft>
            <a:buNone/>
          </a:pPr>
          <a:endParaRPr lang="en-US" sz="3200" kern="1200" dirty="0"/>
        </a:p>
        <a:p>
          <a:pPr marL="0" lvl="0" indent="0" algn="ctr" defTabSz="1422400">
            <a:lnSpc>
              <a:spcPct val="90000"/>
            </a:lnSpc>
            <a:spcBef>
              <a:spcPct val="0"/>
            </a:spcBef>
            <a:spcAft>
              <a:spcPct val="35000"/>
            </a:spcAft>
            <a:buNone/>
          </a:pPr>
          <a:endParaRPr lang="en-US" sz="1800" b="1" kern="1200" dirty="0"/>
        </a:p>
        <a:p>
          <a:pPr marL="0" lvl="0" indent="0" algn="ctr" defTabSz="14224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Fall</a:t>
          </a:r>
        </a:p>
        <a:p>
          <a:pPr marL="0" lvl="0" indent="0" algn="ctr" defTabSz="1422400">
            <a:lnSpc>
              <a:spcPct val="90000"/>
            </a:lnSpc>
            <a:spcBef>
              <a:spcPct val="0"/>
            </a:spcBef>
            <a:spcAft>
              <a:spcPct val="35000"/>
            </a:spcAft>
            <a:buNone/>
          </a:pPr>
          <a:r>
            <a:rPr lang="en-US" sz="2400" b="1" i="1" kern="1200" dirty="0">
              <a:latin typeface="Calibri" panose="020F0502020204030204" pitchFamily="34" charset="0"/>
              <a:cs typeface="Calibri" panose="020F0502020204030204" pitchFamily="34" charset="0"/>
            </a:rPr>
            <a:t>Look for Professional Development Opportunities</a:t>
          </a:r>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900" kern="1200" dirty="0"/>
        </a:p>
        <a:p>
          <a:pPr marL="0" lvl="0" indent="0" algn="ctr" defTabSz="1422400">
            <a:lnSpc>
              <a:spcPct val="90000"/>
            </a:lnSpc>
            <a:spcBef>
              <a:spcPct val="0"/>
            </a:spcBef>
            <a:spcAft>
              <a:spcPct val="35000"/>
            </a:spcAft>
            <a:buNone/>
          </a:pPr>
          <a:endParaRPr lang="en-US" sz="1050" kern="1200" dirty="0"/>
        </a:p>
      </dsp:txBody>
      <dsp:txXfrm rot="-5400000">
        <a:off x="4173542" y="2857611"/>
        <a:ext cx="4152106" cy="1937657"/>
      </dsp:txXfrm>
    </dsp:sp>
    <dsp:sp modelId="{FC05A0F2-0A41-4CA2-AD33-1C4007A198D6}">
      <dsp:nvSpPr>
        <dsp:cNvPr id="0" name=""/>
        <dsp:cNvSpPr/>
      </dsp:nvSpPr>
      <dsp:spPr>
        <a:xfrm>
          <a:off x="3009114" y="1939921"/>
          <a:ext cx="2491263" cy="1176337"/>
        </a:xfrm>
        <a:prstGeom prst="roundRect">
          <a:avLst/>
        </a:prstGeom>
        <a:solidFill>
          <a:schemeClr val="accent2">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Accreditation Timeline</a:t>
          </a:r>
        </a:p>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11/1 – 10/31</a:t>
          </a:r>
        </a:p>
      </dsp:txBody>
      <dsp:txXfrm>
        <a:off x="3066538" y="1997345"/>
        <a:ext cx="2376415" cy="10614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007D9-8264-4092-A6F5-4C2EE5C792DF}">
      <dsp:nvSpPr>
        <dsp:cNvPr id="0" name=""/>
        <dsp:cNvSpPr/>
      </dsp:nvSpPr>
      <dsp:spPr>
        <a:xfrm rot="1444478">
          <a:off x="3465149" y="2914899"/>
          <a:ext cx="1172696" cy="49042"/>
        </a:xfrm>
        <a:custGeom>
          <a:avLst/>
          <a:gdLst/>
          <a:ahLst/>
          <a:cxnLst/>
          <a:rect l="0" t="0" r="0" b="0"/>
          <a:pathLst>
            <a:path>
              <a:moveTo>
                <a:pt x="0" y="24521"/>
              </a:moveTo>
              <a:lnTo>
                <a:pt x="1172696" y="24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78EEAA-20FC-4F83-A0BF-C63C717E332D}">
      <dsp:nvSpPr>
        <dsp:cNvPr id="0" name=""/>
        <dsp:cNvSpPr/>
      </dsp:nvSpPr>
      <dsp:spPr>
        <a:xfrm rot="21343102">
          <a:off x="3513951" y="2203701"/>
          <a:ext cx="1578080" cy="49042"/>
        </a:xfrm>
        <a:custGeom>
          <a:avLst/>
          <a:gdLst/>
          <a:ahLst/>
          <a:cxnLst/>
          <a:rect l="0" t="0" r="0" b="0"/>
          <a:pathLst>
            <a:path>
              <a:moveTo>
                <a:pt x="0" y="24521"/>
              </a:moveTo>
              <a:lnTo>
                <a:pt x="1578080" y="24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A4F360-9855-4170-859B-C89434A3B7C0}">
      <dsp:nvSpPr>
        <dsp:cNvPr id="0" name=""/>
        <dsp:cNvSpPr/>
      </dsp:nvSpPr>
      <dsp:spPr>
        <a:xfrm rot="19705512">
          <a:off x="3409285" y="1457215"/>
          <a:ext cx="1443751" cy="49042"/>
        </a:xfrm>
        <a:custGeom>
          <a:avLst/>
          <a:gdLst/>
          <a:ahLst/>
          <a:cxnLst/>
          <a:rect l="0" t="0" r="0" b="0"/>
          <a:pathLst>
            <a:path>
              <a:moveTo>
                <a:pt x="0" y="24521"/>
              </a:moveTo>
              <a:lnTo>
                <a:pt x="1443751" y="24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4DBA59-DEAD-47CF-A502-5E6970DCD5FC}">
      <dsp:nvSpPr>
        <dsp:cNvPr id="0" name=""/>
        <dsp:cNvSpPr/>
      </dsp:nvSpPr>
      <dsp:spPr>
        <a:xfrm>
          <a:off x="0" y="145897"/>
          <a:ext cx="4508629" cy="42512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2000" r="-4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01DB8-96B3-44BF-BD7B-961732FA56AF}">
      <dsp:nvSpPr>
        <dsp:cNvPr id="0" name=""/>
        <dsp:cNvSpPr/>
      </dsp:nvSpPr>
      <dsp:spPr>
        <a:xfrm>
          <a:off x="4645680" y="69570"/>
          <a:ext cx="1357544" cy="1357544"/>
        </a:xfrm>
        <a:prstGeom prst="ellipse">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cs typeface="Calibri" panose="020F0502020204030204" pitchFamily="34" charset="0"/>
            </a:rPr>
            <a:t>Connects</a:t>
          </a:r>
        </a:p>
      </dsp:txBody>
      <dsp:txXfrm>
        <a:off x="4844488" y="268378"/>
        <a:ext cx="959928" cy="959928"/>
      </dsp:txXfrm>
    </dsp:sp>
    <dsp:sp modelId="{78BE17C4-793B-422A-ACEA-223B56AC6B3A}">
      <dsp:nvSpPr>
        <dsp:cNvPr id="0" name=""/>
        <dsp:cNvSpPr/>
      </dsp:nvSpPr>
      <dsp:spPr>
        <a:xfrm>
          <a:off x="6138979" y="69570"/>
          <a:ext cx="2036316" cy="135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accent3">
                  <a:lumMod val="75000"/>
                </a:schemeClr>
              </a:solidFill>
              <a:latin typeface="Calibri" panose="020F0502020204030204" pitchFamily="34" charset="0"/>
              <a:cs typeface="Calibri" panose="020F0502020204030204" pitchFamily="34" charset="0"/>
            </a:rPr>
            <a:t>Visitor and Camp</a:t>
          </a:r>
        </a:p>
      </dsp:txBody>
      <dsp:txXfrm>
        <a:off x="6138979" y="69570"/>
        <a:ext cx="2036316" cy="1357544"/>
      </dsp:txXfrm>
    </dsp:sp>
    <dsp:sp modelId="{6FF54688-4AA0-41F1-97E1-D8D4677ECAEB}">
      <dsp:nvSpPr>
        <dsp:cNvPr id="0" name=""/>
        <dsp:cNvSpPr/>
      </dsp:nvSpPr>
      <dsp:spPr>
        <a:xfrm>
          <a:off x="5087935" y="1439865"/>
          <a:ext cx="1357544" cy="1357544"/>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cs typeface="Calibri" panose="020F0502020204030204" pitchFamily="34" charset="0"/>
            </a:rPr>
            <a:t>A Tool</a:t>
          </a:r>
        </a:p>
      </dsp:txBody>
      <dsp:txXfrm>
        <a:off x="5286743" y="1638673"/>
        <a:ext cx="959928" cy="959928"/>
      </dsp:txXfrm>
    </dsp:sp>
    <dsp:sp modelId="{0C34A675-7E36-4F4F-96EC-DCE43755245F}">
      <dsp:nvSpPr>
        <dsp:cNvPr id="0" name=""/>
        <dsp:cNvSpPr/>
      </dsp:nvSpPr>
      <dsp:spPr>
        <a:xfrm>
          <a:off x="6581233" y="1439865"/>
          <a:ext cx="2036316" cy="135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accent3">
                  <a:lumMod val="75000"/>
                </a:schemeClr>
              </a:solidFill>
              <a:latin typeface="Calibri" panose="020F0502020204030204" pitchFamily="34" charset="0"/>
              <a:cs typeface="Calibri" panose="020F0502020204030204" pitchFamily="34" charset="0"/>
            </a:rPr>
            <a:t>Organizes</a:t>
          </a:r>
        </a:p>
        <a:p>
          <a:pPr marL="228600" lvl="1" indent="-228600" algn="l" defTabSz="1066800">
            <a:lnSpc>
              <a:spcPct val="90000"/>
            </a:lnSpc>
            <a:spcBef>
              <a:spcPct val="0"/>
            </a:spcBef>
            <a:spcAft>
              <a:spcPct val="15000"/>
            </a:spcAft>
            <a:buChar char="•"/>
          </a:pPr>
          <a:r>
            <a:rPr lang="en-US" sz="2400" b="1" kern="1200" dirty="0">
              <a:solidFill>
                <a:schemeClr val="accent3">
                  <a:lumMod val="75000"/>
                </a:schemeClr>
              </a:solidFill>
              <a:latin typeface="Calibri" panose="020F0502020204030204" pitchFamily="34" charset="0"/>
              <a:cs typeface="Calibri" panose="020F0502020204030204" pitchFamily="34" charset="0"/>
            </a:rPr>
            <a:t>Evaluates</a:t>
          </a:r>
        </a:p>
      </dsp:txBody>
      <dsp:txXfrm>
        <a:off x="6581233" y="1439865"/>
        <a:ext cx="2036316" cy="1357544"/>
      </dsp:txXfrm>
    </dsp:sp>
    <dsp:sp modelId="{CC71B4AE-B2AC-483C-A0CC-E5C55B5DBCFF}">
      <dsp:nvSpPr>
        <dsp:cNvPr id="0" name=""/>
        <dsp:cNvSpPr/>
      </dsp:nvSpPr>
      <dsp:spPr>
        <a:xfrm>
          <a:off x="4493908" y="2808498"/>
          <a:ext cx="1623554" cy="13825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Reviews</a:t>
          </a:r>
        </a:p>
      </dsp:txBody>
      <dsp:txXfrm>
        <a:off x="4731672" y="3010970"/>
        <a:ext cx="1148026" cy="977619"/>
      </dsp:txXfrm>
    </dsp:sp>
    <dsp:sp modelId="{2A81F846-E915-4CE3-B9AD-4BF1816EA5AD}">
      <dsp:nvSpPr>
        <dsp:cNvPr id="0" name=""/>
        <dsp:cNvSpPr/>
      </dsp:nvSpPr>
      <dsp:spPr>
        <a:xfrm>
          <a:off x="5920704" y="2808498"/>
          <a:ext cx="2435332" cy="1382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accent3">
                  <a:lumMod val="75000"/>
                </a:schemeClr>
              </a:solidFill>
              <a:latin typeface="Calibri" panose="020F0502020204030204" pitchFamily="34" charset="0"/>
              <a:cs typeface="Calibri" panose="020F0502020204030204" pitchFamily="34" charset="0"/>
            </a:rPr>
            <a:t>Written Documentation</a:t>
          </a:r>
        </a:p>
        <a:p>
          <a:pPr marL="228600" lvl="1" indent="-228600" algn="l" defTabSz="1066800">
            <a:lnSpc>
              <a:spcPct val="90000"/>
            </a:lnSpc>
            <a:spcBef>
              <a:spcPct val="0"/>
            </a:spcBef>
            <a:spcAft>
              <a:spcPct val="15000"/>
            </a:spcAft>
            <a:buChar char="•"/>
          </a:pPr>
          <a:r>
            <a:rPr lang="en-US" sz="2400" b="1" kern="1200" dirty="0">
              <a:solidFill>
                <a:schemeClr val="accent3">
                  <a:lumMod val="75000"/>
                </a:schemeClr>
              </a:solidFill>
              <a:latin typeface="Calibri" panose="020F0502020204030204" pitchFamily="34" charset="0"/>
              <a:cs typeface="Calibri" panose="020F0502020204030204" pitchFamily="34" charset="0"/>
            </a:rPr>
            <a:t>Compliance Demonstrations</a:t>
          </a:r>
        </a:p>
      </dsp:txBody>
      <dsp:txXfrm>
        <a:off x="5920704" y="2808498"/>
        <a:ext cx="2435332" cy="1382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BDCE8-C7BC-4095-A765-DA114D55B038}">
      <dsp:nvSpPr>
        <dsp:cNvPr id="0" name=""/>
        <dsp:cNvSpPr/>
      </dsp:nvSpPr>
      <dsp:spPr>
        <a:xfrm rot="16200000">
          <a:off x="914400" y="-914400"/>
          <a:ext cx="2476500" cy="4305300"/>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US" sz="2500" b="1" kern="1200" dirty="0"/>
            <a:t>Is a legal document. It is the official record of the visit</a:t>
          </a:r>
        </a:p>
      </dsp:txBody>
      <dsp:txXfrm rot="5400000">
        <a:off x="0" y="0"/>
        <a:ext cx="4305300" cy="1857375"/>
      </dsp:txXfrm>
    </dsp:sp>
    <dsp:sp modelId="{91860CBE-10B2-4EF2-A149-64602A03C064}">
      <dsp:nvSpPr>
        <dsp:cNvPr id="0" name=""/>
        <dsp:cNvSpPr/>
      </dsp:nvSpPr>
      <dsp:spPr>
        <a:xfrm>
          <a:off x="4305300" y="0"/>
          <a:ext cx="4305300" cy="2476500"/>
        </a:xfrm>
        <a:prstGeom prst="round1Rect">
          <a:avLst/>
        </a:prstGeom>
        <a:gradFill rotWithShape="0">
          <a:gsLst>
            <a:gs pos="0">
              <a:schemeClr val="accent3">
                <a:hueOff val="-3380755"/>
                <a:satOff val="13184"/>
                <a:lumOff val="-131"/>
                <a:alphaOff val="0"/>
                <a:shade val="51000"/>
                <a:satMod val="130000"/>
              </a:schemeClr>
            </a:gs>
            <a:gs pos="80000">
              <a:schemeClr val="accent3">
                <a:hueOff val="-3380755"/>
                <a:satOff val="13184"/>
                <a:lumOff val="-131"/>
                <a:alphaOff val="0"/>
                <a:shade val="93000"/>
                <a:satMod val="130000"/>
              </a:schemeClr>
            </a:gs>
            <a:gs pos="100000">
              <a:schemeClr val="accent3">
                <a:hueOff val="-3380755"/>
                <a:satOff val="13184"/>
                <a:lumOff val="-1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US" sz="2500" b="1" kern="1200" dirty="0"/>
            <a:t>Avoid miscellaneous comments for DNAs or for educational purposes</a:t>
          </a:r>
        </a:p>
      </dsp:txBody>
      <dsp:txXfrm>
        <a:off x="4305300" y="0"/>
        <a:ext cx="4305300" cy="1857375"/>
      </dsp:txXfrm>
    </dsp:sp>
    <dsp:sp modelId="{EDAA7847-4DD8-4AF5-A7C8-4A5D2E4CC6E6}">
      <dsp:nvSpPr>
        <dsp:cNvPr id="0" name=""/>
        <dsp:cNvSpPr/>
      </dsp:nvSpPr>
      <dsp:spPr>
        <a:xfrm rot="10800000">
          <a:off x="0" y="2476500"/>
          <a:ext cx="4305300" cy="2476500"/>
        </a:xfrm>
        <a:prstGeom prst="round1Rect">
          <a:avLst/>
        </a:prstGeom>
        <a:gradFill rotWithShape="0">
          <a:gsLst>
            <a:gs pos="0">
              <a:schemeClr val="accent3">
                <a:hueOff val="-6761510"/>
                <a:satOff val="26367"/>
                <a:lumOff val="-262"/>
                <a:alphaOff val="0"/>
                <a:shade val="51000"/>
                <a:satMod val="130000"/>
              </a:schemeClr>
            </a:gs>
            <a:gs pos="80000">
              <a:schemeClr val="accent3">
                <a:hueOff val="-6761510"/>
                <a:satOff val="26367"/>
                <a:lumOff val="-262"/>
                <a:alphaOff val="0"/>
                <a:shade val="93000"/>
                <a:satMod val="130000"/>
              </a:schemeClr>
            </a:gs>
            <a:gs pos="100000">
              <a:schemeClr val="accent3">
                <a:hueOff val="-6761510"/>
                <a:satOff val="26367"/>
                <a:lumOff val="-2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US" sz="2500" b="1" kern="1200" dirty="0"/>
            <a:t>Make sure all scores, signatures, and comments are written in ink</a:t>
          </a:r>
        </a:p>
        <a:p>
          <a:pPr marL="0" lvl="0" indent="0" algn="l" defTabSz="1111250">
            <a:lnSpc>
              <a:spcPct val="90000"/>
            </a:lnSpc>
            <a:spcBef>
              <a:spcPct val="0"/>
            </a:spcBef>
            <a:spcAft>
              <a:spcPct val="35000"/>
            </a:spcAft>
            <a:buNone/>
          </a:pPr>
          <a:endParaRPr lang="en-US" sz="2500" b="1" kern="1200" dirty="0"/>
        </a:p>
      </dsp:txBody>
      <dsp:txXfrm rot="10800000">
        <a:off x="0" y="3095625"/>
        <a:ext cx="4305300" cy="1857375"/>
      </dsp:txXfrm>
    </dsp:sp>
    <dsp:sp modelId="{614C2761-59E8-4BD8-86EB-1A4227128FF8}">
      <dsp:nvSpPr>
        <dsp:cNvPr id="0" name=""/>
        <dsp:cNvSpPr/>
      </dsp:nvSpPr>
      <dsp:spPr>
        <a:xfrm rot="5400000">
          <a:off x="5219700" y="1562100"/>
          <a:ext cx="2476500" cy="4305300"/>
        </a:xfrm>
        <a:prstGeom prst="round1Rect">
          <a:avLst/>
        </a:prstGeom>
        <a:gradFill rotWithShape="0">
          <a:gsLst>
            <a:gs pos="0">
              <a:schemeClr val="accent3">
                <a:hueOff val="-10142264"/>
                <a:satOff val="39551"/>
                <a:lumOff val="-393"/>
                <a:alphaOff val="0"/>
                <a:shade val="51000"/>
                <a:satMod val="130000"/>
              </a:schemeClr>
            </a:gs>
            <a:gs pos="80000">
              <a:schemeClr val="accent3">
                <a:hueOff val="-10142264"/>
                <a:satOff val="39551"/>
                <a:lumOff val="-393"/>
                <a:alphaOff val="0"/>
                <a:shade val="93000"/>
                <a:satMod val="130000"/>
              </a:schemeClr>
            </a:gs>
            <a:gs pos="100000">
              <a:schemeClr val="accent3">
                <a:hueOff val="-10142264"/>
                <a:satOff val="39551"/>
                <a:lumOff val="-39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US" sz="2500" b="1" kern="1200" dirty="0"/>
            <a:t>Use the correct score form. Look for an indication of the year</a:t>
          </a:r>
        </a:p>
        <a:p>
          <a:pPr marL="0" lvl="0" indent="0" algn="l" defTabSz="1111250">
            <a:lnSpc>
              <a:spcPct val="90000"/>
            </a:lnSpc>
            <a:spcBef>
              <a:spcPct val="0"/>
            </a:spcBef>
            <a:spcAft>
              <a:spcPct val="35000"/>
            </a:spcAft>
            <a:buNone/>
          </a:pPr>
          <a:endParaRPr lang="en-US" sz="2500" b="1" kern="1200" dirty="0"/>
        </a:p>
      </dsp:txBody>
      <dsp:txXfrm rot="-5400000">
        <a:off x="4305300" y="3095624"/>
        <a:ext cx="4305300" cy="1857375"/>
      </dsp:txXfrm>
    </dsp:sp>
    <dsp:sp modelId="{D1CA85F6-7C4F-4243-A380-83798AAB6CC8}">
      <dsp:nvSpPr>
        <dsp:cNvPr id="0" name=""/>
        <dsp:cNvSpPr/>
      </dsp:nvSpPr>
      <dsp:spPr>
        <a:xfrm>
          <a:off x="3013710" y="1857375"/>
          <a:ext cx="2583180" cy="1238250"/>
        </a:xfrm>
        <a:prstGeom prst="roundRect">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The Score Form</a:t>
          </a:r>
        </a:p>
      </dsp:txBody>
      <dsp:txXfrm>
        <a:off x="3074156" y="1917821"/>
        <a:ext cx="2462288" cy="11173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17B00-E87A-48C5-9003-E76C2427E398}">
      <dsp:nvSpPr>
        <dsp:cNvPr id="0" name=""/>
        <dsp:cNvSpPr/>
      </dsp:nvSpPr>
      <dsp:spPr>
        <a:xfrm rot="5400000">
          <a:off x="-222646" y="223826"/>
          <a:ext cx="1484312" cy="1039018"/>
        </a:xfrm>
        <a:prstGeom prst="chevron">
          <a:avLst/>
        </a:prstGeom>
        <a:solidFill>
          <a:schemeClr val="accent2">
            <a:lumMod val="75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Camps </a:t>
          </a:r>
        </a:p>
      </dsp:txBody>
      <dsp:txXfrm rot="-5400000">
        <a:off x="1" y="520688"/>
        <a:ext cx="1039018" cy="445294"/>
      </dsp:txXfrm>
    </dsp:sp>
    <dsp:sp modelId="{69C69ADF-6EFA-45F9-8B32-054A2EDF935D}">
      <dsp:nvSpPr>
        <dsp:cNvPr id="0" name=""/>
        <dsp:cNvSpPr/>
      </dsp:nvSpPr>
      <dsp:spPr>
        <a:xfrm rot="5400000">
          <a:off x="4266207" y="-3227189"/>
          <a:ext cx="964803" cy="7419181"/>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latin typeface="Calibri" panose="020F0502020204030204" pitchFamily="34" charset="0"/>
            </a:rPr>
            <a:t>Date of visit, correct camp number,  correct camp name</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latin typeface="Calibri" panose="020F0502020204030204" pitchFamily="34" charset="0"/>
            </a:rPr>
            <a:t>Membership status of camp is verified</a:t>
          </a:r>
        </a:p>
      </dsp:txBody>
      <dsp:txXfrm rot="-5400000">
        <a:off x="1039018" y="47098"/>
        <a:ext cx="7372083" cy="870607"/>
      </dsp:txXfrm>
    </dsp:sp>
    <dsp:sp modelId="{59B58A1C-EEEE-40AE-98E0-8F2B6303D8AB}">
      <dsp:nvSpPr>
        <dsp:cNvPr id="0" name=""/>
        <dsp:cNvSpPr/>
      </dsp:nvSpPr>
      <dsp:spPr>
        <a:xfrm rot="5400000">
          <a:off x="-222646" y="1512490"/>
          <a:ext cx="1484312" cy="1039018"/>
        </a:xfrm>
        <a:prstGeom prst="chevron">
          <a:avLst/>
        </a:prstGeom>
        <a:gradFill rotWithShape="0">
          <a:gsLst>
            <a:gs pos="0">
              <a:schemeClr val="accent2">
                <a:hueOff val="5157865"/>
                <a:satOff val="-19776"/>
                <a:lumOff val="6079"/>
                <a:alphaOff val="0"/>
                <a:shade val="51000"/>
                <a:satMod val="130000"/>
              </a:schemeClr>
            </a:gs>
            <a:gs pos="80000">
              <a:schemeClr val="accent2">
                <a:hueOff val="5157865"/>
                <a:satOff val="-19776"/>
                <a:lumOff val="6079"/>
                <a:alphaOff val="0"/>
                <a:shade val="93000"/>
                <a:satMod val="130000"/>
              </a:schemeClr>
            </a:gs>
            <a:gs pos="100000">
              <a:schemeClr val="accent2">
                <a:hueOff val="5157865"/>
                <a:satOff val="-19776"/>
                <a:lumOff val="6079"/>
                <a:alphaOff val="0"/>
                <a:shade val="94000"/>
                <a:satMod val="135000"/>
              </a:schemeClr>
            </a:gs>
          </a:gsLst>
          <a:lin ang="16200000" scaled="0"/>
        </a:gradFill>
        <a:ln w="9525" cap="flat" cmpd="sng" algn="ctr">
          <a:solidFill>
            <a:schemeClr val="accent2">
              <a:hueOff val="5157865"/>
              <a:satOff val="-19776"/>
              <a:lumOff val="607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Visitors</a:t>
          </a:r>
        </a:p>
      </dsp:txBody>
      <dsp:txXfrm rot="-5400000">
        <a:off x="1" y="1809352"/>
        <a:ext cx="1039018" cy="445294"/>
      </dsp:txXfrm>
    </dsp:sp>
    <dsp:sp modelId="{43A5AFF0-2850-4362-BCD1-45F3D085B6A6}">
      <dsp:nvSpPr>
        <dsp:cNvPr id="0" name=""/>
        <dsp:cNvSpPr/>
      </dsp:nvSpPr>
      <dsp:spPr>
        <a:xfrm rot="5400000">
          <a:off x="4266207" y="-1934093"/>
          <a:ext cx="964803" cy="7419181"/>
        </a:xfrm>
        <a:prstGeom prst="round2SameRect">
          <a:avLst/>
        </a:prstGeom>
        <a:solidFill>
          <a:schemeClr val="lt1">
            <a:alpha val="90000"/>
            <a:hueOff val="0"/>
            <a:satOff val="0"/>
            <a:lumOff val="0"/>
            <a:alphaOff val="0"/>
          </a:schemeClr>
        </a:solidFill>
        <a:ln w="9525" cap="flat" cmpd="sng" algn="ctr">
          <a:solidFill>
            <a:schemeClr val="accent2">
              <a:hueOff val="5157865"/>
              <a:satOff val="-19776"/>
              <a:lumOff val="6079"/>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latin typeface="Calibri" panose="020F0502020204030204" pitchFamily="34" charset="0"/>
            </a:rPr>
            <a:t>Member number verified </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latin typeface="Calibri" panose="020F0502020204030204" pitchFamily="34" charset="0"/>
            </a:rPr>
            <a:t>Membership verified – A visitor must be a current member</a:t>
          </a:r>
        </a:p>
      </dsp:txBody>
      <dsp:txXfrm rot="-5400000">
        <a:off x="1039018" y="1340194"/>
        <a:ext cx="7372083" cy="870607"/>
      </dsp:txXfrm>
    </dsp:sp>
    <dsp:sp modelId="{E65A39C9-24D1-4CE8-8FD3-5D64A765B344}">
      <dsp:nvSpPr>
        <dsp:cNvPr id="0" name=""/>
        <dsp:cNvSpPr/>
      </dsp:nvSpPr>
      <dsp:spPr>
        <a:xfrm rot="5400000">
          <a:off x="-222646" y="2801154"/>
          <a:ext cx="1484312" cy="1039018"/>
        </a:xfrm>
        <a:prstGeom prst="chevron">
          <a:avLst/>
        </a:prstGeom>
        <a:solidFill>
          <a:schemeClr val="accent3">
            <a:lumMod val="75000"/>
          </a:schemeClr>
        </a:solidFill>
        <a:ln w="9525" cap="flat" cmpd="sng" algn="ctr">
          <a:solidFill>
            <a:schemeClr val="accent2">
              <a:hueOff val="10315729"/>
              <a:satOff val="-39551"/>
              <a:lumOff val="1215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The Form Itself</a:t>
          </a:r>
        </a:p>
      </dsp:txBody>
      <dsp:txXfrm rot="-5400000">
        <a:off x="1" y="3098016"/>
        <a:ext cx="1039018" cy="445294"/>
      </dsp:txXfrm>
    </dsp:sp>
    <dsp:sp modelId="{CE9C0395-E750-4532-95F0-478C97E7C600}">
      <dsp:nvSpPr>
        <dsp:cNvPr id="0" name=""/>
        <dsp:cNvSpPr/>
      </dsp:nvSpPr>
      <dsp:spPr>
        <a:xfrm rot="5400000">
          <a:off x="4257824" y="-552452"/>
          <a:ext cx="964803" cy="7419181"/>
        </a:xfrm>
        <a:prstGeom prst="round2SameRect">
          <a:avLst/>
        </a:prstGeom>
        <a:solidFill>
          <a:schemeClr val="lt1">
            <a:alpha val="90000"/>
            <a:hueOff val="0"/>
            <a:satOff val="0"/>
            <a:lumOff val="0"/>
            <a:alphaOff val="0"/>
          </a:schemeClr>
        </a:solidFill>
        <a:ln w="9525" cap="flat" cmpd="sng" algn="ctr">
          <a:solidFill>
            <a:schemeClr val="accent2">
              <a:hueOff val="10315729"/>
              <a:satOff val="-39551"/>
              <a:lumOff val="1215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latin typeface="Calibri" panose="020F0502020204030204" pitchFamily="34" charset="0"/>
            </a:rPr>
            <a:t>All signatures present</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latin typeface="Calibri" panose="020F0502020204030204" pitchFamily="34" charset="0"/>
            </a:rPr>
            <a:t>Camp name and number on each page</a:t>
          </a:r>
        </a:p>
        <a:p>
          <a:pPr marL="171450" lvl="1" indent="-171450" algn="l" defTabSz="800100">
            <a:lnSpc>
              <a:spcPct val="90000"/>
            </a:lnSpc>
            <a:spcBef>
              <a:spcPct val="0"/>
            </a:spcBef>
            <a:spcAft>
              <a:spcPct val="15000"/>
            </a:spcAft>
            <a:buChar char="•"/>
          </a:pPr>
          <a:r>
            <a:rPr lang="en-US" sz="1800" kern="1200" dirty="0">
              <a:solidFill>
                <a:schemeClr val="accent3">
                  <a:lumMod val="75000"/>
                </a:schemeClr>
              </a:solidFill>
              <a:latin typeface="Calibri" panose="020F0502020204030204" pitchFamily="34" charset="0"/>
            </a:rPr>
            <a:t>Date-stamped when received</a:t>
          </a:r>
        </a:p>
      </dsp:txBody>
      <dsp:txXfrm rot="-5400000">
        <a:off x="1030635" y="2721835"/>
        <a:ext cx="7372083" cy="8706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16A92-D66B-4929-97BD-6E60BBF5FA29}">
      <dsp:nvSpPr>
        <dsp:cNvPr id="0" name=""/>
        <dsp:cNvSpPr/>
      </dsp:nvSpPr>
      <dsp:spPr>
        <a:xfrm rot="16200000">
          <a:off x="914400" y="-914400"/>
          <a:ext cx="2400300" cy="4229100"/>
        </a:xfrm>
        <a:prstGeom prst="round1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endParaRPr lang="en-US" sz="2400" b="1" kern="1200" dirty="0">
            <a:latin typeface="Calibri" panose="020F0502020204030204" pitchFamily="34" charset="0"/>
            <a:cs typeface="Calibri" panose="020F0502020204030204" pitchFamily="34" charset="0"/>
          </a:endParaRPr>
        </a:p>
        <a:p>
          <a:pPr marL="0" lvl="0" indent="0" algn="l" defTabSz="1066800">
            <a:lnSpc>
              <a:spcPct val="90000"/>
            </a:lnSpc>
            <a:spcBef>
              <a:spcPct val="0"/>
            </a:spcBef>
            <a:spcAft>
              <a:spcPct val="35000"/>
            </a:spcAft>
            <a:buFont typeface="Arial" panose="020B0604020202020204" pitchFamily="34" charset="0"/>
            <a:buNone/>
          </a:pPr>
          <a:r>
            <a:rPr lang="en-US" sz="2400" b="1" kern="1200" dirty="0">
              <a:latin typeface="Calibri" panose="020F0502020204030204" pitchFamily="34" charset="0"/>
              <a:cs typeface="Calibri" panose="020F0502020204030204" pitchFamily="34" charset="0"/>
            </a:rPr>
            <a:t>Must be taken for any and all missed mandatory standards.  </a:t>
          </a:r>
        </a:p>
        <a:p>
          <a:pPr marL="0" lvl="0" indent="0" algn="l" defTabSz="1066800">
            <a:lnSpc>
              <a:spcPct val="90000"/>
            </a:lnSpc>
            <a:spcBef>
              <a:spcPct val="0"/>
            </a:spcBef>
            <a:spcAft>
              <a:spcPct val="35000"/>
            </a:spcAft>
            <a:buFont typeface="Arial" panose="020B0604020202020204" pitchFamily="34" charset="0"/>
            <a:buNone/>
          </a:pPr>
          <a:r>
            <a:rPr lang="en-US" sz="2400" b="1" kern="1200" dirty="0">
              <a:latin typeface="Calibri" panose="020F0502020204030204" pitchFamily="34" charset="0"/>
              <a:cs typeface="Calibri" panose="020F0502020204030204" pitchFamily="34" charset="0"/>
            </a:rPr>
            <a:t>Some activities or situations will need to cease until compliance is met</a:t>
          </a:r>
        </a:p>
      </dsp:txBody>
      <dsp:txXfrm rot="5400000">
        <a:off x="0" y="0"/>
        <a:ext cx="4229100" cy="1800225"/>
      </dsp:txXfrm>
    </dsp:sp>
    <dsp:sp modelId="{C048A226-8001-40D0-A8CE-27F80841634C}">
      <dsp:nvSpPr>
        <dsp:cNvPr id="0" name=""/>
        <dsp:cNvSpPr/>
      </dsp:nvSpPr>
      <dsp:spPr>
        <a:xfrm>
          <a:off x="4229100" y="0"/>
          <a:ext cx="4229100" cy="2400300"/>
        </a:xfrm>
        <a:prstGeom prst="round1Rect">
          <a:avLst/>
        </a:prstGeom>
        <a:gradFill rotWithShape="0">
          <a:gsLst>
            <a:gs pos="0">
              <a:schemeClr val="accent3">
                <a:hueOff val="-3380755"/>
                <a:satOff val="13184"/>
                <a:lumOff val="-131"/>
                <a:alphaOff val="0"/>
                <a:shade val="51000"/>
                <a:satMod val="130000"/>
              </a:schemeClr>
            </a:gs>
            <a:gs pos="80000">
              <a:schemeClr val="accent3">
                <a:hueOff val="-3380755"/>
                <a:satOff val="13184"/>
                <a:lumOff val="-131"/>
                <a:alphaOff val="0"/>
                <a:shade val="93000"/>
                <a:satMod val="130000"/>
              </a:schemeClr>
            </a:gs>
            <a:gs pos="100000">
              <a:schemeClr val="accent3">
                <a:hueOff val="-3380755"/>
                <a:satOff val="13184"/>
                <a:lumOff val="-1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Used ONLY for missed mandatory standards</a:t>
          </a:r>
        </a:p>
      </dsp:txBody>
      <dsp:txXfrm>
        <a:off x="4229100" y="0"/>
        <a:ext cx="4229100" cy="1800225"/>
      </dsp:txXfrm>
    </dsp:sp>
    <dsp:sp modelId="{50C76598-EC91-4662-9675-0AACFADD1A79}">
      <dsp:nvSpPr>
        <dsp:cNvPr id="0" name=""/>
        <dsp:cNvSpPr/>
      </dsp:nvSpPr>
      <dsp:spPr>
        <a:xfrm rot="10800000">
          <a:off x="0" y="2400300"/>
          <a:ext cx="4229100" cy="2400300"/>
        </a:xfrm>
        <a:prstGeom prst="round1Rect">
          <a:avLst/>
        </a:prstGeom>
        <a:gradFill rotWithShape="0">
          <a:gsLst>
            <a:gs pos="0">
              <a:schemeClr val="accent3">
                <a:hueOff val="-6761510"/>
                <a:satOff val="26367"/>
                <a:lumOff val="-262"/>
                <a:alphaOff val="0"/>
                <a:shade val="51000"/>
                <a:satMod val="130000"/>
              </a:schemeClr>
            </a:gs>
            <a:gs pos="80000">
              <a:schemeClr val="accent3">
                <a:hueOff val="-6761510"/>
                <a:satOff val="26367"/>
                <a:lumOff val="-262"/>
                <a:alphaOff val="0"/>
                <a:shade val="93000"/>
                <a:satMod val="130000"/>
              </a:schemeClr>
            </a:gs>
            <a:gs pos="100000">
              <a:schemeClr val="accent3">
                <a:hueOff val="-6761510"/>
                <a:satOff val="26367"/>
                <a:lumOff val="-2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Calibri" panose="020F0502020204030204" pitchFamily="34" charset="0"/>
              <a:cs typeface="Calibri" panose="020F0502020204030204" pitchFamily="34" charset="0"/>
            </a:rPr>
            <a:t>Camp has 7 days to document their immediate compliance with the standard</a:t>
          </a:r>
        </a:p>
      </dsp:txBody>
      <dsp:txXfrm rot="10800000">
        <a:off x="0" y="3000374"/>
        <a:ext cx="4229100" cy="1800225"/>
      </dsp:txXfrm>
    </dsp:sp>
    <dsp:sp modelId="{20D89D57-EEF7-4042-8C82-DB29D156EFF1}">
      <dsp:nvSpPr>
        <dsp:cNvPr id="0" name=""/>
        <dsp:cNvSpPr/>
      </dsp:nvSpPr>
      <dsp:spPr>
        <a:xfrm rot="5400000">
          <a:off x="5143500" y="1485900"/>
          <a:ext cx="2400300" cy="4229100"/>
        </a:xfrm>
        <a:prstGeom prst="round1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latin typeface="Calibri" panose="020F0502020204030204" pitchFamily="34" charset="0"/>
              <a:ea typeface="+mn-ea"/>
              <a:cs typeface="Calibri" panose="020F0502020204030204" pitchFamily="34" charset="0"/>
            </a:rPr>
            <a:t>ANY and all documentation gets sent to the ACA, Inc</a:t>
          </a:r>
          <a:r>
            <a:rPr lang="en-US" sz="2500" b="1" kern="1200" dirty="0">
              <a:latin typeface="+mn-lt"/>
              <a:ea typeface="+mn-ea"/>
              <a:cs typeface="+mn-cs"/>
            </a:rPr>
            <a:t>.</a:t>
          </a:r>
          <a:endParaRPr lang="en-US" sz="2500" b="1" kern="1200" dirty="0"/>
        </a:p>
      </dsp:txBody>
      <dsp:txXfrm rot="-5400000">
        <a:off x="4229100" y="3000374"/>
        <a:ext cx="4229100" cy="1800225"/>
      </dsp:txXfrm>
    </dsp:sp>
    <dsp:sp modelId="{91EC5506-CEBB-461F-81DF-50482886362C}">
      <dsp:nvSpPr>
        <dsp:cNvPr id="0" name=""/>
        <dsp:cNvSpPr/>
      </dsp:nvSpPr>
      <dsp:spPr>
        <a:xfrm>
          <a:off x="2960369" y="1800224"/>
          <a:ext cx="2537460" cy="1200150"/>
        </a:xfrm>
        <a:prstGeom prst="roundRect">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latin typeface="Calibri" panose="020F0502020204030204" pitchFamily="34" charset="0"/>
              <a:cs typeface="Calibri" panose="020F0502020204030204" pitchFamily="34" charset="0"/>
            </a:rPr>
            <a:t>ICA</a:t>
          </a:r>
        </a:p>
      </dsp:txBody>
      <dsp:txXfrm>
        <a:off x="3018955" y="1858810"/>
        <a:ext cx="2420288" cy="10829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DCDE9-23F4-4986-AB20-1C9B47EDD980}">
      <dsp:nvSpPr>
        <dsp:cNvPr id="0" name=""/>
        <dsp:cNvSpPr/>
      </dsp:nvSpPr>
      <dsp:spPr>
        <a:xfrm rot="5400000">
          <a:off x="-204802" y="206847"/>
          <a:ext cx="1365349" cy="955744"/>
        </a:xfrm>
        <a:prstGeom prst="chevron">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Score Form</a:t>
          </a:r>
        </a:p>
      </dsp:txBody>
      <dsp:txXfrm rot="-5400000">
        <a:off x="1" y="479916"/>
        <a:ext cx="955744" cy="409605"/>
      </dsp:txXfrm>
    </dsp:sp>
    <dsp:sp modelId="{B6C7E751-A577-4EB1-AD8A-095953E2C03C}">
      <dsp:nvSpPr>
        <dsp:cNvPr id="0" name=""/>
        <dsp:cNvSpPr/>
      </dsp:nvSpPr>
      <dsp:spPr>
        <a:xfrm rot="5400000">
          <a:off x="4148933" y="-3191144"/>
          <a:ext cx="887476" cy="7273855"/>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0" kern="1200" dirty="0">
              <a:solidFill>
                <a:schemeClr val="accent3">
                  <a:lumMod val="75000"/>
                </a:schemeClr>
              </a:solidFill>
              <a:latin typeface="Calibri" panose="020F0502020204030204" pitchFamily="34" charset="0"/>
              <a:ea typeface="+mn-ea"/>
              <a:cs typeface="Calibri" panose="020F0502020204030204" pitchFamily="34" charset="0"/>
            </a:rPr>
            <a:t>Mark the missed mandatory standard “NO” </a:t>
          </a:r>
          <a:endParaRPr lang="en-US" sz="1500" b="0" kern="1200" dirty="0">
            <a:solidFill>
              <a:schemeClr val="accent3">
                <a:lumMod val="75000"/>
              </a:schemeClr>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n-US" sz="1500" b="0" kern="1200" dirty="0">
              <a:solidFill>
                <a:schemeClr val="accent3">
                  <a:lumMod val="75000"/>
                </a:schemeClr>
              </a:solidFill>
              <a:latin typeface="Calibri" panose="020F0502020204030204" pitchFamily="34" charset="0"/>
              <a:ea typeface="+mn-ea"/>
              <a:cs typeface="Calibri" panose="020F0502020204030204" pitchFamily="34" charset="0"/>
            </a:rPr>
            <a:t>Include a comment on the score form</a:t>
          </a:r>
          <a:endParaRPr lang="en-US" sz="1500" b="0" kern="1200" dirty="0">
            <a:solidFill>
              <a:schemeClr val="accent3">
                <a:lumMod val="75000"/>
              </a:schemeClr>
            </a:solidFill>
            <a:latin typeface="Calibri" panose="020F0502020204030204" pitchFamily="34" charset="0"/>
            <a:cs typeface="Calibri" panose="020F0502020204030204" pitchFamily="34" charset="0"/>
          </a:endParaRPr>
        </a:p>
      </dsp:txBody>
      <dsp:txXfrm rot="-5400000">
        <a:off x="955744" y="45368"/>
        <a:ext cx="7230532" cy="800830"/>
      </dsp:txXfrm>
    </dsp:sp>
    <dsp:sp modelId="{AEDC66AD-8130-4622-8C7B-7702FBE10FBD}">
      <dsp:nvSpPr>
        <dsp:cNvPr id="0" name=""/>
        <dsp:cNvSpPr/>
      </dsp:nvSpPr>
      <dsp:spPr>
        <a:xfrm rot="5400000">
          <a:off x="-204802" y="1426767"/>
          <a:ext cx="1365349" cy="955744"/>
        </a:xfrm>
        <a:prstGeom prst="chevron">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ICA Form</a:t>
          </a:r>
        </a:p>
      </dsp:txBody>
      <dsp:txXfrm rot="-5400000">
        <a:off x="1" y="1699836"/>
        <a:ext cx="955744" cy="409605"/>
      </dsp:txXfrm>
    </dsp:sp>
    <dsp:sp modelId="{31A9C698-C754-4AF4-819C-E6C39F4FAA1B}">
      <dsp:nvSpPr>
        <dsp:cNvPr id="0" name=""/>
        <dsp:cNvSpPr/>
      </dsp:nvSpPr>
      <dsp:spPr>
        <a:xfrm rot="5400000">
          <a:off x="4148933" y="-1971224"/>
          <a:ext cx="887476" cy="7273855"/>
        </a:xfrm>
        <a:prstGeom prst="round2SameRect">
          <a:avLst/>
        </a:prstGeom>
        <a:solidFill>
          <a:schemeClr val="lt1">
            <a:alpha val="90000"/>
            <a:hueOff val="0"/>
            <a:satOff val="0"/>
            <a:lumOff val="0"/>
            <a:alphaOff val="0"/>
          </a:schemeClr>
        </a:solidFill>
        <a:ln w="9525" cap="flat" cmpd="sng" algn="ctr">
          <a:solidFill>
            <a:schemeClr val="accent3">
              <a:hueOff val="-3380755"/>
              <a:satOff val="13184"/>
              <a:lumOff val="-13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3">
                  <a:lumMod val="75000"/>
                </a:schemeClr>
              </a:solidFill>
              <a:latin typeface="Calibri" panose="020F0502020204030204" pitchFamily="34" charset="0"/>
              <a:cs typeface="Calibri" panose="020F0502020204030204" pitchFamily="34" charset="0"/>
            </a:rPr>
            <a:t>Specify action required to come into compliance with the standard </a:t>
          </a:r>
          <a:endParaRPr lang="en-US" sz="1500" b="1" kern="1200" dirty="0">
            <a:solidFill>
              <a:schemeClr val="accent3">
                <a:lumMod val="75000"/>
              </a:schemeClr>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dirty="0">
              <a:solidFill>
                <a:schemeClr val="accent3">
                  <a:lumMod val="75000"/>
                </a:schemeClr>
              </a:solidFill>
              <a:latin typeface="Calibri" panose="020F0502020204030204" pitchFamily="34" charset="0"/>
              <a:cs typeface="Calibri" panose="020F0502020204030204" pitchFamily="34" charset="0"/>
            </a:rPr>
            <a:t>Specify the documentation required to verify action taken</a:t>
          </a:r>
          <a:endParaRPr lang="en-US" sz="1500" b="1" kern="1200" dirty="0">
            <a:solidFill>
              <a:schemeClr val="accent3">
                <a:lumMod val="75000"/>
              </a:schemeClr>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n-US" sz="1500" b="1" kern="1200" dirty="0">
              <a:solidFill>
                <a:schemeClr val="accent3">
                  <a:lumMod val="75000"/>
                </a:schemeClr>
              </a:solidFill>
              <a:latin typeface="Calibri" panose="020F0502020204030204" pitchFamily="34" charset="0"/>
              <a:cs typeface="Calibri" panose="020F0502020204030204" pitchFamily="34" charset="0"/>
            </a:rPr>
            <a:t>Complete and return the form even if standard was fixed during the course of the visit</a:t>
          </a:r>
        </a:p>
      </dsp:txBody>
      <dsp:txXfrm rot="-5400000">
        <a:off x="955744" y="1265288"/>
        <a:ext cx="7230532" cy="800830"/>
      </dsp:txXfrm>
    </dsp:sp>
    <dsp:sp modelId="{CBD05DA3-46B8-4CDB-971B-760D99F6B84E}">
      <dsp:nvSpPr>
        <dsp:cNvPr id="0" name=""/>
        <dsp:cNvSpPr/>
      </dsp:nvSpPr>
      <dsp:spPr>
        <a:xfrm rot="5400000">
          <a:off x="-204802" y="2646688"/>
          <a:ext cx="1365349" cy="955744"/>
        </a:xfrm>
        <a:prstGeom prst="chevron">
          <a:avLst/>
        </a:prstGeom>
        <a:gradFill rotWithShape="0">
          <a:gsLst>
            <a:gs pos="0">
              <a:schemeClr val="accent3">
                <a:hueOff val="-6761510"/>
                <a:satOff val="26367"/>
                <a:lumOff val="-262"/>
                <a:alphaOff val="0"/>
                <a:shade val="51000"/>
                <a:satMod val="130000"/>
              </a:schemeClr>
            </a:gs>
            <a:gs pos="80000">
              <a:schemeClr val="accent3">
                <a:hueOff val="-6761510"/>
                <a:satOff val="26367"/>
                <a:lumOff val="-262"/>
                <a:alphaOff val="0"/>
                <a:shade val="93000"/>
                <a:satMod val="130000"/>
              </a:schemeClr>
            </a:gs>
            <a:gs pos="100000">
              <a:schemeClr val="accent3">
                <a:hueOff val="-6761510"/>
                <a:satOff val="26367"/>
                <a:lumOff val="-2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Explain</a:t>
          </a:r>
        </a:p>
      </dsp:txBody>
      <dsp:txXfrm rot="-5400000">
        <a:off x="1" y="2919757"/>
        <a:ext cx="955744" cy="409605"/>
      </dsp:txXfrm>
    </dsp:sp>
    <dsp:sp modelId="{D2C8053C-A4E4-4E9F-B772-4D6CA7600417}">
      <dsp:nvSpPr>
        <dsp:cNvPr id="0" name=""/>
        <dsp:cNvSpPr/>
      </dsp:nvSpPr>
      <dsp:spPr>
        <a:xfrm rot="5400000">
          <a:off x="4148933" y="-751303"/>
          <a:ext cx="887476" cy="7273855"/>
        </a:xfrm>
        <a:prstGeom prst="round2SameRect">
          <a:avLst/>
        </a:prstGeom>
        <a:solidFill>
          <a:schemeClr val="lt1">
            <a:alpha val="90000"/>
            <a:hueOff val="0"/>
            <a:satOff val="0"/>
            <a:lumOff val="0"/>
            <a:alphaOff val="0"/>
          </a:schemeClr>
        </a:solidFill>
        <a:ln w="9525" cap="flat" cmpd="sng" algn="ctr">
          <a:solidFill>
            <a:schemeClr val="accent3">
              <a:hueOff val="-6761510"/>
              <a:satOff val="26367"/>
              <a:lumOff val="-26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3">
                  <a:lumMod val="75000"/>
                </a:schemeClr>
              </a:solidFill>
              <a:latin typeface="Calibri" panose="020F0502020204030204" pitchFamily="34" charset="0"/>
              <a:ea typeface="+mn-ea"/>
              <a:cs typeface="Calibri" panose="020F0502020204030204" pitchFamily="34" charset="0"/>
            </a:rPr>
            <a:t>Explain to the director the action and documentation required to verify compliance  with the missed mandatory</a:t>
          </a:r>
          <a:endParaRPr lang="en-US" sz="1500" b="1" kern="1200" dirty="0">
            <a:solidFill>
              <a:schemeClr val="accent3">
                <a:lumMod val="75000"/>
              </a:schemeClr>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dirty="0">
              <a:solidFill>
                <a:schemeClr val="accent3">
                  <a:lumMod val="75000"/>
                </a:schemeClr>
              </a:solidFill>
              <a:latin typeface="Calibri" panose="020F0502020204030204" pitchFamily="34" charset="0"/>
              <a:ea typeface="+mn-ea"/>
              <a:cs typeface="Calibri" panose="020F0502020204030204" pitchFamily="34" charset="0"/>
            </a:rPr>
            <a:t>Have all parties sign the form; leave a copy with the camp director</a:t>
          </a:r>
          <a:endParaRPr lang="en-US" sz="1500" kern="1200" dirty="0">
            <a:solidFill>
              <a:schemeClr val="accent3">
                <a:lumMod val="75000"/>
              </a:schemeClr>
            </a:solidFill>
            <a:latin typeface="Calibri" panose="020F0502020204030204" pitchFamily="34" charset="0"/>
            <a:cs typeface="Calibri" panose="020F0502020204030204" pitchFamily="34" charset="0"/>
          </a:endParaRPr>
        </a:p>
      </dsp:txBody>
      <dsp:txXfrm rot="-5400000">
        <a:off x="955744" y="2485209"/>
        <a:ext cx="7230532" cy="800830"/>
      </dsp:txXfrm>
    </dsp:sp>
    <dsp:sp modelId="{F8AEA3C7-3C2D-4105-A975-B82060A7D2BB}">
      <dsp:nvSpPr>
        <dsp:cNvPr id="0" name=""/>
        <dsp:cNvSpPr/>
      </dsp:nvSpPr>
      <dsp:spPr>
        <a:xfrm rot="5400000">
          <a:off x="-204802" y="3866608"/>
          <a:ext cx="1365349" cy="955744"/>
        </a:xfrm>
        <a:prstGeom prst="chevron">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Follow-up</a:t>
          </a:r>
        </a:p>
      </dsp:txBody>
      <dsp:txXfrm rot="-5400000">
        <a:off x="1" y="4139677"/>
        <a:ext cx="955744" cy="409605"/>
      </dsp:txXfrm>
    </dsp:sp>
    <dsp:sp modelId="{FDD10DA1-C23D-44B0-968A-E65B2765AF73}">
      <dsp:nvSpPr>
        <dsp:cNvPr id="0" name=""/>
        <dsp:cNvSpPr/>
      </dsp:nvSpPr>
      <dsp:spPr>
        <a:xfrm rot="5400000">
          <a:off x="4148933" y="468616"/>
          <a:ext cx="887476" cy="7273855"/>
        </a:xfrm>
        <a:prstGeom prst="round2SameRect">
          <a:avLst/>
        </a:prstGeom>
        <a:solidFill>
          <a:schemeClr val="lt1">
            <a:alpha val="90000"/>
            <a:hueOff val="0"/>
            <a:satOff val="0"/>
            <a:lumOff val="0"/>
            <a:alphaOff val="0"/>
          </a:schemeClr>
        </a:solidFill>
        <a:ln w="9525" cap="flat" cmpd="sng" algn="ctr">
          <a:solidFill>
            <a:schemeClr val="accent3">
              <a:hueOff val="-10142264"/>
              <a:satOff val="39551"/>
              <a:lumOff val="-39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solidFill>
                <a:schemeClr val="accent3">
                  <a:lumMod val="75000"/>
                </a:schemeClr>
              </a:solidFill>
              <a:latin typeface="Calibri" panose="020F0502020204030204" pitchFamily="34" charset="0"/>
              <a:ea typeface="+mn-ea"/>
              <a:cs typeface="Calibri" panose="020F0502020204030204" pitchFamily="34" charset="0"/>
            </a:rPr>
            <a:t>Mail the ICA form along with the score form immediately to national office</a:t>
          </a:r>
          <a:endParaRPr lang="en-US" sz="1500" b="1" kern="1200" dirty="0">
            <a:solidFill>
              <a:schemeClr val="accent3">
                <a:lumMod val="75000"/>
              </a:schemeClr>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dirty="0">
              <a:solidFill>
                <a:schemeClr val="accent3">
                  <a:lumMod val="75000"/>
                </a:schemeClr>
              </a:solidFill>
              <a:latin typeface="Calibri" panose="020F0502020204030204" pitchFamily="34" charset="0"/>
              <a:ea typeface="+mn-ea"/>
              <a:cs typeface="Calibri" panose="020F0502020204030204" pitchFamily="34" charset="0"/>
            </a:rPr>
            <a:t>Camp completes action and sends verification to ACA national office within seven days</a:t>
          </a:r>
          <a:endParaRPr lang="en-US" sz="1500" b="1" kern="1200" dirty="0">
            <a:solidFill>
              <a:schemeClr val="accent3">
                <a:lumMod val="75000"/>
              </a:schemeClr>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15000"/>
            </a:spcAft>
            <a:buChar char="•"/>
          </a:pPr>
          <a:r>
            <a:rPr lang="en-US" sz="1500" b="0" kern="1200" dirty="0">
              <a:solidFill>
                <a:schemeClr val="accent3">
                  <a:lumMod val="75000"/>
                </a:schemeClr>
              </a:solidFill>
              <a:latin typeface="Calibri" panose="020F0502020204030204" pitchFamily="34" charset="0"/>
              <a:cs typeface="Calibri" panose="020F0502020204030204" pitchFamily="34" charset="0"/>
            </a:rPr>
            <a:t>Lead Visitor will verify compliance with standard</a:t>
          </a:r>
        </a:p>
      </dsp:txBody>
      <dsp:txXfrm rot="-5400000">
        <a:off x="955744" y="3705129"/>
        <a:ext cx="7230532" cy="8008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1EABC-90DC-4E81-90C4-889DF248503A}">
      <dsp:nvSpPr>
        <dsp:cNvPr id="0" name=""/>
        <dsp:cNvSpPr/>
      </dsp:nvSpPr>
      <dsp:spPr>
        <a:xfrm rot="16200000">
          <a:off x="895350" y="-895350"/>
          <a:ext cx="2438399" cy="4229100"/>
        </a:xfrm>
        <a:prstGeom prst="round1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alibri" panose="020F0502020204030204" pitchFamily="34" charset="0"/>
              <a:cs typeface="Calibri" panose="020F0502020204030204" pitchFamily="34" charset="0"/>
            </a:rPr>
            <a:t>Very different from the ICA process</a:t>
          </a:r>
        </a:p>
      </dsp:txBody>
      <dsp:txXfrm rot="5400000">
        <a:off x="0" y="0"/>
        <a:ext cx="4229100" cy="1828799"/>
      </dsp:txXfrm>
    </dsp:sp>
    <dsp:sp modelId="{A8FED283-1485-40F4-B317-386EB59045A0}">
      <dsp:nvSpPr>
        <dsp:cNvPr id="0" name=""/>
        <dsp:cNvSpPr/>
      </dsp:nvSpPr>
      <dsp:spPr>
        <a:xfrm>
          <a:off x="4229100" y="0"/>
          <a:ext cx="4229100" cy="2438399"/>
        </a:xfrm>
        <a:prstGeom prst="round1Rect">
          <a:avLst/>
        </a:prstGeom>
        <a:gradFill rotWithShape="0">
          <a:gsLst>
            <a:gs pos="0">
              <a:schemeClr val="accent3">
                <a:hueOff val="-3380755"/>
                <a:satOff val="13184"/>
                <a:lumOff val="-131"/>
                <a:alphaOff val="0"/>
                <a:shade val="51000"/>
                <a:satMod val="130000"/>
              </a:schemeClr>
            </a:gs>
            <a:gs pos="80000">
              <a:schemeClr val="accent3">
                <a:hueOff val="-3380755"/>
                <a:satOff val="13184"/>
                <a:lumOff val="-131"/>
                <a:alphaOff val="0"/>
                <a:shade val="93000"/>
                <a:satMod val="130000"/>
              </a:schemeClr>
            </a:gs>
            <a:gs pos="100000">
              <a:schemeClr val="accent3">
                <a:hueOff val="-3380755"/>
                <a:satOff val="13184"/>
                <a:lumOff val="-13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alibri" panose="020F0502020204030204" pitchFamily="34" charset="0"/>
              <a:cs typeface="Calibri" panose="020F0502020204030204" pitchFamily="34" charset="0"/>
            </a:rPr>
            <a:t>A courtesy that may be extended at YOUR discretion</a:t>
          </a:r>
        </a:p>
      </dsp:txBody>
      <dsp:txXfrm>
        <a:off x="4229100" y="0"/>
        <a:ext cx="4229100" cy="1828799"/>
      </dsp:txXfrm>
    </dsp:sp>
    <dsp:sp modelId="{9FDBDAF4-DCCE-428D-B456-05B3F1B19F1C}">
      <dsp:nvSpPr>
        <dsp:cNvPr id="0" name=""/>
        <dsp:cNvSpPr/>
      </dsp:nvSpPr>
      <dsp:spPr>
        <a:xfrm rot="10800000">
          <a:off x="0" y="2438399"/>
          <a:ext cx="4229100" cy="2438399"/>
        </a:xfrm>
        <a:prstGeom prst="round1Rect">
          <a:avLst/>
        </a:prstGeom>
        <a:gradFill rotWithShape="0">
          <a:gsLst>
            <a:gs pos="0">
              <a:schemeClr val="accent3">
                <a:hueOff val="-6761510"/>
                <a:satOff val="26367"/>
                <a:lumOff val="-262"/>
                <a:alphaOff val="0"/>
                <a:shade val="51000"/>
                <a:satMod val="130000"/>
              </a:schemeClr>
            </a:gs>
            <a:gs pos="80000">
              <a:schemeClr val="accent3">
                <a:hueOff val="-6761510"/>
                <a:satOff val="26367"/>
                <a:lumOff val="-262"/>
                <a:alphaOff val="0"/>
                <a:shade val="93000"/>
                <a:satMod val="130000"/>
              </a:schemeClr>
            </a:gs>
            <a:gs pos="100000">
              <a:schemeClr val="accent3">
                <a:hueOff val="-6761510"/>
                <a:satOff val="26367"/>
                <a:lumOff val="-26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May ONLY be used for standards that require written documentation that can be verified to already be in existence </a:t>
          </a:r>
        </a:p>
      </dsp:txBody>
      <dsp:txXfrm rot="10800000">
        <a:off x="0" y="3047999"/>
        <a:ext cx="4229100" cy="1828799"/>
      </dsp:txXfrm>
    </dsp:sp>
    <dsp:sp modelId="{28A3BC31-17D9-42F4-8D95-9282B60CAF2C}">
      <dsp:nvSpPr>
        <dsp:cNvPr id="0" name=""/>
        <dsp:cNvSpPr/>
      </dsp:nvSpPr>
      <dsp:spPr>
        <a:xfrm rot="5400000">
          <a:off x="5124450" y="1543049"/>
          <a:ext cx="2438399" cy="4229100"/>
        </a:xfrm>
        <a:prstGeom prst="round1Rect">
          <a:avLst/>
        </a:prstGeom>
        <a:gradFill rotWithShape="0">
          <a:gsLst>
            <a:gs pos="0">
              <a:schemeClr val="accent3">
                <a:hueOff val="-10142264"/>
                <a:satOff val="39551"/>
                <a:lumOff val="-393"/>
                <a:alphaOff val="0"/>
                <a:shade val="51000"/>
                <a:satMod val="130000"/>
              </a:schemeClr>
            </a:gs>
            <a:gs pos="80000">
              <a:schemeClr val="accent3">
                <a:hueOff val="-10142264"/>
                <a:satOff val="39551"/>
                <a:lumOff val="-393"/>
                <a:alphaOff val="0"/>
                <a:shade val="93000"/>
                <a:satMod val="130000"/>
              </a:schemeClr>
            </a:gs>
            <a:gs pos="100000">
              <a:schemeClr val="accent3">
                <a:hueOff val="-10142264"/>
                <a:satOff val="39551"/>
                <a:lumOff val="-39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tabLst/>
          </a:pPr>
          <a:r>
            <a:rPr lang="en-US" sz="2800" b="1" kern="1200" dirty="0"/>
            <a:t>      </a:t>
          </a:r>
          <a:r>
            <a:rPr lang="en-US" sz="2800" b="1" kern="1200" dirty="0">
              <a:latin typeface="Calibri" panose="020F0502020204030204" pitchFamily="34" charset="0"/>
              <a:cs typeface="Calibri" panose="020F0502020204030204" pitchFamily="34" charset="0"/>
            </a:rPr>
            <a:t>For some inexplicable reason, the documents are not present at the time of the visit</a:t>
          </a:r>
        </a:p>
      </dsp:txBody>
      <dsp:txXfrm rot="-5400000">
        <a:off x="4229100" y="3047999"/>
        <a:ext cx="4229100" cy="1828799"/>
      </dsp:txXfrm>
    </dsp:sp>
    <dsp:sp modelId="{3C50A98B-B6A2-4D98-8CFA-A520E7A96514}">
      <dsp:nvSpPr>
        <dsp:cNvPr id="0" name=""/>
        <dsp:cNvSpPr/>
      </dsp:nvSpPr>
      <dsp:spPr>
        <a:xfrm>
          <a:off x="2960369" y="1828799"/>
          <a:ext cx="2537460" cy="1219199"/>
        </a:xfrm>
        <a:prstGeom prst="roundRect">
          <a:avLst/>
        </a:prstGeom>
        <a:gradFill rotWithShape="0">
          <a:gsLst>
            <a:gs pos="0">
              <a:schemeClr val="accent3">
                <a:tint val="40000"/>
                <a:hueOff val="0"/>
                <a:satOff val="0"/>
                <a:lumOff val="0"/>
                <a:alphaOff val="0"/>
                <a:shade val="51000"/>
                <a:satMod val="130000"/>
              </a:schemeClr>
            </a:gs>
            <a:gs pos="80000">
              <a:schemeClr val="accent3">
                <a:tint val="40000"/>
                <a:hueOff val="0"/>
                <a:satOff val="0"/>
                <a:lumOff val="0"/>
                <a:alphaOff val="0"/>
                <a:shade val="93000"/>
                <a:satMod val="130000"/>
              </a:schemeClr>
            </a:gs>
            <a:gs pos="100000">
              <a:schemeClr val="accent3">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72-Hour Rule</a:t>
          </a:r>
        </a:p>
      </dsp:txBody>
      <dsp:txXfrm>
        <a:off x="3019885" y="1888315"/>
        <a:ext cx="2418428" cy="110016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Futura Std Book" pitchFamily="34" charset="0"/>
              </a:defRPr>
            </a:lvl1pPr>
          </a:lstStyle>
          <a:p>
            <a:pPr>
              <a:defRPr/>
            </a:pPr>
            <a:r>
              <a:rPr lang="en-US"/>
              <a:t>Associate Visitor Course - Summer 2017</a:t>
            </a:r>
            <a:endParaRPr lang="en-US" dirty="0"/>
          </a:p>
        </p:txBody>
      </p:sp>
      <p:sp>
        <p:nvSpPr>
          <p:cNvPr id="34819" name="Rectangle 3"/>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Futura Std Book" pitchFamily="34" charset="0"/>
              </a:defRPr>
            </a:lvl1pPr>
          </a:lstStyle>
          <a:p>
            <a:pPr>
              <a:defRPr/>
            </a:pPr>
            <a:endParaRPr lang="en-US" dirty="0"/>
          </a:p>
        </p:txBody>
      </p:sp>
      <p:sp>
        <p:nvSpPr>
          <p:cNvPr id="34820" name="Rectangle 4"/>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Futura Std Book" pitchFamily="34" charset="0"/>
              </a:defRPr>
            </a:lvl1pPr>
          </a:lstStyle>
          <a:p>
            <a:pPr>
              <a:defRPr/>
            </a:pPr>
            <a:r>
              <a:rPr lang="en-US"/>
              <a:t>© 2016 American Camping Association, Inc.</a:t>
            </a:r>
            <a:endParaRPr lang="en-US" dirty="0"/>
          </a:p>
        </p:txBody>
      </p:sp>
      <p:sp>
        <p:nvSpPr>
          <p:cNvPr id="34821" name="Rectangle 5"/>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Futura Std Book" pitchFamily="34" charset="0"/>
              </a:defRPr>
            </a:lvl1pPr>
          </a:lstStyle>
          <a:p>
            <a:pPr>
              <a:defRPr/>
            </a:pPr>
            <a:fld id="{B6B4AD89-3983-4393-8468-04AA3C5D5B78}" type="slidenum">
              <a:rPr lang="en-US"/>
              <a:pPr>
                <a:defRPr/>
              </a:pPr>
              <a:t>‹#›</a:t>
            </a:fld>
            <a:endParaRPr lang="en-US" dirty="0"/>
          </a:p>
        </p:txBody>
      </p:sp>
    </p:spTree>
    <p:extLst>
      <p:ext uri="{BB962C8B-B14F-4D97-AF65-F5344CB8AC3E}">
        <p14:creationId xmlns:p14="http://schemas.microsoft.com/office/powerpoint/2010/main" val="407507726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4"/>
          <p:cNvSpPr>
            <a:spLocks noGrp="1" noRot="1" noChangeAspect="1" noChangeArrowheads="1" noTextEdit="1"/>
          </p:cNvSpPr>
          <p:nvPr>
            <p:ph type="sldImg" idx="2"/>
          </p:nvPr>
        </p:nvSpPr>
        <p:spPr bwMode="auto">
          <a:xfrm>
            <a:off x="1992313" y="609600"/>
            <a:ext cx="3125787" cy="2278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5"/>
          <p:cNvSpPr>
            <a:spLocks noGrp="1" noChangeArrowheads="1"/>
          </p:cNvSpPr>
          <p:nvPr>
            <p:ph type="body" sz="quarter" idx="3"/>
          </p:nvPr>
        </p:nvSpPr>
        <p:spPr bwMode="auto">
          <a:xfrm>
            <a:off x="239713" y="3048000"/>
            <a:ext cx="6400800" cy="5943600"/>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5302"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000" b="0">
                <a:latin typeface="Times New Roman" panose="02020603050405020304" pitchFamily="18" charset="0"/>
                <a:cs typeface="Times New Roman" panose="02020603050405020304" pitchFamily="18" charset="0"/>
              </a:defRPr>
            </a:lvl1pPr>
          </a:lstStyle>
          <a:p>
            <a:pPr>
              <a:defRPr/>
            </a:pPr>
            <a:r>
              <a:rPr lang="en-US"/>
              <a:t>© 2016 American Camping Association, Inc.</a:t>
            </a:r>
            <a:endParaRPr lang="en-US" dirty="0"/>
          </a:p>
        </p:txBody>
      </p:sp>
      <p:sp>
        <p:nvSpPr>
          <p:cNvPr id="55303"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000" b="0">
                <a:latin typeface="Times New Roman" panose="02020603050405020304" pitchFamily="18" charset="0"/>
                <a:cs typeface="Times New Roman" panose="02020603050405020304" pitchFamily="18" charset="0"/>
              </a:defRPr>
            </a:lvl1pPr>
          </a:lstStyle>
          <a:p>
            <a:pPr>
              <a:defRPr/>
            </a:pPr>
            <a:fld id="{00764834-074A-4639-A911-961329507279}" type="slidenum">
              <a:rPr lang="en-US"/>
              <a:pPr>
                <a:defRPr/>
              </a:pPr>
              <a:t>‹#›</a:t>
            </a:fld>
            <a:endParaRPr lang="en-US" dirty="0"/>
          </a:p>
        </p:txBody>
      </p:sp>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b="0">
                <a:latin typeface="Times New Roman" panose="02020603050405020304" pitchFamily="18" charset="0"/>
                <a:cs typeface="Times New Roman" panose="02020603050405020304" pitchFamily="18" charset="0"/>
              </a:defRPr>
            </a:lvl1pPr>
          </a:lstStyle>
          <a:p>
            <a:pPr>
              <a:defRPr/>
            </a:pPr>
            <a:r>
              <a:rPr lang="en-US"/>
              <a:t>Associate Visitor Course - Summer 2017</a:t>
            </a:r>
            <a:endParaRPr lang="en-US" dirty="0"/>
          </a:p>
        </p:txBody>
      </p:sp>
    </p:spTree>
    <p:extLst>
      <p:ext uri="{BB962C8B-B14F-4D97-AF65-F5344CB8AC3E}">
        <p14:creationId xmlns:p14="http://schemas.microsoft.com/office/powerpoint/2010/main" val="668446638"/>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acacamps.org/volunteers/standardsvisitor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2FD48F97-7EFC-47BF-BF72-819EAACC9773}" type="slidenum">
              <a:rPr lang="en-US" altLang="en-US" smtClean="0">
                <a:latin typeface="Futura Std Book" pitchFamily="34" charset="0"/>
              </a:rPr>
              <a:pPr eaLnBrk="1" hangingPunct="1">
                <a:spcBef>
                  <a:spcPct val="0"/>
                </a:spcBef>
              </a:pPr>
              <a:t>1</a:t>
            </a:fld>
            <a:endParaRPr lang="en-US" altLang="en-US" dirty="0">
              <a:latin typeface="Futura Std Book" pitchFamily="34" charset="0"/>
            </a:endParaRPr>
          </a:p>
        </p:txBody>
      </p:sp>
      <p:sp>
        <p:nvSpPr>
          <p:cNvPr id="87043" name="Rectangle 2"/>
          <p:cNvSpPr>
            <a:spLocks noGrp="1" noRot="1" noChangeAspect="1" noChangeArrowheads="1" noTextEdit="1"/>
          </p:cNvSpPr>
          <p:nvPr>
            <p:ph type="sldImg"/>
          </p:nvPr>
        </p:nvSpPr>
        <p:spPr>
          <a:xfrm>
            <a:off x="1979613" y="533400"/>
            <a:ext cx="2833687" cy="2125663"/>
          </a:xfrm>
          <a:ln/>
        </p:spPr>
      </p:sp>
      <p:sp>
        <p:nvSpPr>
          <p:cNvPr id="860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strike="noStrike" dirty="0"/>
              <a:t>Prior</a:t>
            </a:r>
            <a:r>
              <a:rPr lang="en-US" strike="noStrike" baseline="0" dirty="0"/>
              <a:t> to arriving for the course, participants have </a:t>
            </a:r>
            <a:endParaRPr lang="en-US" sz="900" strike="sngStrike" dirty="0"/>
          </a:p>
          <a:p>
            <a:pPr lvl="1">
              <a:defRPr/>
            </a:pPr>
            <a:r>
              <a:rPr lang="en-US" dirty="0"/>
              <a:t>•  Completed the ACA Visitor Application and submitted it to local standards chair</a:t>
            </a:r>
          </a:p>
          <a:p>
            <a:pPr marL="571500" lvl="1" indent="-114300">
              <a:buFont typeface="Arial" panose="020B0604020202020204" pitchFamily="34" charset="0"/>
              <a:buChar char="•"/>
              <a:defRPr/>
            </a:pPr>
            <a:r>
              <a:rPr lang="en-US" dirty="0"/>
              <a:t>Completed the online portion of the Associate Visitor Course. This is a prerequisite.</a:t>
            </a:r>
          </a:p>
          <a:p>
            <a:pPr>
              <a:defRPr/>
            </a:pPr>
            <a:r>
              <a:rPr lang="en-US" b="1" dirty="0"/>
              <a:t>Each participant received an APG sent to them prior to the course.  Upon arrival, have participants sign  in, create a name tent, and obtain their participant handout packet.  </a:t>
            </a:r>
            <a:endParaRPr lang="en-US" b="1" u="sng" dirty="0"/>
          </a:p>
          <a:p>
            <a:pPr>
              <a:defRPr/>
            </a:pPr>
            <a:endParaRPr lang="en-US" b="1" u="sng" dirty="0"/>
          </a:p>
          <a:p>
            <a:pPr>
              <a:defRPr/>
            </a:pPr>
            <a:r>
              <a:rPr lang="en-US" b="1" u="sng" dirty="0"/>
              <a:t>Pre-requisites for the Class</a:t>
            </a:r>
            <a:endParaRPr lang="en-US" dirty="0"/>
          </a:p>
          <a:p>
            <a:pPr marL="630238" lvl="1" indent="-173038">
              <a:buFontTx/>
              <a:buChar char="•"/>
              <a:defRPr/>
            </a:pPr>
            <a:r>
              <a:rPr lang="en-US" dirty="0"/>
              <a:t>Familiarity with the</a:t>
            </a:r>
            <a:r>
              <a:rPr lang="en-US" baseline="0" dirty="0"/>
              <a:t> </a:t>
            </a:r>
            <a:r>
              <a:rPr lang="en-US" strike="noStrike" dirty="0"/>
              <a:t>current</a:t>
            </a:r>
            <a:r>
              <a:rPr lang="en-US" strike="noStrike" baseline="0" dirty="0"/>
              <a:t> standards</a:t>
            </a:r>
            <a:endParaRPr lang="en-US" strike="sngStrike" dirty="0"/>
          </a:p>
          <a:p>
            <a:pPr marL="630238" lvl="1" indent="-173038">
              <a:buFontTx/>
              <a:buChar char="•"/>
              <a:defRPr/>
            </a:pPr>
            <a:r>
              <a:rPr lang="en-US" dirty="0"/>
              <a:t>Previous attendance at a </a:t>
            </a:r>
            <a:r>
              <a:rPr lang="en-US" b="1" dirty="0"/>
              <a:t>current</a:t>
            </a:r>
            <a:r>
              <a:rPr lang="en-US" dirty="0"/>
              <a:t> Standards Course within</a:t>
            </a:r>
            <a:r>
              <a:rPr lang="en-US" baseline="0" dirty="0"/>
              <a:t> the past three years or a current </a:t>
            </a:r>
            <a:r>
              <a:rPr lang="en-US" dirty="0"/>
              <a:t>Standards Update Course  </a:t>
            </a:r>
          </a:p>
          <a:p>
            <a:pPr marL="630238" lvl="1" indent="-173038">
              <a:buFontTx/>
              <a:buChar char="•"/>
              <a:defRPr/>
            </a:pPr>
            <a:r>
              <a:rPr lang="en-US" dirty="0"/>
              <a:t>At least 21 years old</a:t>
            </a:r>
          </a:p>
          <a:p>
            <a:pPr marL="630238" lvl="1" indent="-173038">
              <a:buFontTx/>
              <a:buChar char="•"/>
              <a:defRPr/>
            </a:pPr>
            <a:r>
              <a:rPr lang="en-US" dirty="0"/>
              <a:t>Current membership in ACA</a:t>
            </a:r>
          </a:p>
          <a:p>
            <a:pPr marL="630238" lvl="1" indent="-173038">
              <a:buFontTx/>
              <a:buChar char="•"/>
              <a:defRPr/>
            </a:pPr>
            <a:r>
              <a:rPr lang="en-US" dirty="0"/>
              <a:t>Completion of Associate Visitor Training online portion</a:t>
            </a:r>
            <a:r>
              <a:rPr lang="en-US" baseline="0" dirty="0"/>
              <a:t> of the course</a:t>
            </a:r>
            <a:r>
              <a:rPr lang="en-US" dirty="0"/>
              <a:t> </a:t>
            </a:r>
          </a:p>
          <a:p>
            <a:pPr marL="630238" lvl="1" indent="-173038">
              <a:buFontTx/>
              <a:buChar char="•"/>
              <a:defRPr/>
            </a:pPr>
            <a:endParaRPr lang="en-US" dirty="0"/>
          </a:p>
          <a:p>
            <a:pPr marL="0" lvl="0" indent="0">
              <a:buFontTx/>
              <a:buNone/>
              <a:defRPr/>
            </a:pPr>
            <a:r>
              <a:rPr lang="en-US" b="1" i="1" dirty="0"/>
              <a:t>Special</a:t>
            </a:r>
            <a:r>
              <a:rPr lang="en-US" b="1" i="1" baseline="0" dirty="0"/>
              <a:t> note to Instructors </a:t>
            </a:r>
            <a:r>
              <a:rPr lang="en-US" baseline="0" dirty="0"/>
              <a:t>– The “Associate Visitor Training Quiz/Knowledge Quiz” was assigned and submitted during the online </a:t>
            </a:r>
            <a:r>
              <a:rPr lang="en-US" strike="noStrike" baseline="0" dirty="0"/>
              <a:t>course</a:t>
            </a:r>
            <a:r>
              <a:rPr lang="en-US" baseline="0" dirty="0"/>
              <a:t>.  The participants have been asked to bring a copy of their completed quiz to the course.  Incorporate the quiz and it’s contents how you best see fit. There is an answer key in your Instructor Resource packet</a:t>
            </a:r>
            <a:r>
              <a:rPr lang="en-US" baseline="0"/>
              <a:t>. </a:t>
            </a:r>
            <a:endParaRPr lang="en-US" dirty="0"/>
          </a:p>
        </p:txBody>
      </p:sp>
      <p:sp>
        <p:nvSpPr>
          <p:cNvPr id="8704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8704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67620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2025650" y="609600"/>
            <a:ext cx="3035300" cy="2278063"/>
          </a:xfrm>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b="1" i="1" dirty="0"/>
          </a:p>
          <a:p>
            <a:pPr eaLnBrk="1" fontAlgn="auto" hangingPunct="1">
              <a:spcBef>
                <a:spcPts val="0"/>
              </a:spcBef>
              <a:spcAft>
                <a:spcPts val="0"/>
              </a:spcAft>
              <a:defRPr/>
            </a:pPr>
            <a:r>
              <a:rPr lang="en-US" b="1" i="1" dirty="0"/>
              <a:t>Prudence</a:t>
            </a:r>
          </a:p>
          <a:p>
            <a:pPr eaLnBrk="1" fontAlgn="auto" hangingPunct="1">
              <a:spcBef>
                <a:spcPts val="0"/>
              </a:spcBef>
              <a:spcAft>
                <a:spcPts val="0"/>
              </a:spcAft>
              <a:defRPr/>
            </a:pPr>
            <a:r>
              <a:rPr lang="en-US" b="1" i="1" dirty="0"/>
              <a:t>Discuss Concept  of  “using prudence” with group</a:t>
            </a:r>
          </a:p>
          <a:p>
            <a:pPr eaLnBrk="1" fontAlgn="auto" hangingPunct="1">
              <a:spcBef>
                <a:spcPts val="0"/>
              </a:spcBef>
              <a:spcAft>
                <a:spcPts val="0"/>
              </a:spcAft>
              <a:defRPr/>
            </a:pPr>
            <a:endParaRPr lang="en-US" b="1" i="1" dirty="0"/>
          </a:p>
          <a:p>
            <a:pPr eaLnBrk="1" fontAlgn="auto" hangingPunct="1">
              <a:spcBef>
                <a:spcPts val="0"/>
              </a:spcBef>
              <a:spcAft>
                <a:spcPts val="0"/>
              </a:spcAft>
              <a:defRPr/>
            </a:pPr>
            <a:r>
              <a:rPr lang="en-US" b="1" dirty="0"/>
              <a:t>What is prudence? Is this something you have ever considered as part of the accreditation process?</a:t>
            </a:r>
          </a:p>
          <a:p>
            <a:pPr eaLnBrk="1" fontAlgn="auto" hangingPunct="1">
              <a:spcBef>
                <a:spcPts val="0"/>
              </a:spcBef>
              <a:spcAft>
                <a:spcPts val="0"/>
              </a:spcAft>
              <a:defRPr/>
            </a:pPr>
            <a:endParaRPr lang="en-US" dirty="0">
              <a:solidFill>
                <a:srgbClr val="003F87"/>
              </a:solidFill>
            </a:endParaRPr>
          </a:p>
          <a:p>
            <a:pPr eaLnBrk="1" fontAlgn="auto" hangingPunct="1">
              <a:spcBef>
                <a:spcPts val="0"/>
              </a:spcBef>
              <a:spcAft>
                <a:spcPts val="0"/>
              </a:spcAft>
              <a:defRPr/>
            </a:pPr>
            <a:r>
              <a:rPr lang="en-US" b="1" dirty="0" err="1"/>
              <a:t>pru·dence</a:t>
            </a:r>
            <a:r>
              <a:rPr lang="en-US" b="1" dirty="0"/>
              <a:t> </a:t>
            </a:r>
            <a:r>
              <a:rPr lang="en-US" b="1" dirty="0">
                <a:sym typeface="Symbol"/>
              </a:rPr>
              <a:t> </a:t>
            </a:r>
            <a:r>
              <a:rPr lang="en-US" i="1" dirty="0"/>
              <a:t>noun</a:t>
            </a:r>
            <a:r>
              <a:rPr lang="en-US" dirty="0"/>
              <a:t> \ˈ</a:t>
            </a:r>
            <a:r>
              <a:rPr lang="en-US" dirty="0" err="1"/>
              <a:t>prü-dən</a:t>
            </a:r>
            <a:r>
              <a:rPr lang="en-US" dirty="0"/>
              <a:t>(t)s\ : careful good judgment that allows someone to avoid danger or risks.</a:t>
            </a:r>
          </a:p>
          <a:p>
            <a:pPr eaLnBrk="1" fontAlgn="auto" hangingPunct="1">
              <a:spcBef>
                <a:spcPts val="0"/>
              </a:spcBef>
              <a:spcAft>
                <a:spcPts val="0"/>
              </a:spcAft>
              <a:defRPr/>
            </a:pPr>
            <a:r>
              <a:rPr lang="en-US" dirty="0"/>
              <a:t>Full definition:</a:t>
            </a:r>
          </a:p>
          <a:p>
            <a:pPr marL="231115" indent="-231115" eaLnBrk="1" fontAlgn="auto" hangingPunct="1">
              <a:spcBef>
                <a:spcPts val="0"/>
              </a:spcBef>
              <a:spcAft>
                <a:spcPts val="0"/>
              </a:spcAft>
              <a:buFont typeface="+mj-lt"/>
              <a:buAutoNum type="arabicPeriod"/>
              <a:defRPr/>
            </a:pPr>
            <a:r>
              <a:rPr lang="en-US" dirty="0"/>
              <a:t>The ability to govern and discipline oneself by the use of reason </a:t>
            </a:r>
          </a:p>
          <a:p>
            <a:pPr marL="231115" indent="-231115" eaLnBrk="1" fontAlgn="auto" hangingPunct="1">
              <a:spcBef>
                <a:spcPts val="0"/>
              </a:spcBef>
              <a:spcAft>
                <a:spcPts val="0"/>
              </a:spcAft>
              <a:buFont typeface="+mj-lt"/>
              <a:buAutoNum type="arabicPeriod"/>
              <a:defRPr/>
            </a:pPr>
            <a:r>
              <a:rPr lang="en-US" dirty="0"/>
              <a:t>Sagacity or shrewdness in the management of affairs </a:t>
            </a:r>
          </a:p>
          <a:p>
            <a:pPr marL="231115" indent="-231115" eaLnBrk="1" fontAlgn="auto" hangingPunct="1">
              <a:spcBef>
                <a:spcPts val="0"/>
              </a:spcBef>
              <a:spcAft>
                <a:spcPts val="0"/>
              </a:spcAft>
              <a:buFont typeface="+mj-lt"/>
              <a:buAutoNum type="arabicPeriod"/>
              <a:defRPr/>
            </a:pPr>
            <a:r>
              <a:rPr lang="en-US" dirty="0"/>
              <a:t>Skill and good judgment in the use of resources </a:t>
            </a:r>
          </a:p>
          <a:p>
            <a:pPr marL="231115" indent="-231115" eaLnBrk="1" fontAlgn="auto" hangingPunct="1">
              <a:spcBef>
                <a:spcPts val="0"/>
              </a:spcBef>
              <a:spcAft>
                <a:spcPts val="0"/>
              </a:spcAft>
              <a:buFont typeface="+mj-lt"/>
              <a:buAutoNum type="arabicPeriod"/>
              <a:defRPr/>
            </a:pPr>
            <a:r>
              <a:rPr lang="en-US" dirty="0"/>
              <a:t>Caution or circumspection as to danger or risk </a:t>
            </a:r>
          </a:p>
          <a:p>
            <a:pPr lvl="1" eaLnBrk="1" fontAlgn="auto" hangingPunct="1">
              <a:spcBef>
                <a:spcPts val="0"/>
              </a:spcBef>
              <a:spcAft>
                <a:spcPts val="0"/>
              </a:spcAft>
              <a:defRPr/>
            </a:pPr>
            <a:r>
              <a:rPr lang="en-US" dirty="0"/>
              <a:t>"Prudence." </a:t>
            </a:r>
            <a:r>
              <a:rPr lang="en-US" i="1" dirty="0"/>
              <a:t>Merriam-Webster.com</a:t>
            </a:r>
            <a:r>
              <a:rPr lang="en-US" dirty="0"/>
              <a:t>. Merriam-Webster, </a:t>
            </a:r>
            <a:r>
              <a:rPr lang="en-US" dirty="0" err="1"/>
              <a:t>n.d.</a:t>
            </a:r>
            <a:r>
              <a:rPr lang="en-US" dirty="0"/>
              <a:t> Web. 21 Aug. 2014. &lt;www.merriam-webster.com/dictionary/prudence&gt;. </a:t>
            </a:r>
          </a:p>
          <a:p>
            <a:pPr lvl="1" eaLnBrk="1" fontAlgn="auto" hangingPunct="1">
              <a:spcBef>
                <a:spcPts val="0"/>
              </a:spcBef>
              <a:spcAft>
                <a:spcPts val="0"/>
              </a:spcAft>
              <a:defRPr/>
            </a:pPr>
            <a:endParaRPr lang="en-US" dirty="0"/>
          </a:p>
          <a:p>
            <a:pPr lvl="1" eaLnBrk="1" fontAlgn="auto" hangingPunct="1">
              <a:spcBef>
                <a:spcPts val="0"/>
              </a:spcBef>
              <a:spcAft>
                <a:spcPts val="0"/>
              </a:spcAft>
              <a:defRPr/>
            </a:pPr>
            <a:endParaRPr lang="en-US" dirty="0"/>
          </a:p>
          <a:p>
            <a:pPr>
              <a:defRPr/>
            </a:pPr>
            <a:endParaRPr lang="en-US" dirty="0"/>
          </a:p>
        </p:txBody>
      </p:sp>
      <p:sp>
        <p:nvSpPr>
          <p:cNvPr id="4" name="Header Placeholder 3"/>
          <p:cNvSpPr>
            <a:spLocks noGrp="1"/>
          </p:cNvSpPr>
          <p:nvPr>
            <p:ph type="hdr" sz="quarter"/>
          </p:nvPr>
        </p:nvSpPr>
        <p:spPr/>
        <p:txBody>
          <a:bodyPr/>
          <a:lstStyle/>
          <a:p>
            <a:pPr>
              <a:defRPr/>
            </a:pPr>
            <a:r>
              <a:rPr lang="en-US">
                <a:solidFill>
                  <a:prstClr val="black"/>
                </a:solidFill>
              </a:rPr>
              <a:t>Associate Visitor Course - Summer 2017</a:t>
            </a:r>
          </a:p>
        </p:txBody>
      </p:sp>
      <p:sp>
        <p:nvSpPr>
          <p:cNvPr id="634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E11CADB1-B8F7-4649-A600-E67A4D3A5D5B}" type="slidenum">
              <a:rPr lang="en-US" altLang="en-US" sz="1200" smtClean="0">
                <a:solidFill>
                  <a:srgbClr val="000000"/>
                </a:solidFill>
              </a:rPr>
              <a:pPr>
                <a:spcBef>
                  <a:spcPct val="0"/>
                </a:spcBef>
              </a:pPr>
              <a:t>10</a:t>
            </a:fld>
            <a:endParaRPr lang="en-US" altLang="en-US" sz="1200">
              <a:solidFill>
                <a:srgbClr val="000000"/>
              </a:solidFill>
            </a:endParaRPr>
          </a:p>
        </p:txBody>
      </p:sp>
      <p:sp>
        <p:nvSpPr>
          <p:cNvPr id="63494"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50888" indent="-28733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54113"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17663"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79625"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368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940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512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9084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solidFill>
                  <a:srgbClr val="000000"/>
                </a:solidFill>
              </a:rPr>
              <a:t>© 2016 American Camping Association, Inc.</a:t>
            </a:r>
          </a:p>
        </p:txBody>
      </p:sp>
    </p:spTree>
    <p:extLst>
      <p:ext uri="{BB962C8B-B14F-4D97-AF65-F5344CB8AC3E}">
        <p14:creationId xmlns:p14="http://schemas.microsoft.com/office/powerpoint/2010/main" val="890117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962150" y="301625"/>
            <a:ext cx="3362325" cy="2522538"/>
          </a:xfrm>
          <a:ln/>
        </p:spPr>
      </p:sp>
      <p:sp>
        <p:nvSpPr>
          <p:cNvPr id="181251" name="Notes Placeholder 2"/>
          <p:cNvSpPr>
            <a:spLocks noGrp="1"/>
          </p:cNvSpPr>
          <p:nvPr>
            <p:ph type="body" idx="1"/>
          </p:nvPr>
        </p:nvSpPr>
        <p:spPr>
          <a:xfrm>
            <a:off x="327025" y="2827338"/>
            <a:ext cx="6227763" cy="6223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a:spcBef>
                <a:spcPct val="0"/>
              </a:spcBef>
              <a:defRPr/>
            </a:pPr>
            <a:r>
              <a:rPr lang="en-US" b="1" dirty="0">
                <a:ea typeface="ＭＳ Ｐゴシック" pitchFamily="34" charset="-128"/>
              </a:rPr>
              <a:t>Non-Visit Year Timeline</a:t>
            </a:r>
          </a:p>
          <a:p>
            <a:pPr>
              <a:spcBef>
                <a:spcPct val="0"/>
              </a:spcBef>
              <a:defRPr/>
            </a:pPr>
            <a:endParaRPr lang="en-US" dirty="0">
              <a:ea typeface="ＭＳ Ｐゴシック" pitchFamily="34" charset="-128"/>
            </a:endParaRPr>
          </a:p>
          <a:p>
            <a:pPr>
              <a:spcBef>
                <a:spcPct val="0"/>
              </a:spcBef>
              <a:defRPr/>
            </a:pPr>
            <a:r>
              <a:rPr lang="en-US" dirty="0">
                <a:ea typeface="ＭＳ Ｐゴシック" pitchFamily="34" charset="-128"/>
              </a:rPr>
              <a:t>Point out to participants:</a:t>
            </a:r>
          </a:p>
          <a:p>
            <a:pPr marL="285750" indent="-285750">
              <a:spcBef>
                <a:spcPct val="0"/>
              </a:spcBef>
              <a:buFont typeface="Arial" panose="020B0604020202020204" pitchFamily="34" charset="0"/>
              <a:buChar char="•"/>
              <a:defRPr/>
            </a:pPr>
            <a:r>
              <a:rPr lang="en-US" dirty="0">
                <a:ea typeface="ＭＳ Ｐゴシック" pitchFamily="34" charset="-128"/>
              </a:rPr>
              <a:t>Even in years when there is not an on-site visit, camps are responsible for maintaining compliance</a:t>
            </a:r>
            <a:r>
              <a:rPr lang="en-US" baseline="0" dirty="0">
                <a:ea typeface="ＭＳ Ｐゴシック" pitchFamily="34" charset="-128"/>
              </a:rPr>
              <a:t> with the</a:t>
            </a:r>
            <a:r>
              <a:rPr lang="en-US" dirty="0">
                <a:ea typeface="ＭＳ Ｐゴシック" pitchFamily="34" charset="-128"/>
              </a:rPr>
              <a:t> standards. In order to retain accreditation, camps must submit an Annual Accreditation Report </a:t>
            </a:r>
            <a:r>
              <a:rPr lang="en-US" b="1" dirty="0">
                <a:ea typeface="ＭＳ Ｐゴシック" pitchFamily="34" charset="-128"/>
              </a:rPr>
              <a:t>and</a:t>
            </a:r>
            <a:r>
              <a:rPr lang="en-US" dirty="0">
                <a:ea typeface="ＭＳ Ｐゴシック" pitchFamily="34" charset="-128"/>
              </a:rPr>
              <a:t> sign an annual Statement of Compliance. </a:t>
            </a:r>
          </a:p>
          <a:p>
            <a:pPr>
              <a:spcBef>
                <a:spcPct val="0"/>
              </a:spcBef>
              <a:defRPr/>
            </a:pPr>
            <a:endParaRPr lang="en-US" dirty="0">
              <a:ea typeface="ＭＳ Ｐゴシック" pitchFamily="34" charset="-128"/>
            </a:endParaRPr>
          </a:p>
          <a:p>
            <a:pPr>
              <a:spcBef>
                <a:spcPct val="0"/>
              </a:spcBef>
              <a:defRPr/>
            </a:pPr>
            <a:r>
              <a:rPr lang="en-US" dirty="0">
                <a:ea typeface="ＭＳ Ｐゴシック" pitchFamily="34" charset="-128"/>
              </a:rPr>
              <a:t>AAR and SOC:</a:t>
            </a:r>
          </a:p>
          <a:p>
            <a:pPr indent="-457200">
              <a:buFont typeface="Arial" panose="020B0604020202020204" pitchFamily="34" charset="0"/>
              <a:buChar char="•"/>
              <a:defRPr/>
            </a:pPr>
            <a:r>
              <a:rPr lang="en-US" dirty="0">
                <a:ea typeface="ＭＳ Ｐゴシック" pitchFamily="-112" charset="-128"/>
              </a:rPr>
              <a:t>Explain the Annual Accreditation Report (AAR) and be sure to distinguish</a:t>
            </a:r>
            <a:r>
              <a:rPr lang="en-US" baseline="0" dirty="0">
                <a:ea typeface="ＭＳ Ｐゴシック" pitchFamily="-112" charset="-128"/>
              </a:rPr>
              <a:t> it from the annual Statement</a:t>
            </a:r>
            <a:r>
              <a:rPr lang="en-US" dirty="0">
                <a:ea typeface="ＭＳ Ｐゴシック" pitchFamily="-112" charset="-128"/>
              </a:rPr>
              <a:t> of Compliance (</a:t>
            </a:r>
            <a:r>
              <a:rPr lang="en-US" baseline="0" dirty="0">
                <a:ea typeface="ＭＳ Ｐゴシック" pitchFamily="-112" charset="-128"/>
              </a:rPr>
              <a:t>SOC).  While the AAR is a series of standards-related questions that ask for a narrative</a:t>
            </a:r>
            <a:r>
              <a:rPr lang="en-US" dirty="0">
                <a:ea typeface="ＭＳ Ｐゴシック" pitchFamily="-112" charset="-128"/>
              </a:rPr>
              <a:t> and</a:t>
            </a:r>
            <a:r>
              <a:rPr lang="en-US" baseline="0" dirty="0">
                <a:ea typeface="ＭＳ Ｐゴシック" pitchFamily="-112" charset="-128"/>
              </a:rPr>
              <a:t> is completed within MY ACCREDITATION, </a:t>
            </a:r>
            <a:r>
              <a:rPr lang="en-US" dirty="0">
                <a:ea typeface="ＭＳ Ｐゴシック" pitchFamily="-112" charset="-128"/>
              </a:rPr>
              <a:t> the </a:t>
            </a:r>
            <a:r>
              <a:rPr lang="en-US" baseline="0" dirty="0">
                <a:ea typeface="ＭＳ Ｐゴシック" pitchFamily="-112" charset="-128"/>
              </a:rPr>
              <a:t>SOC requires a signature, a legal document, showing the camp’s continued commitment to compliance. </a:t>
            </a:r>
            <a:r>
              <a:rPr lang="en-US" dirty="0">
                <a:ea typeface="ＭＳ Ｐゴシック" pitchFamily="-112" charset="-128"/>
              </a:rPr>
              <a:t> In all local offices and affiliates,</a:t>
            </a:r>
            <a:r>
              <a:rPr lang="en-US" baseline="0" dirty="0">
                <a:ea typeface="ＭＳ Ｐゴシック" pitchFamily="-112" charset="-128"/>
              </a:rPr>
              <a:t> </a:t>
            </a:r>
            <a:r>
              <a:rPr lang="en-US" dirty="0">
                <a:ea typeface="ＭＳ Ｐゴシック" pitchFamily="-112" charset="-128"/>
              </a:rPr>
              <a:t>in nonvisit years, camps must fill out an AAR and SOC by February 15</a:t>
            </a:r>
            <a:r>
              <a:rPr lang="en-US" baseline="30000" dirty="0">
                <a:ea typeface="ＭＳ Ｐゴシック" pitchFamily="-112" charset="-128"/>
              </a:rPr>
              <a:t>th</a:t>
            </a:r>
            <a:r>
              <a:rPr lang="en-US" dirty="0">
                <a:ea typeface="ＭＳ Ｐゴシック" pitchFamily="-112" charset="-128"/>
              </a:rPr>
              <a:t>.</a:t>
            </a:r>
          </a:p>
          <a:p>
            <a:pPr indent="-457200">
              <a:buFont typeface="Arial" panose="020B0604020202020204" pitchFamily="34" charset="0"/>
              <a:buChar char="•"/>
              <a:defRPr/>
            </a:pPr>
            <a:r>
              <a:rPr lang="en-US" dirty="0">
                <a:ea typeface="ＭＳ Ｐゴシック" pitchFamily="-112" charset="-128"/>
              </a:rPr>
              <a:t>Purpose of the AAR:</a:t>
            </a:r>
          </a:p>
          <a:p>
            <a:pPr lvl="2" indent="-457200">
              <a:buFont typeface="Arial" panose="020B0604020202020204" pitchFamily="34" charset="0"/>
              <a:buChar char="•"/>
              <a:defRPr/>
            </a:pPr>
            <a:r>
              <a:rPr lang="en-US" dirty="0">
                <a:ea typeface="ＭＳ Ｐゴシック" pitchFamily="-112" charset="-128"/>
              </a:rPr>
              <a:t>Provide Evidence of quality enhancement/improvement</a:t>
            </a:r>
            <a:r>
              <a:rPr lang="en-US" baseline="0" dirty="0">
                <a:ea typeface="ＭＳ Ｐゴシック" pitchFamily="-112" charset="-128"/>
              </a:rPr>
              <a:t> efforts, to be included in the overall five year accreditation cycle</a:t>
            </a:r>
          </a:p>
          <a:p>
            <a:pPr lvl="2" indent="-457200">
              <a:buFont typeface="Arial" panose="020B0604020202020204" pitchFamily="34" charset="0"/>
              <a:buChar char="•"/>
              <a:defRPr/>
            </a:pPr>
            <a:r>
              <a:rPr lang="en-US" baseline="0" dirty="0">
                <a:ea typeface="ＭＳ Ｐゴシック" pitchFamily="-112" charset="-128"/>
              </a:rPr>
              <a:t>Provide enhanced communications with camps in nonvisit years through the AAR process</a:t>
            </a:r>
          </a:p>
          <a:p>
            <a:pPr lvl="2" indent="-457200">
              <a:buFont typeface="Arial" panose="020B0604020202020204" pitchFamily="34" charset="0"/>
              <a:buChar char="•"/>
              <a:defRPr/>
            </a:pPr>
            <a:r>
              <a:rPr lang="en-US" baseline="0" dirty="0">
                <a:ea typeface="ＭＳ Ｐゴシック" pitchFamily="-112" charset="-128"/>
              </a:rPr>
              <a:t>Provide confirmation of continual compliance with ACA standards throughout the five-year accreditation cycle</a:t>
            </a:r>
          </a:p>
          <a:p>
            <a:pPr marL="457200" lvl="2" indent="0">
              <a:buFont typeface="Arial" panose="020B0604020202020204" pitchFamily="34" charset="0"/>
              <a:buNone/>
              <a:defRPr/>
            </a:pPr>
            <a:endParaRPr lang="en-US" baseline="0" dirty="0">
              <a:ea typeface="ＭＳ Ｐゴシック" pitchFamily="-112" charset="-128"/>
            </a:endParaRPr>
          </a:p>
          <a:p>
            <a:pPr marL="457200" lvl="2" indent="0">
              <a:buFont typeface="Arial" panose="020B0604020202020204" pitchFamily="34" charset="0"/>
              <a:buNone/>
              <a:defRPr/>
            </a:pPr>
            <a:r>
              <a:rPr lang="en-US" baseline="0" dirty="0">
                <a:ea typeface="ＭＳ Ｐゴシック" pitchFamily="-112" charset="-128"/>
              </a:rPr>
              <a:t>Mention that AARs are reviewed by visitors who train as reviewers. Since reviewers are selected from the pool of experienced visitors, participants in this course who upon successful completion of this course become associate visitors could become eligible to review after they’ve gained field experience.</a:t>
            </a:r>
            <a:endParaRPr lang="en-US" dirty="0">
              <a:ea typeface="ＭＳ Ｐゴシック" pitchFamily="-112" charset="-128"/>
            </a:endParaRPr>
          </a:p>
          <a:p>
            <a:pPr marL="171450" indent="-171450">
              <a:buFont typeface="Arial" pitchFamily="34" charset="0"/>
              <a:buChar char="•"/>
              <a:defRPr/>
            </a:pPr>
            <a:endParaRPr lang="en-US" dirty="0">
              <a:ea typeface="ＭＳ Ｐゴシック" pitchFamily="-112" charset="-128"/>
            </a:endParaRPr>
          </a:p>
          <a:p>
            <a:pPr marL="171450" indent="-171450">
              <a:buFont typeface="Arial" pitchFamily="34" charset="0"/>
              <a:buChar char="•"/>
              <a:defRPr/>
            </a:pPr>
            <a:r>
              <a:rPr lang="en-US" dirty="0">
                <a:ea typeface="ＭＳ Ｐゴシック" pitchFamily="-112" charset="-128"/>
              </a:rPr>
              <a:t>Camps must keep membership fees current to maintain accreditation</a:t>
            </a:r>
          </a:p>
          <a:p>
            <a:pPr marL="171450" indent="-171450">
              <a:buFont typeface="Arial" pitchFamily="34" charset="0"/>
              <a:buChar char="•"/>
              <a:defRPr/>
            </a:pPr>
            <a:r>
              <a:rPr lang="en-US" dirty="0">
                <a:ea typeface="ＭＳ Ｐゴシック" pitchFamily="-112" charset="-128"/>
              </a:rPr>
              <a:t>Look to ACA for professional development opportunities</a:t>
            </a:r>
          </a:p>
          <a:p>
            <a:pPr marL="227013" indent="-227013">
              <a:spcBef>
                <a:spcPct val="0"/>
              </a:spcBef>
              <a:defRPr/>
            </a:pPr>
            <a:endParaRPr lang="en-US" dirty="0">
              <a:ea typeface="ＭＳ Ｐゴシック" pitchFamily="34" charset="-128"/>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9C797D68-FE71-4698-AAAC-E18CC44322EE}" type="slidenum">
              <a:rPr lang="en-US" altLang="en-US" sz="1200" smtClean="0">
                <a:solidFill>
                  <a:srgbClr val="000000"/>
                </a:solidFill>
                <a:latin typeface="Arial" panose="020B0604020202020204" pitchFamily="34" charset="0"/>
              </a:rPr>
              <a:pPr>
                <a:spcBef>
                  <a:spcPct val="0"/>
                </a:spcBef>
              </a:pPr>
              <a:t>11</a:t>
            </a:fld>
            <a:endParaRPr lang="en-US" altLang="en-US" sz="1200">
              <a:solidFill>
                <a:srgbClr val="000000"/>
              </a:solidFill>
              <a:latin typeface="Arial" panose="020B0604020202020204" pitchFamily="34" charset="0"/>
            </a:endParaRPr>
          </a:p>
        </p:txBody>
      </p:sp>
      <p:sp>
        <p:nvSpPr>
          <p:cNvPr id="17413" name="Header Placeholder 5"/>
          <p:cNvSpPr>
            <a:spLocks noGrp="1"/>
          </p:cNvSpPr>
          <p:nvPr>
            <p:ph type="hdr" sz="quarter"/>
          </p:nvPr>
        </p:nvSpPr>
        <p:spPr>
          <a:extLst/>
        </p:spPr>
        <p:txBody>
          <a:bodyPr/>
          <a:lstStyle>
            <a:lvl1pPr defTabSz="922854">
              <a:defRPr>
                <a:solidFill>
                  <a:schemeClr val="tx1"/>
                </a:solidFill>
                <a:latin typeface="Calibri" pitchFamily="34" charset="0"/>
              </a:defRPr>
            </a:lvl1pPr>
            <a:lvl2pPr marL="751122" indent="-288893" defTabSz="922854">
              <a:defRPr>
                <a:solidFill>
                  <a:schemeClr val="tx1"/>
                </a:solidFill>
                <a:latin typeface="Calibri" pitchFamily="34" charset="0"/>
              </a:defRPr>
            </a:lvl2pPr>
            <a:lvl3pPr marL="1155573" indent="-231115" defTabSz="922854">
              <a:defRPr>
                <a:solidFill>
                  <a:schemeClr val="tx1"/>
                </a:solidFill>
                <a:latin typeface="Calibri" pitchFamily="34" charset="0"/>
              </a:defRPr>
            </a:lvl3pPr>
            <a:lvl4pPr marL="1617802" indent="-231115" defTabSz="922854">
              <a:defRPr>
                <a:solidFill>
                  <a:schemeClr val="tx1"/>
                </a:solidFill>
                <a:latin typeface="Calibri" pitchFamily="34" charset="0"/>
              </a:defRPr>
            </a:lvl4pPr>
            <a:lvl5pPr marL="2080031" indent="-231115" defTabSz="922854">
              <a:defRPr>
                <a:solidFill>
                  <a:schemeClr val="tx1"/>
                </a:solidFill>
                <a:latin typeface="Calibri" pitchFamily="34" charset="0"/>
              </a:defRPr>
            </a:lvl5pPr>
            <a:lvl6pPr marL="2542261" indent="-231115" defTabSz="922854" fontAlgn="base">
              <a:spcBef>
                <a:spcPct val="0"/>
              </a:spcBef>
              <a:spcAft>
                <a:spcPct val="0"/>
              </a:spcAft>
              <a:defRPr>
                <a:solidFill>
                  <a:schemeClr val="tx1"/>
                </a:solidFill>
                <a:latin typeface="Calibri" pitchFamily="34" charset="0"/>
              </a:defRPr>
            </a:lvl6pPr>
            <a:lvl7pPr marL="3004490" indent="-231115" defTabSz="922854" fontAlgn="base">
              <a:spcBef>
                <a:spcPct val="0"/>
              </a:spcBef>
              <a:spcAft>
                <a:spcPct val="0"/>
              </a:spcAft>
              <a:defRPr>
                <a:solidFill>
                  <a:schemeClr val="tx1"/>
                </a:solidFill>
                <a:latin typeface="Calibri" pitchFamily="34" charset="0"/>
              </a:defRPr>
            </a:lvl7pPr>
            <a:lvl8pPr marL="3466719" indent="-231115" defTabSz="922854" fontAlgn="base">
              <a:spcBef>
                <a:spcPct val="0"/>
              </a:spcBef>
              <a:spcAft>
                <a:spcPct val="0"/>
              </a:spcAft>
              <a:defRPr>
                <a:solidFill>
                  <a:schemeClr val="tx1"/>
                </a:solidFill>
                <a:latin typeface="Calibri" pitchFamily="34" charset="0"/>
              </a:defRPr>
            </a:lvl8pPr>
            <a:lvl9pPr marL="3928948" indent="-231115" defTabSz="922854" fontAlgn="base">
              <a:spcBef>
                <a:spcPct val="0"/>
              </a:spcBef>
              <a:spcAft>
                <a:spcPct val="0"/>
              </a:spcAft>
              <a:defRPr>
                <a:solidFill>
                  <a:schemeClr val="tx1"/>
                </a:solidFill>
                <a:latin typeface="Calibri" pitchFamily="34" charset="0"/>
              </a:defRPr>
            </a:lvl9pPr>
          </a:lstStyle>
          <a:p>
            <a:pPr>
              <a:defRPr/>
            </a:pPr>
            <a:r>
              <a:rPr lang="en-US">
                <a:solidFill>
                  <a:prstClr val="black"/>
                </a:solidFill>
                <a:latin typeface="Arial" pitchFamily="34" charset="0"/>
              </a:rPr>
              <a:t>Associate Visitor Course - Summer 2017</a:t>
            </a:r>
            <a:endParaRPr lang="en-US" dirty="0">
              <a:solidFill>
                <a:prstClr val="black"/>
              </a:solidFill>
              <a:latin typeface="Arial" pitchFamily="34" charset="0"/>
            </a:endParaRPr>
          </a:p>
        </p:txBody>
      </p:sp>
      <p:sp>
        <p:nvSpPr>
          <p:cNvPr id="90118" name="Footer Placeholder 8"/>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2338">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2338"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100">
                <a:solidFill>
                  <a:srgbClr val="000000"/>
                </a:solidFill>
                <a:latin typeface="Arial" panose="020B0604020202020204" pitchFamily="34" charset="0"/>
              </a:rPr>
              <a:t>© 2016 American Camping Association, Inc.</a:t>
            </a:r>
          </a:p>
        </p:txBody>
      </p:sp>
    </p:spTree>
    <p:extLst>
      <p:ext uri="{BB962C8B-B14F-4D97-AF65-F5344CB8AC3E}">
        <p14:creationId xmlns:p14="http://schemas.microsoft.com/office/powerpoint/2010/main" val="3244626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xfrm>
            <a:off x="1962150" y="301625"/>
            <a:ext cx="3362325" cy="2522538"/>
          </a:xfrm>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a:t>Maintaining Accreditation </a:t>
            </a:r>
          </a:p>
          <a:p>
            <a:r>
              <a:rPr lang="en-US" altLang="en-US" sz="2000" b="1" dirty="0">
                <a:solidFill>
                  <a:srgbClr val="003F87"/>
                </a:solidFill>
              </a:rPr>
              <a:t>Effective in 2016, when any change/revisions to standards are made (mandatory or not), the change/revision will become effective in the next season.  </a:t>
            </a:r>
            <a:br>
              <a:rPr lang="en-US" altLang="en-US" sz="2000" b="1" dirty="0">
                <a:solidFill>
                  <a:srgbClr val="003F87"/>
                </a:solidFill>
              </a:rPr>
            </a:br>
            <a:br>
              <a:rPr lang="en-US" altLang="en-US" sz="2000" b="1" dirty="0">
                <a:solidFill>
                  <a:srgbClr val="003F87"/>
                </a:solidFill>
              </a:rPr>
            </a:br>
            <a:r>
              <a:rPr lang="en-US" altLang="en-US" sz="2000" b="1" dirty="0">
                <a:solidFill>
                  <a:srgbClr val="003F87"/>
                </a:solidFill>
              </a:rPr>
              <a:t>In the past, only mandatory standards were effective immediately and all other changes/revisions were effective on the camp’s next visit.  </a:t>
            </a:r>
            <a:br>
              <a:rPr lang="en-US" altLang="en-US" sz="2000" b="1" dirty="0">
                <a:solidFill>
                  <a:srgbClr val="003F87"/>
                </a:solidFill>
              </a:rPr>
            </a:br>
            <a:br>
              <a:rPr lang="en-US" altLang="en-US" sz="2000" b="1" dirty="0">
                <a:solidFill>
                  <a:srgbClr val="003F87"/>
                </a:solidFill>
              </a:rPr>
            </a:br>
            <a:r>
              <a:rPr lang="en-US" sz="2000" kern="1200" dirty="0">
                <a:solidFill>
                  <a:schemeClr val="accent3">
                    <a:lumMod val="75000"/>
                  </a:schemeClr>
                </a:solidFill>
                <a:latin typeface="Times New Roman" pitchFamily="18" charset="0"/>
                <a:ea typeface="Calibri" panose="020F0502020204030204" pitchFamily="34" charset="0"/>
                <a:cs typeface="Times New Roman" panose="02020603050405020304" pitchFamily="18" charset="0"/>
              </a:rPr>
              <a:t>As we move to a 5-year visit cycle, waiting up to 5 years for a camp to come into compliance with any standard is too long. </a:t>
            </a:r>
          </a:p>
          <a:p>
            <a:endParaRPr lang="en-US" altLang="en-US" sz="1100" b="1" dirty="0"/>
          </a:p>
        </p:txBody>
      </p:sp>
      <p:sp>
        <p:nvSpPr>
          <p:cNvPr id="27238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Associate Visitor Course - Summer 2017</a:t>
            </a:r>
          </a:p>
        </p:txBody>
      </p:sp>
      <p:sp>
        <p:nvSpPr>
          <p:cNvPr id="272389"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27239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54EC3F38-E3C1-41D2-92C8-436B1C8D6207}" type="slidenum">
              <a:rPr lang="en-US" altLang="en-US" sz="1200" smtClean="0"/>
              <a:pPr>
                <a:spcBef>
                  <a:spcPct val="0"/>
                </a:spcBef>
              </a:pPr>
              <a:t>12</a:t>
            </a:fld>
            <a:endParaRPr lang="en-US" altLang="en-US" sz="1200"/>
          </a:p>
        </p:txBody>
      </p:sp>
    </p:spTree>
    <p:extLst>
      <p:ext uri="{BB962C8B-B14F-4D97-AF65-F5344CB8AC3E}">
        <p14:creationId xmlns:p14="http://schemas.microsoft.com/office/powerpoint/2010/main" val="46784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dirty="0"/>
              <a:t>Play Video. 42 seconds.</a:t>
            </a:r>
          </a:p>
          <a:p>
            <a:r>
              <a:rPr lang="en-US" dirty="0"/>
              <a:t>Video</a:t>
            </a:r>
            <a:r>
              <a:rPr lang="en-US" baseline="0" dirty="0"/>
              <a:t> should play on second click</a:t>
            </a:r>
          </a:p>
          <a:p>
            <a:endParaRPr lang="en-US" baseline="0" dirty="0"/>
          </a:p>
          <a:p>
            <a:r>
              <a:rPr lang="en-US" dirty="0"/>
              <a:t>Video is located on the ACAcamps.org Instructor’s page:</a:t>
            </a:r>
          </a:p>
          <a:p>
            <a:r>
              <a:rPr lang="en-US" dirty="0"/>
              <a:t>http://www.acacamps.org/sites/default/files/resource_library/video-embed-henry-stupdate.mp4</a:t>
            </a:r>
          </a:p>
          <a:p>
            <a:endParaRPr lang="en-US" dirty="0"/>
          </a:p>
          <a:p>
            <a:r>
              <a:rPr lang="en-US" dirty="0"/>
              <a:t>And can be saved</a:t>
            </a:r>
            <a:r>
              <a:rPr lang="en-US" baseline="0" dirty="0"/>
              <a:t> to your computer and then inserted into Power point or played separately.</a:t>
            </a:r>
            <a:endParaRPr lang="en-US" dirty="0"/>
          </a:p>
          <a:p>
            <a:endParaRPr lang="en-US" dirty="0"/>
          </a:p>
          <a:p>
            <a:r>
              <a:rPr lang="en-US" dirty="0"/>
              <a:t>Play Video. 42 seconds.</a:t>
            </a:r>
          </a:p>
          <a:p>
            <a:r>
              <a:rPr lang="en-US" i="1" dirty="0"/>
              <a:t>Henry</a:t>
            </a:r>
            <a:r>
              <a:rPr lang="en-US" i="1" baseline="0" dirty="0"/>
              <a:t> Heyburn, Chewonki Foundation.</a:t>
            </a:r>
          </a:p>
          <a:p>
            <a:r>
              <a:rPr lang="en-US" i="1" baseline="0" dirty="0"/>
              <a:t>I feel strongly about the benefits both to me and the world of camp about being an ACA visitor…. I love the opportunity to visit other camps and meet other people, other camp professionals. It’s pretty easy, especially in the summer, to become enwrapped  in your world. I think it is really important to see what others do.  I know I’ve learned a lot from visits and I have taken ideas and brought them back to Chewonki.</a:t>
            </a:r>
          </a:p>
          <a:p>
            <a:endParaRPr lang="en-US" dirty="0"/>
          </a:p>
          <a:p>
            <a:r>
              <a:rPr lang="en-US" dirty="0"/>
              <a:t>Use this video to reinforce:</a:t>
            </a:r>
          </a:p>
          <a:p>
            <a:pPr marL="285750" indent="-285750">
              <a:buFont typeface="Arial" panose="020B0604020202020204" pitchFamily="34" charset="0"/>
              <a:buChar char="•"/>
            </a:pPr>
            <a:r>
              <a:rPr lang="en-US" dirty="0"/>
              <a:t>Visitors are volunteers.</a:t>
            </a:r>
            <a:r>
              <a:rPr lang="en-US" baseline="0" dirty="0"/>
              <a:t> </a:t>
            </a:r>
          </a:p>
          <a:p>
            <a:pPr marL="285750" indent="-285750">
              <a:buFont typeface="Arial" panose="020B0604020202020204" pitchFamily="34" charset="0"/>
              <a:buChar char="•"/>
            </a:pPr>
            <a:r>
              <a:rPr lang="en-US" baseline="0" dirty="0"/>
              <a:t>Visitors are camp professionals.</a:t>
            </a:r>
          </a:p>
          <a:p>
            <a:pPr marL="285750" indent="-285750">
              <a:buFont typeface="Arial" panose="020B0604020202020204" pitchFamily="34" charset="0"/>
              <a:buChar char="•"/>
            </a:pPr>
            <a:r>
              <a:rPr lang="en-US" baseline="0" dirty="0"/>
              <a:t>Visits are about idea sharing and it is a collegial experience.</a:t>
            </a:r>
            <a:endParaRPr lang="en-US" dirty="0"/>
          </a:p>
        </p:txBody>
      </p:sp>
      <p:sp>
        <p:nvSpPr>
          <p:cNvPr id="4" name="Header Placeholder 3"/>
          <p:cNvSpPr>
            <a:spLocks noGrp="1"/>
          </p:cNvSpPr>
          <p:nvPr>
            <p:ph type="hdr" sz="quarter" idx="10"/>
          </p:nvPr>
        </p:nvSpPr>
        <p:spPr/>
        <p:txBody>
          <a:bodyPr/>
          <a:lstStyle/>
          <a:p>
            <a:pPr>
              <a:defRPr/>
            </a:pPr>
            <a:r>
              <a:rPr lang="en-US"/>
              <a:t>Associate Visitor Course - Summer 2017</a:t>
            </a:r>
          </a:p>
        </p:txBody>
      </p:sp>
      <p:sp>
        <p:nvSpPr>
          <p:cNvPr id="5" name="Footer Placeholder 4"/>
          <p:cNvSpPr>
            <a:spLocks noGrp="1"/>
          </p:cNvSpPr>
          <p:nvPr>
            <p:ph type="ftr" sz="quarter" idx="11"/>
          </p:nvPr>
        </p:nvSpPr>
        <p:spPr/>
        <p:txBody>
          <a:bodyPr/>
          <a:lstStyle/>
          <a:p>
            <a:pPr>
              <a:defRPr/>
            </a:pPr>
            <a:r>
              <a:rPr lang="en-US"/>
              <a:t>© 2016 American Camping Association, Inc.</a:t>
            </a:r>
          </a:p>
        </p:txBody>
      </p:sp>
      <p:sp>
        <p:nvSpPr>
          <p:cNvPr id="6" name="Slide Number Placeholder 5"/>
          <p:cNvSpPr>
            <a:spLocks noGrp="1"/>
          </p:cNvSpPr>
          <p:nvPr>
            <p:ph type="sldNum" sz="quarter" idx="12"/>
          </p:nvPr>
        </p:nvSpPr>
        <p:spPr/>
        <p:txBody>
          <a:bodyPr/>
          <a:lstStyle/>
          <a:p>
            <a:pPr>
              <a:defRPr/>
            </a:pPr>
            <a:fld id="{8184FB2E-035A-4C1F-9680-51B4F27B77D4}" type="slidenum">
              <a:rPr lang="en-US" altLang="en-US" smtClean="0"/>
              <a:pPr>
                <a:defRPr/>
              </a:pPr>
              <a:t>13</a:t>
            </a:fld>
            <a:endParaRPr lang="en-US" altLang="en-US"/>
          </a:p>
        </p:txBody>
      </p:sp>
    </p:spTree>
    <p:extLst>
      <p:ext uri="{BB962C8B-B14F-4D97-AF65-F5344CB8AC3E}">
        <p14:creationId xmlns:p14="http://schemas.microsoft.com/office/powerpoint/2010/main" val="123129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2036763" y="609600"/>
            <a:ext cx="3036887" cy="2278063"/>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sz="1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Online Course Review  </a:t>
            </a:r>
          </a:p>
          <a:p>
            <a:r>
              <a:rPr lang="en-US" altLang="en-US" dirty="0"/>
              <a:t>The </a:t>
            </a:r>
            <a:r>
              <a:rPr lang="en-US" altLang="en-US" b="1" dirty="0"/>
              <a:t>Role of Visitors </a:t>
            </a:r>
            <a:r>
              <a:rPr lang="en-US" altLang="en-US" dirty="0"/>
              <a:t>was introduced and covered in the online course.  </a:t>
            </a:r>
          </a:p>
          <a:p>
            <a:r>
              <a:rPr lang="en-US" altLang="en-US" dirty="0"/>
              <a:t>The slides in this section are for review purposes.</a:t>
            </a:r>
          </a:p>
        </p:txBody>
      </p:sp>
      <p:sp>
        <p:nvSpPr>
          <p:cNvPr id="9216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216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A0148C9-E60C-43F6-8E49-3FFCB47C01A2}" type="slidenum">
              <a:rPr lang="en-US" altLang="en-US" sz="1000" smtClean="0">
                <a:latin typeface="Futura Std Book" pitchFamily="34" charset="0"/>
              </a:rPr>
              <a:pPr eaLnBrk="1" hangingPunct="1">
                <a:spcBef>
                  <a:spcPct val="0"/>
                </a:spcBef>
              </a:pPr>
              <a:t>14</a:t>
            </a:fld>
            <a:endParaRPr lang="en-US" altLang="en-US" sz="1000" dirty="0">
              <a:latin typeface="Futura Std Book" pitchFamily="34" charset="0"/>
            </a:endParaRPr>
          </a:p>
        </p:txBody>
      </p:sp>
      <p:sp>
        <p:nvSpPr>
          <p:cNvPr id="9216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849176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2036763" y="609600"/>
            <a:ext cx="3036887" cy="2278063"/>
          </a:xfrm>
          <a:ln/>
        </p:spPr>
      </p:sp>
      <p:sp>
        <p:nvSpPr>
          <p:cNvPr id="3" name="Notes Placeholder 2"/>
          <p:cNvSpPr>
            <a:spLocks noGrp="1"/>
          </p:cNvSpPr>
          <p:nvPr>
            <p:ph type="body" idx="1"/>
          </p:nvPr>
        </p:nvSpPr>
        <p:spPr>
          <a:xfrm>
            <a:off x="315913" y="2971800"/>
            <a:ext cx="6269037" cy="5816600"/>
          </a:xfrm>
        </p:spPr>
        <p:txBody>
          <a:bodyPr/>
          <a:lstStyle/>
          <a:p>
            <a:pPr>
              <a:defRPr/>
            </a:pPr>
            <a:r>
              <a:rPr kumimoji="0" lang="en-US" sz="1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Introduction and Online Course Review </a:t>
            </a:r>
          </a:p>
          <a:p>
            <a:pPr>
              <a:defRPr/>
            </a:pPr>
            <a:r>
              <a:rPr lang="en-US" dirty="0"/>
              <a:t>While this area was covered in the online course, it is </a:t>
            </a:r>
            <a:r>
              <a:rPr lang="en-US" b="1" dirty="0"/>
              <a:t>critical to cover it again </a:t>
            </a:r>
            <a:r>
              <a:rPr lang="en-US" dirty="0"/>
              <a:t>and provide participants with the opportunity to ask questions. As we have heard/learned: Commitment and confidentiality are BIG issues and concerns. </a:t>
            </a:r>
          </a:p>
          <a:p>
            <a:pPr>
              <a:defRPr/>
            </a:pPr>
            <a:endParaRPr lang="en-US" dirty="0"/>
          </a:p>
          <a:p>
            <a:pPr>
              <a:defRPr/>
            </a:pPr>
            <a:r>
              <a:rPr lang="en-US" b="1" dirty="0"/>
              <a:t>The Four C’s are related to visitor expectations. </a:t>
            </a:r>
          </a:p>
          <a:p>
            <a:pPr>
              <a:defRPr/>
            </a:pPr>
            <a:r>
              <a:rPr lang="en-US" dirty="0"/>
              <a:t>Briefly review these now, as they were introduced in the online precourse.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Commitment</a:t>
            </a: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Symbol"/>
              </a:rPr>
              <a:t> </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We continue to hear about visitors who “don’t show up, can’t make it” and want to stress how this impacts  everyone.</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If you say you are going to do it – DO IT!</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Plan ahead! Backing out at last minute is unfair to all involved.</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Take the time to PREPARE days BEFORE you go.</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Identify any conflicts of interest early so they can be resolved.</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Confidentiality</a:t>
            </a: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Symbol"/>
              </a:rPr>
              <a:t> </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It is very important for all visitors to understand that…like Vegas: What happens at the visit, STAYS at the visit! </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You will </a:t>
            </a: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respect the confidentiality </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appropriate to issues of a sensitive nature. </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What you see and hear stays private. </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Do not share how camp scores or standards missed with ANYONE. (It is acceptable to discuss scoring with ACA standards staff or your local standards chair to assist in fixing scoring errors or to participate in the ICA or review processes.)</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No “I visited that camp and it was _____” statements.</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Ask if you see something you’d like to adopt.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b="1" dirty="0"/>
              <a:t>Conflict of Interest</a:t>
            </a:r>
            <a:r>
              <a:rPr lang="en-US" b="1" dirty="0">
                <a:sym typeface="Symbol"/>
              </a:rPr>
              <a:t> </a:t>
            </a:r>
            <a:r>
              <a:rPr lang="en-US" dirty="0"/>
              <a:t> </a:t>
            </a:r>
            <a:r>
              <a:rPr lang="en-US" altLang="en-US" dirty="0"/>
              <a:t>In your capacity as volunteers, </a:t>
            </a:r>
          </a:p>
          <a:p>
            <a:pPr marL="171450" indent="-171450">
              <a:spcBef>
                <a:spcPts val="0"/>
              </a:spcBef>
              <a:buFont typeface="Arial" panose="020B0604020202020204" pitchFamily="34" charset="0"/>
              <a:buChar char="•"/>
              <a:defRPr/>
            </a:pPr>
            <a:r>
              <a:rPr lang="en-US" altLang="en-US" dirty="0"/>
              <a:t>You must </a:t>
            </a:r>
            <a:r>
              <a:rPr lang="en-US" altLang="en-US" b="1" dirty="0"/>
              <a:t>act at all times in ACA’s best interests. </a:t>
            </a:r>
            <a:r>
              <a:rPr lang="en-US" altLang="en-US" dirty="0"/>
              <a:t>You </a:t>
            </a:r>
            <a:r>
              <a:rPr lang="en-US" altLang="en-US" b="1" dirty="0"/>
              <a:t>cannot benefit from your role as a volunteer or otherwise act in a manner that harms, or might appear to harm, the association.</a:t>
            </a:r>
          </a:p>
          <a:p>
            <a:pPr marL="171450" indent="-171450">
              <a:spcBef>
                <a:spcPts val="0"/>
              </a:spcBef>
              <a:buFont typeface="Arial" panose="020B0604020202020204" pitchFamily="34" charset="0"/>
              <a:buChar char="•"/>
              <a:defRPr/>
            </a:pPr>
            <a:r>
              <a:rPr lang="en-US" altLang="en-US" dirty="0"/>
              <a:t>You must </a:t>
            </a:r>
            <a:r>
              <a:rPr lang="en-US" altLang="en-US" b="1" dirty="0"/>
              <a:t>avoid any situation that might compromise, </a:t>
            </a:r>
            <a:r>
              <a:rPr lang="en-US" altLang="en-US" dirty="0"/>
              <a:t>or appear to compromise, the exercise of </a:t>
            </a:r>
            <a:r>
              <a:rPr lang="en-US" altLang="en-US" b="1" dirty="0"/>
              <a:t>your judgment </a:t>
            </a:r>
            <a:r>
              <a:rPr lang="en-US" altLang="en-US" dirty="0"/>
              <a:t>in the best interests of ACA. </a:t>
            </a:r>
          </a:p>
          <a:p>
            <a:pPr marL="571500" lvl="1" indent="-114300">
              <a:spcBef>
                <a:spcPts val="0"/>
              </a:spcBef>
              <a:buFont typeface="Arial" panose="020B0604020202020204" pitchFamily="34" charset="0"/>
              <a:buChar char="•"/>
              <a:defRPr/>
            </a:pPr>
            <a:r>
              <a:rPr lang="en-US" altLang="en-US" dirty="0"/>
              <a:t>Don’t visit camp where you used to work</a:t>
            </a:r>
          </a:p>
          <a:p>
            <a:pPr marL="571500" lvl="1" indent="-114300">
              <a:spcBef>
                <a:spcPts val="0"/>
              </a:spcBef>
              <a:buFontTx/>
              <a:buChar char="•"/>
              <a:defRPr/>
            </a:pPr>
            <a:r>
              <a:rPr lang="en-US" altLang="en-US" dirty="0"/>
              <a:t>Don’t visit a camp from your own organization </a:t>
            </a:r>
          </a:p>
          <a:p>
            <a:pPr marL="571500" lvl="1" indent="-114300">
              <a:spcBef>
                <a:spcPts val="0"/>
              </a:spcBef>
              <a:buFontTx/>
              <a:buChar char="•"/>
              <a:defRPr/>
            </a:pPr>
            <a:r>
              <a:rPr lang="en-US" altLang="en-US" dirty="0"/>
              <a:t>Don’t visit a camp you visited for their last accreditation visit </a:t>
            </a:r>
          </a:p>
          <a:p>
            <a:pPr marL="571500" lvl="1" indent="-114300" eaLnBrk="1" hangingPunct="1">
              <a:spcBef>
                <a:spcPts val="0"/>
              </a:spcBef>
              <a:buFontTx/>
              <a:buChar char="•"/>
              <a:defRPr/>
            </a:pPr>
            <a:r>
              <a:rPr lang="en-US" altLang="en-US" dirty="0"/>
              <a:t>Don’t visit a camp where someone you have “issues” with works</a:t>
            </a:r>
          </a:p>
          <a:p>
            <a:pPr>
              <a:defRPr/>
            </a:pPr>
            <a:endParaRPr lang="en-US" b="1" dirty="0"/>
          </a:p>
          <a:p>
            <a:pPr>
              <a:defRPr/>
            </a:pPr>
            <a:r>
              <a:rPr lang="en-US" b="1" dirty="0"/>
              <a:t>Complaints</a:t>
            </a:r>
            <a:r>
              <a:rPr lang="en-US" b="1" dirty="0">
                <a:sym typeface="Symbol"/>
              </a:rPr>
              <a:t> </a:t>
            </a:r>
            <a:r>
              <a:rPr lang="en-US" dirty="0"/>
              <a:t>  Several RECENT complaints are shared. </a:t>
            </a:r>
          </a:p>
          <a:p>
            <a:pPr marL="171447" indent="-171447">
              <a:buFont typeface="Arial" panose="020B0604020202020204" pitchFamily="34" charset="0"/>
              <a:buChar char="•"/>
              <a:defRPr/>
            </a:pPr>
            <a:r>
              <a:rPr lang="en-US" b="1" dirty="0"/>
              <a:t>Cell Phone Use</a:t>
            </a:r>
            <a:r>
              <a:rPr lang="en-US" dirty="0"/>
              <a:t>:   The visitor kept pulling out their cell phone, texting someone and even took a couple calls!  We have a “no cell phone use” policy in the sight of campers.  This person didn’t even care!                                                                                                                </a:t>
            </a:r>
            <a:endParaRPr lang="en-US" i="1" dirty="0"/>
          </a:p>
          <a:p>
            <a:pPr marL="171447" indent="-171447">
              <a:buFont typeface="Arial" panose="020B0604020202020204" pitchFamily="34" charset="0"/>
              <a:buChar char="•"/>
              <a:defRPr/>
            </a:pPr>
            <a:r>
              <a:rPr lang="en-US" b="1" dirty="0"/>
              <a:t>Never Even Talked to Campers or Staff!  </a:t>
            </a:r>
            <a:r>
              <a:rPr lang="en-US" dirty="0"/>
              <a:t>Most directors want you to engage with their campers and staff – they have let them know what is going on. And, even if they really haven’t, it is by talking with staff that you really learn about the camp!  Include campers even if it is to ask them, “What’s your favorite activity?” </a:t>
            </a:r>
          </a:p>
          <a:p>
            <a:pPr marL="171447" indent="-171447">
              <a:buFont typeface="Arial" panose="020B0604020202020204" pitchFamily="34" charset="0"/>
              <a:buChar char="•"/>
              <a:defRPr/>
            </a:pPr>
            <a:r>
              <a:rPr lang="en-US" b="1" dirty="0"/>
              <a:t>PETS:  </a:t>
            </a:r>
            <a:r>
              <a:rPr lang="en-US" dirty="0"/>
              <a:t>The visitor called and wanted to bring her dog! When I indicated we had a no dogs on camp policy, she wanted to know if it would be okay if she brought it and left it in the car.  OF course, that meant she needed to park in the shade and she’d need to go let it out every hour or so!  I thought this was an accreditation visit, not a “take your dog to work day” event!  </a:t>
            </a:r>
          </a:p>
          <a:p>
            <a:pPr marL="171447" indent="-171447">
              <a:buFont typeface="Arial" panose="020B0604020202020204" pitchFamily="34" charset="0"/>
              <a:buChar char="•"/>
              <a:defRPr/>
            </a:pPr>
            <a:r>
              <a:rPr lang="en-US" b="1" dirty="0"/>
              <a:t>FOOTWEAR: </a:t>
            </a:r>
            <a:r>
              <a:rPr lang="en-US" dirty="0"/>
              <a:t>They were wearing sandals and walked into the kitchen!  Our food supervisor nearly had a fit!  </a:t>
            </a:r>
          </a:p>
          <a:p>
            <a:pPr marL="288893" indent="-288893">
              <a:buFont typeface="Arial" panose="020B0604020202020204" pitchFamily="34" charset="0"/>
              <a:buChar char="•"/>
              <a:defRPr/>
            </a:pPr>
            <a:endParaRPr lang="en-US" dirty="0"/>
          </a:p>
          <a:p>
            <a:pPr>
              <a:defRPr/>
            </a:pPr>
            <a:endParaRPr lang="en-US" dirty="0"/>
          </a:p>
          <a:p>
            <a:pPr>
              <a:defRPr/>
            </a:pPr>
            <a:endParaRPr lang="en-US" dirty="0"/>
          </a:p>
        </p:txBody>
      </p:sp>
      <p:sp>
        <p:nvSpPr>
          <p:cNvPr id="9421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421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75FB8E7-BA90-4A8B-A8D3-C737F1B4EAC5}" type="slidenum">
              <a:rPr lang="en-US" altLang="en-US" sz="1000" smtClean="0">
                <a:latin typeface="Futura Std Book" pitchFamily="34" charset="0"/>
              </a:rPr>
              <a:pPr eaLnBrk="1" hangingPunct="1">
                <a:spcBef>
                  <a:spcPct val="0"/>
                </a:spcBef>
              </a:pPr>
              <a:t>15</a:t>
            </a:fld>
            <a:endParaRPr lang="en-US" altLang="en-US" sz="1000" dirty="0">
              <a:latin typeface="Futura Std Book" pitchFamily="34" charset="0"/>
            </a:endParaRPr>
          </a:p>
        </p:txBody>
      </p:sp>
      <p:sp>
        <p:nvSpPr>
          <p:cNvPr id="9421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485242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2036763" y="609600"/>
            <a:ext cx="3036887" cy="2278063"/>
          </a:xfrm>
          <a:ln/>
        </p:spPr>
      </p:sp>
      <p:sp>
        <p:nvSpPr>
          <p:cNvPr id="3" name="Notes Placeholder 2"/>
          <p:cNvSpPr>
            <a:spLocks noGrp="1"/>
          </p:cNvSpPr>
          <p:nvPr>
            <p:ph type="body" idx="1"/>
          </p:nvPr>
        </p:nvSpPr>
        <p:spPr/>
        <p:txBody>
          <a:bodyPr/>
          <a:lstStyle/>
          <a:p>
            <a:pPr>
              <a:defRPr/>
            </a:pPr>
            <a:r>
              <a:rPr kumimoji="0" lang="en-US" sz="1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Online Course Review </a:t>
            </a:r>
          </a:p>
          <a:p>
            <a:pPr>
              <a:defRPr/>
            </a:pPr>
            <a:r>
              <a:rPr lang="en-US" dirty="0"/>
              <a:t>Take time to review these concepts so participants</a:t>
            </a:r>
            <a:r>
              <a:rPr lang="en-US" baseline="0" dirty="0"/>
              <a:t> understand them thoroughly.</a:t>
            </a:r>
          </a:p>
          <a:p>
            <a:pPr>
              <a:defRPr/>
            </a:pPr>
            <a:endParaRPr lang="en-US" b="1" baseline="0" dirty="0"/>
          </a:p>
          <a:p>
            <a:pPr>
              <a:defRPr/>
            </a:pPr>
            <a:r>
              <a:rPr lang="en-US" b="1" dirty="0"/>
              <a:t>Associate Visitor vs. Visitor</a:t>
            </a:r>
          </a:p>
          <a:p>
            <a:pPr marL="171450" indent="-171450">
              <a:buFont typeface="Arial" panose="020B0604020202020204" pitchFamily="34" charset="0"/>
              <a:buChar char="•"/>
              <a:defRPr/>
            </a:pPr>
            <a:r>
              <a:rPr lang="en-US" dirty="0"/>
              <a:t>Associate visitors are those newly trained,</a:t>
            </a:r>
            <a:r>
              <a:rPr lang="en-US" baseline="0" dirty="0"/>
              <a:t> with </a:t>
            </a:r>
            <a:r>
              <a:rPr lang="en-US" dirty="0"/>
              <a:t>limited visit experience.</a:t>
            </a:r>
          </a:p>
          <a:p>
            <a:pPr marL="171450" indent="-171450">
              <a:buFont typeface="Arial" panose="020B0604020202020204" pitchFamily="34" charset="0"/>
              <a:buChar char="•"/>
              <a:defRPr/>
            </a:pPr>
            <a:r>
              <a:rPr lang="en-US" dirty="0"/>
              <a:t>Associate visitors</a:t>
            </a:r>
            <a:r>
              <a:rPr lang="en-US" baseline="0" dirty="0"/>
              <a:t> may be veterans who choose not to become visitors.</a:t>
            </a:r>
            <a:endParaRPr lang="en-US" dirty="0"/>
          </a:p>
          <a:p>
            <a:pPr marL="171450" indent="-171450">
              <a:buFont typeface="Arial" panose="020B0604020202020204" pitchFamily="34" charset="0"/>
              <a:buChar char="•"/>
              <a:defRPr/>
            </a:pPr>
            <a:r>
              <a:rPr lang="en-US" dirty="0"/>
              <a:t>Associate visitors may receive Visitor designation after completing their assigned visits and being approved by local leadership. The Standards Chair makes the recommendation to the LCOL/Affiliate Board based on the Associate Visitor’s performance.  </a:t>
            </a:r>
          </a:p>
          <a:p>
            <a:pPr marL="171450" indent="-171450">
              <a:buFont typeface="Arial" panose="020B0604020202020204" pitchFamily="34" charset="0"/>
              <a:buChar char="•"/>
              <a:defRPr/>
            </a:pPr>
            <a:r>
              <a:rPr lang="en-US" dirty="0"/>
              <a:t>A person remains an associate visitor until s/he is willing and capable of assuming ultimate authority on a visit and performing all the lead visitor responsibilities.  </a:t>
            </a:r>
          </a:p>
          <a:p>
            <a:pPr>
              <a:defRPr/>
            </a:pPr>
            <a:endParaRPr lang="en-US" b="1" i="1" dirty="0"/>
          </a:p>
          <a:p>
            <a:pPr>
              <a:defRPr/>
            </a:pPr>
            <a:r>
              <a:rPr lang="en-US" dirty="0"/>
              <a:t>Please make sure that participants fully understand the responsibilities and importance in carrying out these responsibilities. </a:t>
            </a:r>
            <a:r>
              <a:rPr lang="en-US" dirty="0">
                <a:solidFill>
                  <a:srgbClr val="FF0000"/>
                </a:solidFill>
              </a:rPr>
              <a:t>That they need to </a:t>
            </a:r>
            <a:r>
              <a:rPr lang="en-US" b="1" dirty="0">
                <a:solidFill>
                  <a:srgbClr val="FF0000"/>
                </a:solidFill>
              </a:rPr>
              <a:t>be serious about making the commitment to this role, </a:t>
            </a:r>
            <a:r>
              <a:rPr lang="en-US" b="0" dirty="0">
                <a:solidFill>
                  <a:srgbClr val="FF0000"/>
                </a:solidFill>
              </a:rPr>
              <a:t>because</a:t>
            </a:r>
            <a:r>
              <a:rPr lang="en-US" dirty="0">
                <a:solidFill>
                  <a:srgbClr val="FF0000"/>
                </a:solidFill>
              </a:rPr>
              <a:t> people are counting on them to follow through.</a:t>
            </a:r>
          </a:p>
          <a:p>
            <a:pPr>
              <a:defRPr/>
            </a:pPr>
            <a:endParaRPr lang="en-US" b="1" dirty="0"/>
          </a:p>
          <a:p>
            <a:pPr>
              <a:defRPr/>
            </a:pPr>
            <a:r>
              <a:rPr lang="en-US" b="1" dirty="0">
                <a:ea typeface="ＭＳ Ｐゴシック" pitchFamily="-106" charset="-128"/>
              </a:rPr>
              <a:t>Key Aspects of Visitor Role:</a:t>
            </a:r>
          </a:p>
          <a:p>
            <a:pPr marL="169859" indent="-169859">
              <a:buFontTx/>
              <a:buChar char="•"/>
              <a:defRPr/>
            </a:pPr>
            <a:r>
              <a:rPr lang="en-US" dirty="0">
                <a:ea typeface="ＭＳ Ｐゴシック" pitchFamily="-106" charset="-128"/>
              </a:rPr>
              <a:t>Observe all aspects of camp operation.  Assist camp staff/director in improving their own observation skills regarding the camp.</a:t>
            </a:r>
          </a:p>
          <a:p>
            <a:pPr marL="169859" indent="-169859">
              <a:buFontTx/>
              <a:buChar char="•"/>
              <a:defRPr/>
            </a:pPr>
            <a:r>
              <a:rPr lang="en-US" dirty="0">
                <a:ea typeface="ＭＳ Ｐゴシック" pitchFamily="-106" charset="-128"/>
              </a:rPr>
              <a:t>Interpret the standards as related to each camp visited.</a:t>
            </a:r>
          </a:p>
          <a:p>
            <a:pPr marL="169859" indent="-169859">
              <a:buFontTx/>
              <a:buChar char="•"/>
              <a:defRPr/>
            </a:pPr>
            <a:r>
              <a:rPr lang="en-US" dirty="0">
                <a:ea typeface="ＭＳ Ｐゴシック" pitchFamily="-106" charset="-128"/>
              </a:rPr>
              <a:t>Complete the scoring and comment forms accurately and completely, along with the director.</a:t>
            </a:r>
          </a:p>
          <a:p>
            <a:pPr marL="169859" indent="-169859">
              <a:buFontTx/>
              <a:buChar char="•"/>
              <a:defRPr/>
            </a:pPr>
            <a:r>
              <a:rPr lang="en-US" dirty="0">
                <a:ea typeface="ＭＳ Ｐゴシック" pitchFamily="-106" charset="-128"/>
              </a:rPr>
              <a:t>Distribute completed forms as directed to the camp director, the local standards chairperson, and the ACA Administrative office immediately following the visit.</a:t>
            </a:r>
          </a:p>
          <a:p>
            <a:pPr marL="169859" indent="-169859">
              <a:buFontTx/>
              <a:buChar char="•"/>
              <a:defRPr/>
            </a:pPr>
            <a:r>
              <a:rPr lang="en-US" dirty="0">
                <a:ea typeface="ＭＳ Ｐゴシック" pitchFamily="-106" charset="-128"/>
              </a:rPr>
              <a:t>Provide information as needed for any local reviews  and/or national appeals.</a:t>
            </a:r>
          </a:p>
          <a:p>
            <a:pPr marL="169859" indent="-169859">
              <a:buFontTx/>
              <a:buChar char="•"/>
              <a:defRPr/>
            </a:pPr>
            <a:r>
              <a:rPr lang="en-US" dirty="0">
                <a:ea typeface="ＭＳ Ｐゴシック" pitchFamily="-106" charset="-128"/>
              </a:rPr>
              <a:t>Attend visitor update/refresher at least once every three years, and conduct a visit at least every other year</a:t>
            </a:r>
          </a:p>
          <a:p>
            <a:pPr marL="169859" indent="-169859">
              <a:buFontTx/>
              <a:buChar char="•"/>
              <a:defRPr/>
            </a:pPr>
            <a:r>
              <a:rPr lang="en-US" dirty="0">
                <a:ea typeface="ＭＳ Ｐゴシック" pitchFamily="-106" charset="-128"/>
              </a:rPr>
              <a:t>Accreditation</a:t>
            </a:r>
            <a:r>
              <a:rPr lang="en-US" baseline="0" dirty="0">
                <a:ea typeface="ＭＳ Ｐゴシック" pitchFamily="-106" charset="-128"/>
              </a:rPr>
              <a:t> is</a:t>
            </a:r>
            <a:r>
              <a:rPr lang="en-US" dirty="0">
                <a:ea typeface="ＭＳ Ｐゴシック" pitchFamily="-106" charset="-128"/>
              </a:rPr>
              <a:t> a voluntary and educational process.  Remind visitors their role is to help camps become better at what they do. The role of the visitor is NOT to inspect or judge but to educate.                    </a:t>
            </a:r>
          </a:p>
          <a:p>
            <a:pPr marL="0" indent="0">
              <a:buFontTx/>
              <a:buNone/>
              <a:defRPr/>
            </a:pPr>
            <a:endParaRPr lang="en-US" dirty="0">
              <a:ea typeface="ＭＳ Ｐゴシック" pitchFamily="-106" charset="-128"/>
            </a:endParaRPr>
          </a:p>
          <a:p>
            <a:pPr>
              <a:defRPr/>
            </a:pPr>
            <a:r>
              <a:rPr lang="en-US" altLang="en-US" b="1" dirty="0"/>
              <a:t>Inspector vs. Visitor</a:t>
            </a:r>
          </a:p>
          <a:p>
            <a:pPr>
              <a:defRPr/>
            </a:pPr>
            <a:r>
              <a:rPr lang="en-US" altLang="en-US" dirty="0"/>
              <a:t>Who would you rather have visit your camp?  Someone who is trained to be critical of your process (Inspector) or someone who can help you with your process (Visitor)?</a:t>
            </a:r>
          </a:p>
          <a:p>
            <a:pPr>
              <a:defRPr/>
            </a:pPr>
            <a:endParaRPr lang="en-US" altLang="en-US" dirty="0"/>
          </a:p>
          <a:p>
            <a:pPr>
              <a:defRPr/>
            </a:pPr>
            <a:r>
              <a:rPr lang="en-US" altLang="en-US" b="1" dirty="0"/>
              <a:t>Accreditation vs. Licensure</a:t>
            </a:r>
          </a:p>
          <a:p>
            <a:pPr eaLnBrk="1" fontAlgn="ctr" hangingPunct="1">
              <a:defRPr/>
            </a:pPr>
            <a:r>
              <a:rPr lang="en-US" b="1" dirty="0"/>
              <a:t>Accreditation</a:t>
            </a:r>
          </a:p>
          <a:p>
            <a:pPr marL="171450" indent="-171450" eaLnBrk="1" fontAlgn="ctr" hangingPunct="1">
              <a:buFont typeface="Arial" panose="020B0604020202020204" pitchFamily="34" charset="0"/>
              <a:buChar char="•"/>
              <a:defRPr/>
            </a:pPr>
            <a:r>
              <a:rPr lang="en-US" dirty="0"/>
              <a:t>Voluntary participation</a:t>
            </a:r>
          </a:p>
          <a:p>
            <a:pPr marL="171450" indent="-171450" eaLnBrk="1" fontAlgn="ctr" hangingPunct="1">
              <a:buFont typeface="Arial" panose="020B0604020202020204" pitchFamily="34" charset="0"/>
              <a:buChar char="•"/>
              <a:defRPr/>
            </a:pPr>
            <a:r>
              <a:rPr lang="en-US" dirty="0"/>
              <a:t>Announced visits</a:t>
            </a:r>
          </a:p>
          <a:p>
            <a:pPr marL="171450" indent="-171450" eaLnBrk="1" fontAlgn="ctr" hangingPunct="1">
              <a:buFont typeface="Arial" panose="020B0604020202020204" pitchFamily="34" charset="0"/>
              <a:buChar char="•"/>
              <a:defRPr/>
            </a:pPr>
            <a:r>
              <a:rPr lang="en-US" dirty="0"/>
              <a:t>Educational focus</a:t>
            </a:r>
          </a:p>
          <a:p>
            <a:pPr marL="171450" indent="-171450" eaLnBrk="1" fontAlgn="ctr" hangingPunct="1">
              <a:buFont typeface="Arial" panose="020B0604020202020204" pitchFamily="34" charset="0"/>
              <a:buChar char="•"/>
              <a:defRPr/>
            </a:pPr>
            <a:r>
              <a:rPr lang="en-US" dirty="0"/>
              <a:t>No authority to force change (except removal of accreditation)</a:t>
            </a:r>
          </a:p>
          <a:p>
            <a:pPr marL="171450" indent="-171450" eaLnBrk="1" fontAlgn="ctr" hangingPunct="1">
              <a:buFont typeface="Arial" panose="020B0604020202020204" pitchFamily="34" charset="0"/>
              <a:buChar char="•"/>
              <a:defRPr/>
            </a:pPr>
            <a:r>
              <a:rPr lang="en-US" dirty="0"/>
              <a:t>Visits by peers</a:t>
            </a:r>
          </a:p>
          <a:p>
            <a:pPr eaLnBrk="1" fontAlgn="ctr" hangingPunct="1">
              <a:defRPr/>
            </a:pPr>
            <a:r>
              <a:rPr lang="en-US" b="1" dirty="0"/>
              <a:t>Licensing</a:t>
            </a:r>
            <a:endParaRPr lang="en-US" dirty="0"/>
          </a:p>
          <a:p>
            <a:pPr marL="171450" indent="-171450" eaLnBrk="1" fontAlgn="ctr" hangingPunct="1">
              <a:buFont typeface="Arial" panose="020B0604020202020204" pitchFamily="34" charset="0"/>
              <a:buChar char="•"/>
              <a:defRPr/>
            </a:pPr>
            <a:r>
              <a:rPr lang="en-US" dirty="0"/>
              <a:t>Mandated by government authorities </a:t>
            </a:r>
          </a:p>
          <a:p>
            <a:pPr marL="171450" indent="-171450" eaLnBrk="1" fontAlgn="ctr" hangingPunct="1">
              <a:buFont typeface="Arial" panose="020B0604020202020204" pitchFamily="34" charset="0"/>
              <a:buChar char="•"/>
              <a:defRPr/>
            </a:pPr>
            <a:r>
              <a:rPr lang="en-US" dirty="0"/>
              <a:t>Unannounced visits </a:t>
            </a:r>
          </a:p>
          <a:p>
            <a:pPr marL="171450" indent="-171450" eaLnBrk="1" fontAlgn="ctr" hangingPunct="1">
              <a:buFont typeface="Arial" panose="020B0604020202020204" pitchFamily="34" charset="0"/>
              <a:buChar char="•"/>
              <a:defRPr/>
            </a:pPr>
            <a:r>
              <a:rPr lang="en-US" dirty="0"/>
              <a:t>Inspection </a:t>
            </a:r>
          </a:p>
          <a:p>
            <a:pPr marL="171450" indent="-171450" eaLnBrk="1" fontAlgn="ctr" hangingPunct="1">
              <a:buFont typeface="Arial" panose="020B0604020202020204" pitchFamily="34" charset="0"/>
              <a:buChar char="•"/>
              <a:defRPr/>
            </a:pPr>
            <a:r>
              <a:rPr lang="en-US" dirty="0"/>
              <a:t>Able to close the facility down or penalize </a:t>
            </a:r>
          </a:p>
          <a:p>
            <a:pPr marL="171450" indent="-171450" eaLnBrk="1" fontAlgn="ctr" hangingPunct="1">
              <a:buFont typeface="Arial" panose="020B0604020202020204" pitchFamily="34" charset="0"/>
              <a:buChar char="•"/>
              <a:defRPr/>
            </a:pPr>
            <a:r>
              <a:rPr lang="en-US" dirty="0"/>
              <a:t>Inspectors trained to apply state regulations to a variety of industries</a:t>
            </a:r>
          </a:p>
          <a:p>
            <a:pPr eaLnBrk="1" fontAlgn="ctr" hangingPunct="1">
              <a:defRPr/>
            </a:pPr>
            <a:endParaRPr lang="en-US" dirty="0"/>
          </a:p>
          <a:p>
            <a:pPr eaLnBrk="1" fontAlgn="ctr" hangingPunct="1">
              <a:defRPr/>
            </a:pPr>
            <a:r>
              <a:rPr lang="en-US" b="1" dirty="0"/>
              <a:t>Legal Implications</a:t>
            </a:r>
          </a:p>
          <a:p>
            <a:pPr marL="174625" indent="-174625">
              <a:buFont typeface="+mj-lt"/>
              <a:buAutoNum type="arabicPeriod"/>
              <a:defRPr/>
            </a:pPr>
            <a:r>
              <a:rPr lang="en-US" dirty="0"/>
              <a:t>ACA carries liability insurance which </a:t>
            </a:r>
            <a:r>
              <a:rPr lang="en-US" b="1" dirty="0"/>
              <a:t>protects the Association and its agents</a:t>
            </a:r>
            <a:r>
              <a:rPr lang="en-US" dirty="0"/>
              <a:t>.  </a:t>
            </a:r>
            <a:r>
              <a:rPr lang="en-US" b="1" dirty="0"/>
              <a:t>In the event of a lawsuit, it will pay attorney’s fees for the defense of both the ACA representative and the corporation. </a:t>
            </a:r>
            <a:r>
              <a:rPr lang="en-US" dirty="0"/>
              <a:t> However, if visitors carefully check documentation and follow guidelines in the Compliance Demonstration statements, the likelihood of negligent action is remote.</a:t>
            </a:r>
          </a:p>
          <a:p>
            <a:pPr marL="174625" indent="-174625">
              <a:buFont typeface="+mj-lt"/>
              <a:buAutoNum type="arabicPeriod"/>
              <a:defRPr/>
            </a:pPr>
            <a:r>
              <a:rPr lang="en-US" b="1" dirty="0"/>
              <a:t>If Visitors are contacted by an attorney requesting information concerning a camp or about the accreditation process, refer all such calls immediately to the Standards Department at ACA, Inc. (administrative office).  </a:t>
            </a:r>
            <a:r>
              <a:rPr lang="en-US" dirty="0"/>
              <a:t>For their own protection, visitors should not answer questions or even general inquiries from attorneys without first discussing the situation with the national office.  This will help maintain a consistent message about accreditation, and will permit us to immediately provide legal counsel when that is appropriate.  The actions and statements of just one visitor affect the entire Association.</a:t>
            </a:r>
          </a:p>
          <a:p>
            <a:pPr marL="174625" indent="-174625">
              <a:buFont typeface="+mj-lt"/>
              <a:buAutoNum type="arabicPeriod"/>
              <a:defRPr/>
            </a:pPr>
            <a:r>
              <a:rPr lang="en-US" b="1" dirty="0"/>
              <a:t>Visitors must not retain copies of score forms</a:t>
            </a:r>
            <a:r>
              <a:rPr lang="en-US" dirty="0"/>
              <a:t>.  </a:t>
            </a:r>
            <a:r>
              <a:rPr lang="en-US" b="1" u="sng" dirty="0"/>
              <a:t>ACA, Inc. is the sole custodian of all official records of the Association.</a:t>
            </a:r>
            <a:r>
              <a:rPr lang="en-US" u="sng" dirty="0"/>
              <a:t> </a:t>
            </a:r>
            <a:r>
              <a:rPr lang="en-US" dirty="0"/>
              <a:t> Copies of any score forms provided by ACA for a section review or national appeal should be discarded once the appeal is settled.  This assures that if score forms or visitors are requested, the national office will be fully involved in providing the forms and any additional advice that may be necessary.</a:t>
            </a:r>
          </a:p>
          <a:p>
            <a:pPr marL="114300" indent="-114300">
              <a:buFont typeface="Arial" pitchFamily="34" charset="0"/>
              <a:buChar char="•"/>
              <a:tabLst>
                <a:tab pos="114300" algn="l"/>
              </a:tabLst>
              <a:defRPr/>
            </a:pPr>
            <a:r>
              <a:rPr lang="en-US" dirty="0">
                <a:solidFill>
                  <a:prstClr val="black"/>
                </a:solidFill>
              </a:rPr>
              <a:t>The visitor is the </a:t>
            </a:r>
            <a:r>
              <a:rPr lang="en-US" b="1" dirty="0">
                <a:solidFill>
                  <a:prstClr val="black"/>
                </a:solidFill>
              </a:rPr>
              <a:t>official representative of the Association </a:t>
            </a:r>
            <a:r>
              <a:rPr lang="en-US" dirty="0">
                <a:solidFill>
                  <a:prstClr val="black"/>
                </a:solidFill>
              </a:rPr>
              <a:t>(both nationally and locally) when fulfilling his/her responsibilities.</a:t>
            </a:r>
          </a:p>
          <a:p>
            <a:pPr marL="114300" indent="-114300">
              <a:buFont typeface="Arial" pitchFamily="34" charset="0"/>
              <a:buChar char="•"/>
              <a:tabLst>
                <a:tab pos="114300" algn="l"/>
              </a:tabLst>
              <a:defRPr/>
            </a:pPr>
            <a:r>
              <a:rPr lang="en-US" dirty="0">
                <a:solidFill>
                  <a:prstClr val="black"/>
                </a:solidFill>
              </a:rPr>
              <a:t>The visitor is an </a:t>
            </a:r>
            <a:r>
              <a:rPr lang="en-US" b="1" dirty="0">
                <a:solidFill>
                  <a:prstClr val="black"/>
                </a:solidFill>
              </a:rPr>
              <a:t>agent of the Association </a:t>
            </a:r>
            <a:r>
              <a:rPr lang="en-US" dirty="0">
                <a:solidFill>
                  <a:prstClr val="black"/>
                </a:solidFill>
              </a:rPr>
              <a:t>when fulfilling his/her responsibilities. (</a:t>
            </a:r>
            <a:r>
              <a:rPr lang="en-US" i="1" dirty="0">
                <a:solidFill>
                  <a:prstClr val="black"/>
                </a:solidFill>
              </a:rPr>
              <a:t>Being an agent is a legal responsibility while being a representative is a spokesperson type of responsibility</a:t>
            </a:r>
            <a:r>
              <a:rPr lang="en-US" dirty="0">
                <a:solidFill>
                  <a:prstClr val="black"/>
                </a:solidFill>
              </a:rPr>
              <a:t>). As ACA representatives, visitors are expected to act in ways consistent with their training. </a:t>
            </a:r>
          </a:p>
          <a:p>
            <a:pPr marL="114300" indent="-114300">
              <a:buFont typeface="Arial" pitchFamily="34" charset="0"/>
              <a:buChar char="•"/>
              <a:tabLst>
                <a:tab pos="114300" algn="l"/>
              </a:tabLst>
              <a:defRPr/>
            </a:pPr>
            <a:r>
              <a:rPr lang="en-US" dirty="0">
                <a:solidFill>
                  <a:prstClr val="black"/>
                </a:solidFill>
              </a:rPr>
              <a:t>Visitors represent a national program that must be administered uniformly across the country. </a:t>
            </a:r>
          </a:p>
          <a:p>
            <a:pPr marL="114300" indent="-114300">
              <a:buFont typeface="Arial" pitchFamily="34" charset="0"/>
              <a:buChar char="•"/>
              <a:tabLst>
                <a:tab pos="114300" algn="l"/>
              </a:tabLst>
              <a:defRPr/>
            </a:pPr>
            <a:r>
              <a:rPr lang="en-US" dirty="0">
                <a:solidFill>
                  <a:prstClr val="black"/>
                </a:solidFill>
              </a:rPr>
              <a:t>The visitor’s signature on the score form indicates s/he has confirmed that the camp does or does not comply with the standards as written, on the day of the visit.</a:t>
            </a:r>
          </a:p>
          <a:p>
            <a:pPr marL="114300" indent="-114300">
              <a:buFont typeface="Arial" pitchFamily="34" charset="0"/>
              <a:buChar char="•"/>
              <a:tabLst>
                <a:tab pos="114300" algn="l"/>
              </a:tabLst>
              <a:defRPr/>
            </a:pPr>
            <a:r>
              <a:rPr lang="en-US" dirty="0">
                <a:solidFill>
                  <a:prstClr val="black"/>
                </a:solidFill>
              </a:rPr>
              <a:t>The scoring and resulting accreditation decision could become the focus of a lawsuit at some point in the future involving the Association, the local office and/or Visitors. As such, the visitor needs to recognize that he/she could be subject to giving testimony in such a situation.  Although not always achievable, ACA does everything possible to protect the identities of visitors.</a:t>
            </a:r>
          </a:p>
          <a:p>
            <a:pPr>
              <a:buFont typeface="Arial" pitchFamily="34" charset="0"/>
              <a:buNone/>
              <a:tabLst>
                <a:tab pos="114300" algn="l"/>
              </a:tabLst>
              <a:defRPr/>
            </a:pPr>
            <a:br>
              <a:rPr lang="en-US" dirty="0">
                <a:solidFill>
                  <a:prstClr val="black"/>
                </a:solidFill>
              </a:rPr>
            </a:br>
            <a:endParaRPr lang="en-US" b="1" dirty="0"/>
          </a:p>
          <a:p>
            <a:pPr>
              <a:defRPr/>
            </a:pPr>
            <a:endParaRPr lang="en-US" dirty="0">
              <a:ea typeface="ＭＳ Ｐゴシック" pitchFamily="-106" charset="-128"/>
            </a:endParaRPr>
          </a:p>
          <a:p>
            <a:pPr>
              <a:defRPr/>
            </a:pPr>
            <a:endParaRPr lang="en-US" dirty="0"/>
          </a:p>
        </p:txBody>
      </p:sp>
      <p:sp>
        <p:nvSpPr>
          <p:cNvPr id="931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t>© 2016 American Camping Association, Inc.</a:t>
            </a:r>
            <a:endParaRPr lang="en-US" altLang="en-US" sz="1000" dirty="0"/>
          </a:p>
        </p:txBody>
      </p:sp>
      <p:sp>
        <p:nvSpPr>
          <p:cNvPr id="931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817C0CA-36AC-403C-9A0D-E6044710B4E3}" type="slidenum">
              <a:rPr lang="en-US" altLang="en-US" sz="1050" smtClean="0"/>
              <a:pPr eaLnBrk="1" hangingPunct="1">
                <a:spcBef>
                  <a:spcPct val="0"/>
                </a:spcBef>
              </a:pPr>
              <a:t>16</a:t>
            </a:fld>
            <a:endParaRPr lang="en-US" altLang="en-US" sz="1000" dirty="0"/>
          </a:p>
        </p:txBody>
      </p:sp>
      <p:sp>
        <p:nvSpPr>
          <p:cNvPr id="93190" name="Header Placeholder 6"/>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17827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611313" y="457200"/>
            <a:ext cx="3722687" cy="2792413"/>
          </a:xfrm>
          <a:ln/>
        </p:spPr>
      </p:sp>
      <p:sp>
        <p:nvSpPr>
          <p:cNvPr id="95235" name="Notes Placeholder 2"/>
          <p:cNvSpPr>
            <a:spLocks noGrp="1"/>
          </p:cNvSpPr>
          <p:nvPr>
            <p:ph type="body" idx="1"/>
          </p:nvPr>
        </p:nvSpPr>
        <p:spPr>
          <a:xfrm>
            <a:off x="239713" y="3352800"/>
            <a:ext cx="6400800"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en-US" sz="11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Four Hats</a:t>
            </a:r>
          </a:p>
          <a:p>
            <a:pPr eaLnBrk="1" hangingPunct="1"/>
            <a:endParaRPr lang="en-US" altLang="en-US" sz="1300" b="1" dirty="0">
              <a:solidFill>
                <a:srgbClr val="000000"/>
              </a:solidFill>
            </a:endParaRPr>
          </a:p>
          <a:p>
            <a:pPr eaLnBrk="1" hangingPunct="1"/>
            <a:r>
              <a:rPr lang="en-US" altLang="en-US" sz="1300" b="1" dirty="0">
                <a:solidFill>
                  <a:srgbClr val="000000"/>
                </a:solidFill>
              </a:rPr>
              <a:t>Ask: </a:t>
            </a:r>
            <a:r>
              <a:rPr lang="en-US" altLang="en-US" sz="1300" dirty="0">
                <a:solidFill>
                  <a:srgbClr val="000000"/>
                </a:solidFill>
              </a:rPr>
              <a:t>What “hats” do you wear at your camp? Let the participants respond. </a:t>
            </a:r>
            <a:endParaRPr lang="en-US" altLang="en-US" sz="1300" u="sng" dirty="0">
              <a:solidFill>
                <a:srgbClr val="000000"/>
              </a:solidFill>
            </a:endParaRPr>
          </a:p>
          <a:p>
            <a:pPr eaLnBrk="1" hangingPunct="1"/>
            <a:endParaRPr lang="en-US" altLang="en-US" sz="1300" dirty="0">
              <a:solidFill>
                <a:srgbClr val="000000"/>
              </a:solidFill>
            </a:endParaRPr>
          </a:p>
          <a:p>
            <a:pPr eaLnBrk="1" hangingPunct="1"/>
            <a:r>
              <a:rPr lang="en-US" altLang="en-US" sz="1300" b="1" dirty="0">
                <a:solidFill>
                  <a:srgbClr val="000000"/>
                </a:solidFill>
              </a:rPr>
              <a:t>State: </a:t>
            </a:r>
            <a:r>
              <a:rPr lang="en-US" altLang="en-US" sz="1300" dirty="0">
                <a:solidFill>
                  <a:srgbClr val="000000"/>
                </a:solidFill>
              </a:rPr>
              <a:t>As camp professionals, we often wear many hats (sometimes at the same time) while running our camps. </a:t>
            </a:r>
          </a:p>
          <a:p>
            <a:pPr eaLnBrk="1" hangingPunct="1"/>
            <a:endParaRPr lang="en-US" altLang="en-US" sz="1300" b="1" i="1" u="sng" dirty="0">
              <a:solidFill>
                <a:srgbClr val="FF0000"/>
              </a:solidFill>
            </a:endParaRPr>
          </a:p>
          <a:p>
            <a:pPr eaLnBrk="1" hangingPunct="1"/>
            <a:r>
              <a:rPr lang="en-US" altLang="en-US" sz="1300" b="1" dirty="0">
                <a:solidFill>
                  <a:srgbClr val="000000"/>
                </a:solidFill>
              </a:rPr>
              <a:t>The Four Hats of the Visitor Activity OR Discussion (Instructor Choice)</a:t>
            </a:r>
          </a:p>
          <a:p>
            <a:pPr eaLnBrk="1" hangingPunct="1"/>
            <a:r>
              <a:rPr lang="en-US" altLang="en-US" sz="1300" dirty="0">
                <a:solidFill>
                  <a:srgbClr val="000000"/>
                </a:solidFill>
              </a:rPr>
              <a:t>This can be done as an </a:t>
            </a:r>
            <a:r>
              <a:rPr lang="en-US" altLang="en-US" sz="1300" dirty="0"/>
              <a:t>Activity/Exercise OR through Discussion –Instructor Choice. </a:t>
            </a:r>
          </a:p>
          <a:p>
            <a:pPr eaLnBrk="1" hangingPunct="1"/>
            <a:r>
              <a:rPr lang="en-US" altLang="en-US" sz="1300" dirty="0"/>
              <a:t>To run it as an activity: Please see Instructor Resource for materials and additional details. </a:t>
            </a:r>
            <a:r>
              <a:rPr lang="en-US" altLang="en-US" sz="1300" dirty="0">
                <a:solidFill>
                  <a:srgbClr val="000000"/>
                </a:solidFill>
              </a:rPr>
              <a:t>The following activity/exercise provides participants with an opportunity to reinforce the roles and responsibility of the visitor.  </a:t>
            </a:r>
          </a:p>
          <a:p>
            <a:pPr eaLnBrk="1" hangingPunct="1"/>
            <a:r>
              <a:rPr lang="en-US" altLang="en-US" sz="1300" dirty="0">
                <a:solidFill>
                  <a:srgbClr val="000000"/>
                </a:solidFill>
              </a:rPr>
              <a:t>Set out four ‘hats’ (which are labeled “ Legal Hat,”  “Interpersonal Relationship Hat,” “Educational Attitude Hat,”  and “ACA Representative Hat”) using  the model provided in the </a:t>
            </a:r>
            <a:r>
              <a:rPr lang="en-US" altLang="en-US" sz="1300" i="1" dirty="0">
                <a:solidFill>
                  <a:srgbClr val="000000"/>
                </a:solidFill>
              </a:rPr>
              <a:t>Instructor Resource packet</a:t>
            </a:r>
            <a:r>
              <a:rPr lang="en-US" altLang="en-US" sz="1300" dirty="0">
                <a:solidFill>
                  <a:srgbClr val="000000"/>
                </a:solidFill>
              </a:rPr>
              <a:t>.  Or you may use real hats, or create your own.  Lay out the hats for the exercise.  Ask the group to work together to put all the items properly into one of four hats.  </a:t>
            </a:r>
          </a:p>
          <a:p>
            <a:pPr eaLnBrk="1" hangingPunct="1"/>
            <a:r>
              <a:rPr lang="en-US" altLang="en-US" sz="1300" dirty="0">
                <a:solidFill>
                  <a:srgbClr val="000000"/>
                </a:solidFill>
              </a:rPr>
              <a:t> </a:t>
            </a:r>
            <a:r>
              <a:rPr lang="en-US" altLang="en-US" sz="1300" b="1" i="1" dirty="0">
                <a:solidFill>
                  <a:srgbClr val="FF0000"/>
                </a:solidFill>
              </a:rPr>
              <a:t>**** See Instructor Resource to properly conduct this activity .  It includes a list of the items for the Visitor actions and roles with the appropriate hat.</a:t>
            </a:r>
          </a:p>
          <a:p>
            <a:pPr eaLnBrk="1" hangingPunct="1"/>
            <a:endParaRPr lang="en-US" altLang="en-US" sz="1400" dirty="0"/>
          </a:p>
          <a:p>
            <a:pPr eaLnBrk="1" hangingPunct="1"/>
            <a:r>
              <a:rPr lang="en-US" altLang="en-US" sz="1400" dirty="0"/>
              <a:t>To run as a discussion, proceed with the slides and add your own instructional approach to keep it interesting.</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2AE384F3-E5C7-4E2B-ABEA-8E3C557D9B75}" type="slidenum">
              <a:rPr lang="en-US" altLang="en-US" smtClean="0">
                <a:solidFill>
                  <a:srgbClr val="000000"/>
                </a:solidFill>
                <a:latin typeface="Futura Std Book" pitchFamily="34" charset="0"/>
              </a:rPr>
              <a:pPr eaLnBrk="1" hangingPunct="1">
                <a:spcBef>
                  <a:spcPct val="0"/>
                </a:spcBef>
              </a:pPr>
              <a:t>17</a:t>
            </a:fld>
            <a:endParaRPr lang="en-US" altLang="en-US" dirty="0">
              <a:solidFill>
                <a:srgbClr val="000000"/>
              </a:solidFill>
              <a:latin typeface="Futura Std Book" pitchFamily="34" charset="0"/>
            </a:endParaRPr>
          </a:p>
        </p:txBody>
      </p:sp>
      <p:sp>
        <p:nvSpPr>
          <p:cNvPr id="9523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srgbClr val="000000"/>
                </a:solidFill>
                <a:latin typeface="Futura Std Book" pitchFamily="34" charset="0"/>
              </a:rPr>
              <a:t>© 2016 American Camping Association, Inc.</a:t>
            </a:r>
            <a:endParaRPr lang="en-US" altLang="en-US" sz="1000" dirty="0">
              <a:solidFill>
                <a:srgbClr val="000000"/>
              </a:solidFill>
              <a:latin typeface="Futura Std Book" pitchFamily="34" charset="0"/>
            </a:endParaRPr>
          </a:p>
        </p:txBody>
      </p:sp>
      <p:sp>
        <p:nvSpPr>
          <p:cNvPr id="9523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034249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839913" y="381000"/>
            <a:ext cx="3189287" cy="2392363"/>
          </a:xfrm>
          <a:ln/>
        </p:spPr>
      </p:sp>
      <p:sp>
        <p:nvSpPr>
          <p:cNvPr id="1034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kumimoji="0" lang="en-US" sz="1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Introduction and Online Course Review </a:t>
            </a:r>
          </a:p>
          <a:p>
            <a:pPr>
              <a:defRPr/>
            </a:pPr>
            <a:r>
              <a:rPr lang="en-US" b="1" dirty="0"/>
              <a:t>ACA visitors, too, wear many hats during the course of a visit, including: </a:t>
            </a:r>
          </a:p>
          <a:p>
            <a:pPr marL="114300" indent="-114300">
              <a:buFontTx/>
              <a:buChar char="•"/>
              <a:defRPr/>
            </a:pPr>
            <a:r>
              <a:rPr lang="en-US" dirty="0"/>
              <a:t>Educational attitude Hat</a:t>
            </a:r>
          </a:p>
          <a:p>
            <a:pPr marL="114300" indent="-114300">
              <a:buFontTx/>
              <a:buChar char="•"/>
              <a:defRPr/>
            </a:pPr>
            <a:r>
              <a:rPr lang="en-US" dirty="0"/>
              <a:t>Interpersonal relationships Hat</a:t>
            </a:r>
          </a:p>
          <a:p>
            <a:pPr marL="114300" indent="-114300">
              <a:buFontTx/>
              <a:buChar char="•"/>
              <a:defRPr/>
            </a:pPr>
            <a:r>
              <a:rPr lang="en-US" dirty="0"/>
              <a:t>ACA representative Hat</a:t>
            </a:r>
          </a:p>
          <a:p>
            <a:pPr marL="114300" indent="-114300">
              <a:buFontTx/>
              <a:buChar char="•"/>
              <a:defRPr/>
            </a:pPr>
            <a:r>
              <a:rPr lang="en-US" dirty="0"/>
              <a:t>Legal implications Hat</a:t>
            </a:r>
          </a:p>
          <a:p>
            <a:pPr>
              <a:defRPr/>
            </a:pPr>
            <a:endParaRPr lang="en-US" dirty="0"/>
          </a:p>
          <a:p>
            <a:pPr>
              <a:defRPr/>
            </a:pPr>
            <a:r>
              <a:rPr lang="en-US" dirty="0"/>
              <a:t>Let’s review what it means to wear each of these hats—discuss differences and multiple possibilities.</a:t>
            </a:r>
          </a:p>
          <a:p>
            <a:pPr>
              <a:defRPr/>
            </a:pPr>
            <a:endParaRPr lang="en-US" dirty="0"/>
          </a:p>
          <a:p>
            <a:pPr>
              <a:defRPr/>
            </a:pPr>
            <a:r>
              <a:rPr lang="en-US" dirty="0"/>
              <a:t>Which hat(s) do you wear?</a:t>
            </a:r>
          </a:p>
          <a:p>
            <a:pPr>
              <a:defRPr/>
            </a:pPr>
            <a:endParaRPr 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08DC54F-36C7-4E6B-85AE-85B1F776C249}" type="slidenum">
              <a:rPr lang="en-US" altLang="en-US" smtClean="0">
                <a:latin typeface="Futura Std Book" pitchFamily="34" charset="0"/>
              </a:rPr>
              <a:pPr eaLnBrk="1" hangingPunct="1">
                <a:spcBef>
                  <a:spcPct val="0"/>
                </a:spcBef>
              </a:pPr>
              <a:t>18</a:t>
            </a:fld>
            <a:endParaRPr lang="en-US" altLang="en-US" dirty="0">
              <a:latin typeface="Futura Std Book" pitchFamily="34" charset="0"/>
            </a:endParaRPr>
          </a:p>
        </p:txBody>
      </p:sp>
      <p:sp>
        <p:nvSpPr>
          <p:cNvPr id="9626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626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043945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763713" y="457200"/>
            <a:ext cx="3113087" cy="2335213"/>
          </a:xfrm>
          <a:ln/>
        </p:spPr>
      </p:sp>
      <p:sp>
        <p:nvSpPr>
          <p:cNvPr id="1044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Educational Attitude Hat</a:t>
            </a:r>
            <a:endParaRPr lang="en-US" dirty="0"/>
          </a:p>
          <a:p>
            <a:pPr marL="114300" indent="-114300">
              <a:buFontTx/>
              <a:buChar char="•"/>
              <a:defRPr/>
            </a:pPr>
            <a:r>
              <a:rPr lang="en-US" dirty="0"/>
              <a:t>Recognize the uniqueness and integrity of each camp.</a:t>
            </a:r>
          </a:p>
          <a:p>
            <a:pPr marL="114300" indent="-114300">
              <a:buFontTx/>
              <a:buChar char="•"/>
              <a:defRPr/>
            </a:pPr>
            <a:r>
              <a:rPr lang="en-US" dirty="0"/>
              <a:t>Use non-judgmental language in discussion with camp personnel.</a:t>
            </a:r>
          </a:p>
          <a:p>
            <a:pPr marL="114300" indent="-114300">
              <a:buFontTx/>
              <a:buChar char="•"/>
              <a:defRPr/>
            </a:pPr>
            <a:r>
              <a:rPr lang="en-US" dirty="0"/>
              <a:t>Share information and resources.</a:t>
            </a:r>
          </a:p>
          <a:p>
            <a:pPr marL="114300" indent="-114300">
              <a:buFontTx/>
              <a:buChar char="•"/>
              <a:defRPr/>
            </a:pPr>
            <a:r>
              <a:rPr lang="en-US" dirty="0"/>
              <a:t>Consider the visit a personal learning experience as well as an opportunity to share.</a:t>
            </a:r>
          </a:p>
          <a:p>
            <a:pPr>
              <a:defRPr/>
            </a:pPr>
            <a:endParaRPr lang="en-US" dirty="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D2D9335-5C98-4895-A06E-43944DE039CB}" type="slidenum">
              <a:rPr lang="en-US" altLang="en-US" smtClean="0">
                <a:latin typeface="Futura Std Book" pitchFamily="34" charset="0"/>
              </a:rPr>
              <a:pPr eaLnBrk="1" hangingPunct="1">
                <a:spcBef>
                  <a:spcPct val="0"/>
                </a:spcBef>
              </a:pPr>
              <a:t>19</a:t>
            </a:fld>
            <a:endParaRPr lang="en-US" altLang="en-US" dirty="0">
              <a:latin typeface="Futura Std Book" pitchFamily="34" charset="0"/>
            </a:endParaRPr>
          </a:p>
        </p:txBody>
      </p:sp>
      <p:sp>
        <p:nvSpPr>
          <p:cNvPr id="9728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728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89542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763713" y="533400"/>
            <a:ext cx="3240087" cy="2430463"/>
          </a:xfrm>
          <a:ln/>
        </p:spPr>
      </p:sp>
      <p:sp>
        <p:nvSpPr>
          <p:cNvPr id="9933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defRPr/>
            </a:pPr>
            <a:r>
              <a:rPr lang="en-US" sz="1100" b="1" i="1" dirty="0">
                <a:solidFill>
                  <a:prstClr val="black"/>
                </a:solidFill>
              </a:rPr>
              <a:t>Introduction and Online</a:t>
            </a:r>
            <a:r>
              <a:rPr lang="en-US" sz="1100" b="1" i="1" baseline="0" dirty="0">
                <a:solidFill>
                  <a:prstClr val="black"/>
                </a:solidFill>
              </a:rPr>
              <a:t> Course Review </a:t>
            </a:r>
          </a:p>
          <a:p>
            <a:pPr marL="0" indent="0">
              <a:buFontTx/>
              <a:buNone/>
              <a:defRPr/>
            </a:pPr>
            <a:r>
              <a:rPr lang="en-US" sz="1100" dirty="0">
                <a:solidFill>
                  <a:prstClr val="black"/>
                </a:solidFill>
              </a:rPr>
              <a:t>Welcome participants, introduce yourselves</a:t>
            </a:r>
          </a:p>
          <a:p>
            <a:pPr marL="171450" indent="-171450">
              <a:buFont typeface="Arial" pitchFamily="34" charset="0"/>
              <a:buChar char="•"/>
              <a:defRPr/>
            </a:pPr>
            <a:r>
              <a:rPr lang="en-US" sz="1100" dirty="0">
                <a:solidFill>
                  <a:prstClr val="black"/>
                </a:solidFill>
              </a:rPr>
              <a:t>Provide general housekeeping information—bathrooms, check-in procedures, etc.</a:t>
            </a:r>
          </a:p>
          <a:p>
            <a:pPr marL="171450" indent="-171450">
              <a:buFont typeface="Arial" pitchFamily="34" charset="0"/>
              <a:buChar char="•"/>
              <a:defRPr/>
            </a:pPr>
            <a:r>
              <a:rPr lang="en-US" sz="1100" dirty="0">
                <a:solidFill>
                  <a:prstClr val="black"/>
                </a:solidFill>
              </a:rPr>
              <a:t>Provide an overview of the general schedule and course timeline (include phone use expectations)</a:t>
            </a:r>
          </a:p>
          <a:p>
            <a:pPr marL="171450" indent="-171450">
              <a:buFont typeface="Arial" pitchFamily="34" charset="0"/>
              <a:buChar char="•"/>
              <a:defRPr/>
            </a:pPr>
            <a:endParaRPr lang="en-US" sz="1100" dirty="0">
              <a:solidFill>
                <a:prstClr val="black"/>
              </a:solidFill>
            </a:endParaRPr>
          </a:p>
          <a:p>
            <a:pPr>
              <a:defRPr/>
            </a:pPr>
            <a:endParaRPr lang="en-US" sz="1100" b="1" dirty="0">
              <a:solidFill>
                <a:prstClr val="black"/>
              </a:solidFill>
            </a:endParaRPr>
          </a:p>
          <a:p>
            <a:pPr>
              <a:defRPr/>
            </a:pPr>
            <a:r>
              <a:rPr lang="en-US" sz="1100" b="1" dirty="0">
                <a:solidFill>
                  <a:prstClr val="black"/>
                </a:solidFill>
              </a:rPr>
              <a:t>ACTIVITY</a:t>
            </a:r>
          </a:p>
          <a:p>
            <a:pPr>
              <a:defRPr/>
            </a:pPr>
            <a:r>
              <a:rPr lang="en-US" sz="1100" dirty="0">
                <a:solidFill>
                  <a:prstClr val="black"/>
                </a:solidFill>
              </a:rPr>
              <a:t> Conduct an icebreaker activity of your choice or</a:t>
            </a:r>
            <a:r>
              <a:rPr lang="en-US" sz="1100" baseline="0" dirty="0">
                <a:solidFill>
                  <a:prstClr val="black"/>
                </a:solidFill>
              </a:rPr>
              <a:t> share REAL VISIT STORIES.</a:t>
            </a:r>
            <a:endParaRPr lang="en-US" sz="800" dirty="0">
              <a:solidFill>
                <a:prstClr val="black"/>
              </a:solidFill>
            </a:endParaRPr>
          </a:p>
          <a:p>
            <a:pPr>
              <a:defRPr/>
            </a:pPr>
            <a:endParaRPr lang="en-US" dirty="0"/>
          </a:p>
        </p:txBody>
      </p:sp>
      <p:sp>
        <p:nvSpPr>
          <p:cNvPr id="8806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8806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22631070-D2C1-4C75-825C-CA0068957657}" type="slidenum">
              <a:rPr lang="en-US" altLang="en-US" sz="1000" smtClean="0">
                <a:latin typeface="Futura Std Book" pitchFamily="34" charset="0"/>
              </a:rPr>
              <a:pPr eaLnBrk="1" hangingPunct="1">
                <a:spcBef>
                  <a:spcPct val="0"/>
                </a:spcBef>
              </a:pPr>
              <a:t>2</a:t>
            </a:fld>
            <a:endParaRPr lang="en-US" altLang="en-US" sz="1000" dirty="0">
              <a:latin typeface="Futura Std Book" pitchFamily="34" charset="0"/>
            </a:endParaRPr>
          </a:p>
        </p:txBody>
      </p:sp>
      <p:sp>
        <p:nvSpPr>
          <p:cNvPr id="8807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651318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839913" y="533400"/>
            <a:ext cx="3189287" cy="2392363"/>
          </a:xfrm>
          <a:ln/>
        </p:spPr>
      </p:sp>
      <p:sp>
        <p:nvSpPr>
          <p:cNvPr id="1054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Interpersonal Relationship Hat</a:t>
            </a:r>
            <a:endParaRPr lang="en-US" dirty="0"/>
          </a:p>
          <a:p>
            <a:pPr marL="114300" indent="-114300">
              <a:buFontTx/>
              <a:buChar char="•"/>
              <a:defRPr/>
            </a:pPr>
            <a:r>
              <a:rPr lang="en-US" dirty="0"/>
              <a:t>Establish rapport with the Director.</a:t>
            </a:r>
          </a:p>
          <a:p>
            <a:pPr marL="114300" indent="-114300">
              <a:buFontTx/>
              <a:buChar char="•"/>
              <a:defRPr/>
            </a:pPr>
            <a:r>
              <a:rPr lang="en-US" dirty="0"/>
              <a:t>Understand the dual role of standards: education and accreditation.</a:t>
            </a:r>
          </a:p>
          <a:p>
            <a:pPr marL="114300" indent="-114300">
              <a:buFontTx/>
              <a:buChar char="•"/>
              <a:defRPr/>
            </a:pPr>
            <a:r>
              <a:rPr lang="en-US" dirty="0"/>
              <a:t>Do not express an opinion as to whether the camp will or will not pass.</a:t>
            </a:r>
          </a:p>
          <a:p>
            <a:pPr marL="114300" indent="-114300">
              <a:buFontTx/>
              <a:buChar char="•"/>
              <a:defRPr/>
            </a:pPr>
            <a:r>
              <a:rPr lang="en-US" dirty="0"/>
              <a:t>Inspire confidence on the part of the Director that the visit is fair, thorough, positive, and confidential.</a:t>
            </a:r>
          </a:p>
          <a:p>
            <a:pPr marL="114300" indent="-114300">
              <a:buFontTx/>
              <a:buChar char="•"/>
              <a:defRPr/>
            </a:pPr>
            <a:r>
              <a:rPr lang="en-US" dirty="0"/>
              <a:t>Be as unobtrusive as possible in interviewing staff and observing the program.</a:t>
            </a:r>
          </a:p>
          <a:p>
            <a:pPr marL="114300" indent="-114300">
              <a:buFontTx/>
              <a:buChar char="•"/>
              <a:defRPr/>
            </a:pPr>
            <a:r>
              <a:rPr lang="en-US" dirty="0"/>
              <a:t>Follow ethical practices in relation to information obtained on the visit.</a:t>
            </a:r>
          </a:p>
          <a:p>
            <a:pPr>
              <a:defRPr/>
            </a:pPr>
            <a:endParaRPr lang="en-US" dirty="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DF116AD7-C077-4E98-84B1-6EFFA9C7DB23}" type="slidenum">
              <a:rPr lang="en-US" altLang="en-US" smtClean="0">
                <a:latin typeface="Futura Std Book" pitchFamily="34" charset="0"/>
              </a:rPr>
              <a:pPr eaLnBrk="1" hangingPunct="1">
                <a:spcBef>
                  <a:spcPct val="0"/>
                </a:spcBef>
              </a:pPr>
              <a:t>20</a:t>
            </a:fld>
            <a:endParaRPr lang="en-US" altLang="en-US" dirty="0">
              <a:latin typeface="Futura Std Book" pitchFamily="34" charset="0"/>
            </a:endParaRPr>
          </a:p>
        </p:txBody>
      </p:sp>
      <p:sp>
        <p:nvSpPr>
          <p:cNvPr id="9830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831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227598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992313" y="457200"/>
            <a:ext cx="3138487" cy="2354263"/>
          </a:xfrm>
          <a:ln/>
        </p:spPr>
      </p:sp>
      <p:sp>
        <p:nvSpPr>
          <p:cNvPr id="10649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ACA Representative Hat</a:t>
            </a:r>
            <a:endParaRPr lang="en-US" dirty="0"/>
          </a:p>
          <a:p>
            <a:pPr marL="114300" indent="-114300">
              <a:buFontTx/>
              <a:buChar char="•"/>
              <a:defRPr/>
            </a:pPr>
            <a:r>
              <a:rPr lang="en-US" dirty="0"/>
              <a:t>May be the only ACA person with which the Director has face-to-face contact.</a:t>
            </a:r>
          </a:p>
          <a:p>
            <a:pPr marL="114300" indent="-114300">
              <a:buFontTx/>
              <a:buChar char="•"/>
              <a:defRPr/>
            </a:pPr>
            <a:r>
              <a:rPr lang="en-US" dirty="0"/>
              <a:t>Should have a positive attitude about the standards and the accreditation process.</a:t>
            </a:r>
          </a:p>
          <a:p>
            <a:pPr marL="114300" indent="-114300">
              <a:buFontTx/>
              <a:buChar char="•"/>
              <a:defRPr/>
            </a:pPr>
            <a:r>
              <a:rPr lang="en-US" dirty="0"/>
              <a:t>Should have a professional attitude and </a:t>
            </a:r>
          </a:p>
          <a:p>
            <a:pPr marL="114300" indent="-114300">
              <a:buFontTx/>
              <a:buChar char="•"/>
              <a:defRPr/>
            </a:pPr>
            <a:r>
              <a:rPr lang="en-US" dirty="0"/>
              <a:t>Have a COMMITMENT to the role of ACA Visitor!</a:t>
            </a:r>
          </a:p>
          <a:p>
            <a:pPr>
              <a:defRPr/>
            </a:pPr>
            <a:endParaRPr lang="en-US" dirty="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43B0BCE6-19B3-4AED-87E2-C566511A4213}" type="slidenum">
              <a:rPr lang="en-US" altLang="en-US" smtClean="0">
                <a:latin typeface="Futura Std Book" pitchFamily="34" charset="0"/>
              </a:rPr>
              <a:pPr eaLnBrk="1" hangingPunct="1">
                <a:spcBef>
                  <a:spcPct val="0"/>
                </a:spcBef>
              </a:pPr>
              <a:t>21</a:t>
            </a:fld>
            <a:endParaRPr lang="en-US" altLang="en-US" dirty="0">
              <a:latin typeface="Futura Std Book" pitchFamily="34" charset="0"/>
            </a:endParaRPr>
          </a:p>
        </p:txBody>
      </p:sp>
      <p:sp>
        <p:nvSpPr>
          <p:cNvPr id="9933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933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054307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547813" y="609600"/>
            <a:ext cx="4051300" cy="3040063"/>
          </a:xfrm>
          <a:ln/>
        </p:spPr>
      </p:sp>
      <p:sp>
        <p:nvSpPr>
          <p:cNvPr id="107523" name="Notes Placeholder 2"/>
          <p:cNvSpPr>
            <a:spLocks noGrp="1"/>
          </p:cNvSpPr>
          <p:nvPr>
            <p:ph type="body" idx="1"/>
          </p:nvPr>
        </p:nvSpPr>
        <p:spPr>
          <a:xfrm>
            <a:off x="239713" y="3886200"/>
            <a:ext cx="6400800" cy="5105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Legal Hat</a:t>
            </a:r>
            <a:endParaRPr lang="en-US" dirty="0"/>
          </a:p>
          <a:p>
            <a:pPr marL="174625" indent="-174625">
              <a:buFontTx/>
              <a:buChar char="•"/>
              <a:defRPr/>
            </a:pPr>
            <a:r>
              <a:rPr lang="en-US" dirty="0"/>
              <a:t>The Visitor is the official representative and legal agent of ACA.</a:t>
            </a:r>
          </a:p>
          <a:p>
            <a:pPr marL="174625" indent="-174625">
              <a:buFontTx/>
              <a:buChar char="•"/>
              <a:defRPr/>
            </a:pPr>
            <a:r>
              <a:rPr lang="en-US" dirty="0"/>
              <a:t>Visitors must act in ways consistent with their training and the Code of Ethics of ACA.</a:t>
            </a:r>
          </a:p>
          <a:p>
            <a:pPr marL="174625" indent="-174625">
              <a:buFontTx/>
              <a:buChar char="•"/>
              <a:defRPr/>
            </a:pPr>
            <a:r>
              <a:rPr lang="en-US" dirty="0"/>
              <a:t>Visitors represent a national program that is administered uniformly across the country.</a:t>
            </a:r>
          </a:p>
          <a:p>
            <a:pPr marL="174625" indent="-174625">
              <a:buFontTx/>
              <a:buChar char="•"/>
              <a:defRPr/>
            </a:pPr>
            <a:r>
              <a:rPr lang="en-US" dirty="0"/>
              <a:t>The Visitor’s signature on the score form indicates that s/he has confirmed that the camp does or does not comply with the standards as written.</a:t>
            </a:r>
          </a:p>
          <a:p>
            <a:pPr>
              <a:defRPr/>
            </a:pPr>
            <a:endParaRPr 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6219380-1D0B-42EF-8F36-31863E645AA1}" type="slidenum">
              <a:rPr lang="en-US" altLang="en-US" smtClean="0">
                <a:latin typeface="Futura Std Book" pitchFamily="34" charset="0"/>
              </a:rPr>
              <a:pPr eaLnBrk="1" hangingPunct="1">
                <a:spcBef>
                  <a:spcPct val="0"/>
                </a:spcBef>
              </a:pPr>
              <a:t>22</a:t>
            </a:fld>
            <a:endParaRPr lang="en-US" altLang="en-US" dirty="0">
              <a:latin typeface="Futura Std Book" pitchFamily="34" charset="0"/>
            </a:endParaRPr>
          </a:p>
        </p:txBody>
      </p:sp>
      <p:sp>
        <p:nvSpPr>
          <p:cNvPr id="10035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0035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591108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dirty="0"/>
              <a:t>Put Closure</a:t>
            </a:r>
            <a:r>
              <a:rPr lang="en-US" baseline="0" dirty="0"/>
              <a:t> to the Four Hat exercise as you best see fit.</a:t>
            </a:r>
          </a:p>
          <a:p>
            <a:r>
              <a:rPr lang="en-US" baseline="0" dirty="0"/>
              <a:t>Reinforce importance of visitors being committed to the accreditation process and recognizing how valuable their role is.</a:t>
            </a:r>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23</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121487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547813" y="609600"/>
            <a:ext cx="4051300" cy="3040063"/>
          </a:xfrm>
          <a:ln/>
        </p:spPr>
      </p:sp>
      <p:sp>
        <p:nvSpPr>
          <p:cNvPr id="102403" name="Notes Placeholder 2"/>
          <p:cNvSpPr>
            <a:spLocks noGrp="1"/>
          </p:cNvSpPr>
          <p:nvPr>
            <p:ph type="body" idx="1"/>
          </p:nvPr>
        </p:nvSpPr>
        <p:spPr>
          <a:xfrm>
            <a:off x="239713" y="3886200"/>
            <a:ext cx="64008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300" b="1" i="0" dirty="0"/>
              <a:t>Information Gathering</a:t>
            </a:r>
          </a:p>
          <a:p>
            <a:pPr eaLnBrk="1" hangingPunct="1"/>
            <a:r>
              <a:rPr lang="en-US" altLang="en-US" sz="1300" dirty="0"/>
              <a:t>This next section provides experiences and models for the Visitor to emulate in order to gather information that will be beneficial in the accreditation process.  Data gathering techniques such as thorough observing, asking questions, gathering information on what cannot be seen, and creating a climate of educational awareness are stressed.  </a:t>
            </a:r>
          </a:p>
          <a:p>
            <a:pPr eaLnBrk="1" hangingPunct="1"/>
            <a:endParaRPr lang="en-US" altLang="en-US" sz="1300" dirty="0"/>
          </a:p>
          <a:p>
            <a:r>
              <a:rPr lang="en-US" altLang="en-US" sz="1300" b="1" dirty="0"/>
              <a:t>Explain that this next segment of the course is going to focus on a critical skill that ACA Visitors must develop - Information Gathering, which includes:</a:t>
            </a:r>
            <a:endParaRPr lang="en-US" altLang="en-US" sz="1300" dirty="0"/>
          </a:p>
          <a:p>
            <a:pPr marL="631825" lvl="1" indent="-174625">
              <a:buFontTx/>
              <a:buChar char="•"/>
            </a:pPr>
            <a:r>
              <a:rPr lang="en-US" altLang="en-US" sz="1300" dirty="0"/>
              <a:t>Develop standards-related observation skills</a:t>
            </a:r>
          </a:p>
          <a:p>
            <a:pPr marL="631825" lvl="1" indent="-174625">
              <a:buFontTx/>
              <a:buChar char="•"/>
            </a:pPr>
            <a:r>
              <a:rPr lang="en-US" altLang="en-US" sz="1300" dirty="0"/>
              <a:t>Formulate the right questions</a:t>
            </a:r>
          </a:p>
          <a:p>
            <a:pPr marL="631825" lvl="1" indent="-174625">
              <a:buFontTx/>
              <a:buChar char="•"/>
            </a:pPr>
            <a:r>
              <a:rPr lang="en-US" altLang="en-US" sz="1300" dirty="0"/>
              <a:t>Understand how to score programs and modes not seen</a:t>
            </a:r>
          </a:p>
          <a:p>
            <a:pPr marL="631825" lvl="1" indent="-174625">
              <a:buFontTx/>
              <a:buChar char="•"/>
            </a:pPr>
            <a:r>
              <a:rPr lang="en-US" altLang="en-US" sz="1300" dirty="0"/>
              <a:t>Engage campers and staff as good sources of data</a:t>
            </a:r>
          </a:p>
          <a:p>
            <a:endParaRPr lang="en-US" altLang="en-US" dirty="0"/>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4041D7B2-1233-499D-90F4-6692ABDC3A71}" type="slidenum">
              <a:rPr lang="en-US" altLang="en-US" smtClean="0">
                <a:solidFill>
                  <a:prstClr val="black"/>
                </a:solidFill>
                <a:latin typeface="Futura Std Book" pitchFamily="34" charset="0"/>
              </a:rPr>
              <a:pPr eaLnBrk="1" hangingPunct="1">
                <a:spcBef>
                  <a:spcPct val="0"/>
                </a:spcBef>
              </a:pPr>
              <a:t>24</a:t>
            </a:fld>
            <a:endParaRPr lang="en-US" altLang="en-US" dirty="0">
              <a:solidFill>
                <a:prstClr val="black"/>
              </a:solidFill>
              <a:latin typeface="Futura Std Book" pitchFamily="34" charset="0"/>
            </a:endParaRPr>
          </a:p>
        </p:txBody>
      </p:sp>
      <p:sp>
        <p:nvSpPr>
          <p:cNvPr id="10240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240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3526173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552575" y="457200"/>
            <a:ext cx="3698875" cy="2774950"/>
          </a:xfrm>
          <a:ln/>
        </p:spPr>
      </p:sp>
      <p:sp>
        <p:nvSpPr>
          <p:cNvPr id="103427" name="Notes Placeholder 2"/>
          <p:cNvSpPr>
            <a:spLocks noGrp="1"/>
          </p:cNvSpPr>
          <p:nvPr>
            <p:ph type="body" idx="1"/>
          </p:nvPr>
        </p:nvSpPr>
        <p:spPr>
          <a:xfrm>
            <a:off x="239713" y="3352800"/>
            <a:ext cx="6400800" cy="571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t> </a:t>
            </a:r>
            <a:r>
              <a:rPr lang="en-US" altLang="en-US" b="1" dirty="0"/>
              <a:t>Gathering information through observation </a:t>
            </a:r>
            <a:endParaRPr lang="en-US" altLang="en-US" dirty="0"/>
          </a:p>
          <a:p>
            <a:r>
              <a:rPr lang="en-US" altLang="en-US" dirty="0"/>
              <a:t>Explain that through observation and questioning, a visitor can obtain information needed to score the standards in each camp area.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ACTIVITY </a:t>
            </a:r>
          </a:p>
          <a:p>
            <a:r>
              <a:rPr lang="en-US" altLang="en-US" b="1" dirty="0"/>
              <a:t>As a large group, think about the area of Food Service for a resident camp operation. </a:t>
            </a:r>
          </a:p>
          <a:p>
            <a:r>
              <a:rPr lang="en-US" altLang="en-US" dirty="0"/>
              <a:t> </a:t>
            </a:r>
          </a:p>
          <a:p>
            <a:r>
              <a:rPr lang="en-US" altLang="en-US" dirty="0"/>
              <a:t>Ask the group to list all the things a Visitor needs to see or ask of a Director or food service staff while on their tour of the camp.  Record group responses on a flip chart.  </a:t>
            </a:r>
          </a:p>
          <a:p>
            <a:r>
              <a:rPr lang="en-US" altLang="en-US" dirty="0"/>
              <a:t>How is this data important?  What questions might we need to ask in gathering data for the food service?</a:t>
            </a:r>
          </a:p>
          <a:p>
            <a:r>
              <a:rPr lang="en-US" altLang="en-US" dirty="0"/>
              <a:t> </a:t>
            </a:r>
          </a:p>
          <a:p>
            <a:r>
              <a:rPr lang="en-US" altLang="en-US" dirty="0"/>
              <a:t>Divide into small groups to do a similar exercise for other areas. Assign each group one of the following areas in a resident camp:</a:t>
            </a:r>
          </a:p>
          <a:p>
            <a:r>
              <a:rPr lang="en-US" altLang="en-US" dirty="0"/>
              <a:t>1. Living areas  2. Horseback riding areas  3. Ropes Course  4. Health Center</a:t>
            </a:r>
          </a:p>
          <a:p>
            <a:endParaRPr lang="en-US" altLang="en-US" dirty="0"/>
          </a:p>
          <a:p>
            <a:r>
              <a:rPr lang="en-US" altLang="en-US" dirty="0"/>
              <a:t>Ask groups to </a:t>
            </a:r>
            <a:r>
              <a:rPr lang="en-US" altLang="en-US" b="1" dirty="0"/>
              <a:t>develop a list </a:t>
            </a:r>
            <a:r>
              <a:rPr lang="en-US" altLang="en-US" dirty="0"/>
              <a:t>of what information they need about their assigned area to make compliance decisions.  Further, they should </a:t>
            </a:r>
            <a:r>
              <a:rPr lang="en-US" altLang="en-US" b="1" dirty="0"/>
              <a:t>identify if that information is best gained through observation or through asking questions</a:t>
            </a:r>
            <a:r>
              <a:rPr lang="en-US" altLang="en-US" dirty="0"/>
              <a:t>.  Groups will need to refer to </a:t>
            </a:r>
            <a:r>
              <a:rPr lang="en-US" altLang="en-US" u="none" dirty="0"/>
              <a:t>their</a:t>
            </a:r>
            <a:r>
              <a:rPr lang="en-US" altLang="en-US" u="none" baseline="0" dirty="0"/>
              <a:t> </a:t>
            </a:r>
            <a:r>
              <a:rPr lang="en-US" altLang="en-US" i="1" u="none" dirty="0"/>
              <a:t>ACA</a:t>
            </a:r>
            <a:r>
              <a:rPr lang="en-US" altLang="en-US" i="1" dirty="0"/>
              <a:t> Accreditation Process Guide</a:t>
            </a:r>
            <a:r>
              <a:rPr lang="en-US" altLang="en-US" dirty="0"/>
              <a:t> while working on this task.</a:t>
            </a:r>
          </a:p>
          <a:p>
            <a:endParaRPr lang="en-US" altLang="en-US" dirty="0"/>
          </a:p>
          <a:p>
            <a:r>
              <a:rPr lang="en-US" altLang="en-US" dirty="0"/>
              <a:t> Give the groups 15-20 minutes to complete the task.  Remind them that all applicable standards may not be grouped together in the </a:t>
            </a:r>
            <a:r>
              <a:rPr lang="en-US" altLang="en-US" i="1" dirty="0"/>
              <a:t>ACA Accreditation Process Guide</a:t>
            </a:r>
            <a:r>
              <a:rPr lang="en-US" altLang="en-US" dirty="0"/>
              <a:t>.  Have the groups report back to the full group and discuss what must be observed in each area.  Remind them that the goal is to be familiar enough with the standards to provide a valid and reliable accreditation visit.  </a:t>
            </a:r>
          </a:p>
          <a:p>
            <a:r>
              <a:rPr lang="en-US" altLang="en-US" dirty="0"/>
              <a:t> </a:t>
            </a:r>
          </a:p>
          <a:p>
            <a:r>
              <a:rPr lang="en-US" altLang="en-US" b="1" dirty="0"/>
              <a:t>Provide each participant with a SAMPLE copy of the </a:t>
            </a:r>
            <a:r>
              <a:rPr lang="en-US" altLang="en-US" b="1" i="1" dirty="0"/>
              <a:t>Standards Visitor Reference Guide </a:t>
            </a:r>
            <a:r>
              <a:rPr lang="en-US" altLang="en-US" dirty="0"/>
              <a:t>and review how to use it.  Inform the group that this guide is updated when new/revised standards are released.</a:t>
            </a:r>
          </a:p>
          <a:p>
            <a:endParaRPr lang="en-US" altLang="en-US" dirty="0"/>
          </a:p>
          <a:p>
            <a:endParaRPr lang="en-US" altLang="en-US" dirty="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CA2FC0A-5310-4A7D-9526-2603501C41FB}" type="slidenum">
              <a:rPr lang="en-US" altLang="en-US" smtClean="0">
                <a:solidFill>
                  <a:prstClr val="black"/>
                </a:solidFill>
                <a:latin typeface="Futura Std Book" pitchFamily="34" charset="0"/>
              </a:rPr>
              <a:pPr eaLnBrk="1" hangingPunct="1">
                <a:spcBef>
                  <a:spcPct val="0"/>
                </a:spcBef>
              </a:pPr>
              <a:t>25</a:t>
            </a:fld>
            <a:endParaRPr lang="en-US" altLang="en-US" dirty="0">
              <a:solidFill>
                <a:prstClr val="black"/>
              </a:solidFill>
              <a:latin typeface="Futura Std Book" pitchFamily="34" charset="0"/>
            </a:endParaRPr>
          </a:p>
        </p:txBody>
      </p:sp>
      <p:sp>
        <p:nvSpPr>
          <p:cNvPr id="10342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343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3079330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547813" y="609600"/>
            <a:ext cx="4051300" cy="3040063"/>
          </a:xfrm>
          <a:ln/>
        </p:spPr>
      </p:sp>
      <p:sp>
        <p:nvSpPr>
          <p:cNvPr id="104451" name="Notes Placeholder 2"/>
          <p:cNvSpPr>
            <a:spLocks noGrp="1"/>
          </p:cNvSpPr>
          <p:nvPr>
            <p:ph type="body" idx="1"/>
          </p:nvPr>
        </p:nvSpPr>
        <p:spPr>
          <a:xfrm>
            <a:off x="239713" y="3810000"/>
            <a:ext cx="6400800" cy="518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p>
          <a:p>
            <a:r>
              <a:rPr lang="en-US" altLang="en-US" b="1" dirty="0"/>
              <a:t>Gathering Information Through Questioning </a:t>
            </a:r>
          </a:p>
          <a:p>
            <a:r>
              <a:rPr lang="en-US" altLang="en-US" dirty="0"/>
              <a:t>Look at the photo of chicken defrosting on in a sink full of water.</a:t>
            </a:r>
          </a:p>
          <a:p>
            <a:r>
              <a:rPr lang="en-US" altLang="en-US" dirty="0"/>
              <a:t> </a:t>
            </a:r>
          </a:p>
          <a:p>
            <a:r>
              <a:rPr lang="en-US" altLang="en-US" b="1" dirty="0"/>
              <a:t>ACTIVITY</a:t>
            </a:r>
          </a:p>
          <a:p>
            <a:r>
              <a:rPr lang="en-US" altLang="en-US" dirty="0"/>
              <a:t>Ask participants to </a:t>
            </a:r>
            <a:r>
              <a:rPr lang="en-US" altLang="en-US" b="1" dirty="0"/>
              <a:t>think of questions </a:t>
            </a:r>
            <a:r>
              <a:rPr lang="en-US" altLang="en-US" dirty="0"/>
              <a:t>that one might ask if you found this scenario in the kitchen.  Have participants individually </a:t>
            </a:r>
            <a:r>
              <a:rPr lang="en-US" altLang="en-US" b="1" dirty="0"/>
              <a:t>write down a question or questions </a:t>
            </a:r>
            <a:r>
              <a:rPr lang="en-US" altLang="en-US" dirty="0"/>
              <a:t>they might ask in this situation. </a:t>
            </a:r>
          </a:p>
          <a:p>
            <a:r>
              <a:rPr lang="en-US" altLang="en-US" i="1" dirty="0"/>
              <a:t>(Note:</a:t>
            </a:r>
            <a:r>
              <a:rPr lang="en-US" altLang="en-US" i="1" baseline="0" dirty="0"/>
              <a:t> You will review the questions in conjunction with the next slide)</a:t>
            </a:r>
            <a:endParaRPr lang="en-US" altLang="en-US" i="1" dirty="0"/>
          </a:p>
          <a:p>
            <a:endParaRPr lang="en-US" altLang="en-US" dirty="0"/>
          </a:p>
          <a:p>
            <a:r>
              <a:rPr lang="en-US" altLang="en-US" b="1" dirty="0"/>
              <a:t>Explain</a:t>
            </a:r>
            <a:r>
              <a:rPr lang="en-US" altLang="en-US" dirty="0"/>
              <a:t> that the way you ask the question will help set a climate of trust and helpfulness.  Some of the information you need may be simple facts that can be answered in a few words.  Other situations require that you search for information and may require in-depth questioning.</a:t>
            </a:r>
          </a:p>
          <a:p>
            <a:endParaRPr lang="en-US" altLang="en-US" dirty="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348F972-4160-4AD1-8784-805B43652EFB}" type="slidenum">
              <a:rPr lang="en-US" altLang="en-US" smtClean="0">
                <a:solidFill>
                  <a:prstClr val="black"/>
                </a:solidFill>
                <a:latin typeface="Futura Std Book" pitchFamily="34" charset="0"/>
              </a:rPr>
              <a:pPr eaLnBrk="1" hangingPunct="1">
                <a:spcBef>
                  <a:spcPct val="0"/>
                </a:spcBef>
              </a:pPr>
              <a:t>26</a:t>
            </a:fld>
            <a:endParaRPr lang="en-US" altLang="en-US" dirty="0">
              <a:solidFill>
                <a:prstClr val="black"/>
              </a:solidFill>
              <a:latin typeface="Futura Std Book" pitchFamily="34" charset="0"/>
            </a:endParaRPr>
          </a:p>
        </p:txBody>
      </p:sp>
      <p:sp>
        <p:nvSpPr>
          <p:cNvPr id="1044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445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768690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992313" y="304800"/>
            <a:ext cx="2744787" cy="2058988"/>
          </a:xfrm>
          <a:ln/>
        </p:spPr>
      </p:sp>
      <p:sp>
        <p:nvSpPr>
          <p:cNvPr id="3" name="Notes Placeholder 2"/>
          <p:cNvSpPr>
            <a:spLocks noGrp="1"/>
          </p:cNvSpPr>
          <p:nvPr>
            <p:ph type="body" idx="1"/>
          </p:nvPr>
        </p:nvSpPr>
        <p:spPr>
          <a:xfrm>
            <a:off x="240506" y="2438400"/>
            <a:ext cx="6400800" cy="6172200"/>
          </a:xfrm>
        </p:spPr>
        <p:txBody>
          <a:bodyPr>
            <a:normAutofit fontScale="2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4600" b="1" dirty="0"/>
              <a:t>Asking Questions</a:t>
            </a:r>
          </a:p>
          <a:p>
            <a:pPr>
              <a:defRPr/>
            </a:pPr>
            <a:r>
              <a:rPr lang="en-US" sz="4600" dirty="0"/>
              <a:t>Introduce and challenge participants to think about what it means to ask effective and non-threatening questions.  Discussion should center on types of questions and possible responses.  Use the sample questions below to start a discussion of closed-ended questions and open-ended questions</a:t>
            </a:r>
          </a:p>
          <a:p>
            <a:pPr>
              <a:defRPr/>
            </a:pPr>
            <a:r>
              <a:rPr lang="en-US" sz="4600" dirty="0"/>
              <a:t> </a:t>
            </a:r>
          </a:p>
          <a:p>
            <a:pPr marL="174625" indent="-174625">
              <a:defRPr/>
            </a:pPr>
            <a:r>
              <a:rPr lang="en-US" sz="4600" dirty="0"/>
              <a:t>1.  Describe the process your camp went through to decide whether or not to obtain an AED?   </a:t>
            </a:r>
            <a:r>
              <a:rPr lang="en-US" sz="4600" b="1" u="sng" dirty="0"/>
              <a:t>OR </a:t>
            </a:r>
            <a:r>
              <a:rPr lang="en-US" sz="4600" b="1" dirty="0"/>
              <a:t>  </a:t>
            </a:r>
            <a:r>
              <a:rPr lang="en-US" sz="4600" b="1" baseline="0" dirty="0"/>
              <a:t> </a:t>
            </a:r>
            <a:r>
              <a:rPr lang="en-US" sz="4600" dirty="0"/>
              <a:t>Will your camp get an AED?</a:t>
            </a:r>
          </a:p>
          <a:p>
            <a:pPr marL="174625" indent="-174625">
              <a:defRPr/>
            </a:pPr>
            <a:r>
              <a:rPr lang="en-US" sz="4600" dirty="0"/>
              <a:t>2.  Share with me your system for providing training for mid-summer staff hires.  </a:t>
            </a:r>
            <a:r>
              <a:rPr lang="en-US" sz="4600" b="1" u="sng" dirty="0"/>
              <a:t>OR</a:t>
            </a:r>
            <a:r>
              <a:rPr lang="en-US" sz="4600" dirty="0"/>
              <a:t> </a:t>
            </a:r>
            <a:r>
              <a:rPr lang="en-US" sz="4600" baseline="0" dirty="0"/>
              <a:t>  </a:t>
            </a:r>
            <a:r>
              <a:rPr lang="en-US" sz="4600" dirty="0"/>
              <a:t>Did your mid-summer staff hires get trained?</a:t>
            </a:r>
          </a:p>
          <a:p>
            <a:pPr marL="174625" indent="-174625">
              <a:defRPr/>
            </a:pPr>
            <a:r>
              <a:rPr lang="en-US" sz="4600" dirty="0"/>
              <a:t> </a:t>
            </a:r>
          </a:p>
          <a:p>
            <a:pPr>
              <a:defRPr/>
            </a:pPr>
            <a:r>
              <a:rPr lang="en-US" sz="4600" dirty="0"/>
              <a:t>Have participants share the questions that they wrote down for “thawing the chicken slide”.  </a:t>
            </a:r>
          </a:p>
          <a:p>
            <a:pPr marL="114300" indent="-114300">
              <a:buFont typeface="Arial" pitchFamily="34" charset="0"/>
              <a:buChar char="•"/>
              <a:defRPr/>
            </a:pPr>
            <a:r>
              <a:rPr lang="en-US" sz="4600" dirty="0"/>
              <a:t>What kind of question is it?   (open or closed) </a:t>
            </a:r>
          </a:p>
          <a:p>
            <a:pPr marL="114300" indent="-114300">
              <a:buFont typeface="Arial" pitchFamily="34" charset="0"/>
              <a:buChar char="•"/>
              <a:defRPr/>
            </a:pPr>
            <a:r>
              <a:rPr lang="en-US" sz="4600" dirty="0"/>
              <a:t>What additional questions might we need to ask? </a:t>
            </a:r>
          </a:p>
          <a:p>
            <a:pPr>
              <a:defRPr/>
            </a:pPr>
            <a:r>
              <a:rPr lang="en-US" sz="4600" dirty="0"/>
              <a:t> </a:t>
            </a:r>
          </a:p>
          <a:p>
            <a:pPr>
              <a:defRPr/>
            </a:pPr>
            <a:r>
              <a:rPr lang="en-US" sz="4600" b="1" dirty="0"/>
              <a:t>Threatening Questions</a:t>
            </a:r>
            <a:endParaRPr lang="en-US" sz="4600" dirty="0"/>
          </a:p>
          <a:p>
            <a:pPr>
              <a:defRPr/>
            </a:pPr>
            <a:r>
              <a:rPr lang="en-US" sz="4600" dirty="0"/>
              <a:t>Now turn the focus to a discussion around questions that may be threatening and may not produce the information needed.</a:t>
            </a:r>
          </a:p>
          <a:p>
            <a:pPr>
              <a:defRPr/>
            </a:pPr>
            <a:r>
              <a:rPr lang="en-US" sz="4600" dirty="0"/>
              <a:t> </a:t>
            </a:r>
          </a:p>
          <a:p>
            <a:pPr>
              <a:defRPr/>
            </a:pPr>
            <a:r>
              <a:rPr lang="en-US" sz="4600" dirty="0"/>
              <a:t>Using the examples above (AED and mid-summer training), have the participants think about how these questions might be asked in a way that might create a confrontational or threatening environment?  </a:t>
            </a:r>
          </a:p>
          <a:p>
            <a:pPr>
              <a:defRPr/>
            </a:pPr>
            <a:r>
              <a:rPr lang="en-US" sz="4600" dirty="0"/>
              <a:t> </a:t>
            </a:r>
          </a:p>
          <a:p>
            <a:pPr>
              <a:defRPr/>
            </a:pPr>
            <a:r>
              <a:rPr lang="en-US" sz="4600" b="1" dirty="0"/>
              <a:t>Why might someone feel threatened by a question from a visitor? </a:t>
            </a:r>
            <a:br>
              <a:rPr lang="en-US" sz="4600" b="1" dirty="0"/>
            </a:br>
            <a:r>
              <a:rPr lang="en-US" sz="4600" dirty="0"/>
              <a:t>Threatening questions tend to put people on the defensive and may cause the Director to feel that you are an inspector</a:t>
            </a:r>
            <a:r>
              <a:rPr lang="en-US" sz="4600" i="1" dirty="0"/>
              <a:t>.  </a:t>
            </a:r>
          </a:p>
          <a:p>
            <a:pPr>
              <a:defRPr/>
            </a:pPr>
            <a:endParaRPr lang="en-US" sz="4600" i="1" dirty="0"/>
          </a:p>
          <a:p>
            <a:pPr>
              <a:defRPr/>
            </a:pPr>
            <a:r>
              <a:rPr lang="en-US" sz="4600" dirty="0"/>
              <a:t>Use the following examples or ask the participants for examples of threatening questions.</a:t>
            </a:r>
          </a:p>
          <a:p>
            <a:pPr marL="114300" indent="-114300">
              <a:buFont typeface="Arial" pitchFamily="34" charset="0"/>
              <a:buChar char="•"/>
              <a:defRPr/>
            </a:pPr>
            <a:r>
              <a:rPr lang="en-US" sz="4600" dirty="0"/>
              <a:t>When was the last time you checked the thermometers?</a:t>
            </a:r>
          </a:p>
          <a:p>
            <a:pPr marL="114300" indent="-114300">
              <a:buFont typeface="Arial" pitchFamily="34" charset="0"/>
              <a:buChar char="•"/>
              <a:defRPr/>
            </a:pPr>
            <a:r>
              <a:rPr lang="en-US" sz="4600" dirty="0"/>
              <a:t>Why haven’t you fixed these stairs?</a:t>
            </a:r>
          </a:p>
          <a:p>
            <a:pPr marL="114300" indent="-114300">
              <a:buFont typeface="Arial" pitchFamily="34" charset="0"/>
              <a:buChar char="•"/>
              <a:defRPr/>
            </a:pPr>
            <a:r>
              <a:rPr lang="en-US" sz="4600" dirty="0"/>
              <a:t>What’s wrong with your septic system?</a:t>
            </a:r>
          </a:p>
          <a:p>
            <a:pPr marL="114300" indent="-114300">
              <a:buFont typeface="Arial" pitchFamily="34" charset="0"/>
              <a:buChar char="•"/>
              <a:defRPr/>
            </a:pPr>
            <a:r>
              <a:rPr lang="en-US" sz="4400" dirty="0"/>
              <a:t>Why don’t your go-karts have roll bars as they ought to?</a:t>
            </a:r>
          </a:p>
          <a:p>
            <a:pPr>
              <a:defRPr/>
            </a:pPr>
            <a:endParaRPr lang="en-US"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A6D8C2AF-2914-40B9-A2CA-EA780DA1714C}" type="slidenum">
              <a:rPr lang="en-US" altLang="en-US" smtClean="0">
                <a:solidFill>
                  <a:prstClr val="black"/>
                </a:solidFill>
                <a:latin typeface="Futura Std Book" pitchFamily="34" charset="0"/>
              </a:rPr>
              <a:pPr eaLnBrk="1" hangingPunct="1">
                <a:spcBef>
                  <a:spcPct val="0"/>
                </a:spcBef>
              </a:pPr>
              <a:t>27</a:t>
            </a:fld>
            <a:endParaRPr lang="en-US" altLang="en-US" dirty="0">
              <a:solidFill>
                <a:prstClr val="black"/>
              </a:solidFill>
              <a:latin typeface="Futura Std Book" pitchFamily="34" charset="0"/>
            </a:endParaRPr>
          </a:p>
        </p:txBody>
      </p:sp>
      <p:sp>
        <p:nvSpPr>
          <p:cNvPr id="10547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547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2064156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1547813" y="609600"/>
            <a:ext cx="4051300" cy="3040063"/>
          </a:xfrm>
          <a:ln/>
        </p:spPr>
      </p:sp>
      <p:sp>
        <p:nvSpPr>
          <p:cNvPr id="3" name="Notes Placeholder 2"/>
          <p:cNvSpPr>
            <a:spLocks noGrp="1"/>
          </p:cNvSpPr>
          <p:nvPr>
            <p:ph type="body" idx="1"/>
          </p:nvPr>
        </p:nvSpPr>
        <p:spPr>
          <a:xfrm>
            <a:off x="239713" y="3733800"/>
            <a:ext cx="6400800" cy="5257800"/>
          </a:xfrm>
        </p:spPr>
        <p:txBody>
          <a:bodyPr>
            <a:normAutofit fontScale="92500" lnSpcReduction="20000"/>
          </a:bodyPr>
          <a:lstStyle/>
          <a:p>
            <a:pPr>
              <a:defRPr/>
            </a:pPr>
            <a:r>
              <a:rPr lang="en-US" sz="1300" b="1" dirty="0"/>
              <a:t>Closed-ended questions</a:t>
            </a:r>
            <a:endParaRPr lang="en-US" sz="1300" dirty="0"/>
          </a:p>
          <a:p>
            <a:pPr marL="114300" indent="-114300">
              <a:buFont typeface="Arial" pitchFamily="34" charset="0"/>
              <a:buChar char="•"/>
              <a:defRPr/>
            </a:pPr>
            <a:r>
              <a:rPr lang="en-US" sz="1300" dirty="0"/>
              <a:t>Usually a single or simple response such as “yes” or “no”</a:t>
            </a:r>
          </a:p>
          <a:p>
            <a:pPr marL="114300" indent="-114300">
              <a:buFont typeface="Arial" pitchFamily="34" charset="0"/>
              <a:buChar char="•"/>
              <a:defRPr/>
            </a:pPr>
            <a:r>
              <a:rPr lang="en-US" sz="1300" dirty="0"/>
              <a:t>May gather limited information</a:t>
            </a:r>
          </a:p>
          <a:p>
            <a:pPr marL="114300" indent="-114300">
              <a:buFont typeface="Arial" pitchFamily="34" charset="0"/>
              <a:buChar char="•"/>
              <a:defRPr/>
            </a:pPr>
            <a:r>
              <a:rPr lang="en-US" sz="1300" dirty="0"/>
              <a:t>May put people on the defensive</a:t>
            </a:r>
          </a:p>
          <a:p>
            <a:pPr>
              <a:defRPr/>
            </a:pPr>
            <a:endParaRPr lang="en-US" sz="1300" dirty="0"/>
          </a:p>
          <a:p>
            <a:pPr>
              <a:defRPr/>
            </a:pPr>
            <a:r>
              <a:rPr lang="en-US" sz="1300" b="1" dirty="0"/>
              <a:t>DISCUSSION: </a:t>
            </a:r>
          </a:p>
          <a:p>
            <a:pPr>
              <a:defRPr/>
            </a:pPr>
            <a:r>
              <a:rPr lang="en-US" sz="1300" b="1" dirty="0"/>
              <a:t>Gathering information with probing questions  </a:t>
            </a:r>
            <a:endParaRPr lang="en-US" sz="1300" dirty="0"/>
          </a:p>
          <a:p>
            <a:pPr>
              <a:defRPr/>
            </a:pPr>
            <a:r>
              <a:rPr lang="en-US" sz="1300" dirty="0"/>
              <a:t>Remind participants of the value of probing.  It is important to keep asking questions: “Tell me about…”  “Explain how you…”  “Describe the camp’s procedure for…”  Ask the participants when probing questions might be necessary.</a:t>
            </a:r>
          </a:p>
          <a:p>
            <a:pPr>
              <a:defRPr/>
            </a:pPr>
            <a:r>
              <a:rPr lang="en-US" sz="1300" dirty="0"/>
              <a:t> </a:t>
            </a:r>
          </a:p>
          <a:p>
            <a:pPr>
              <a:defRPr/>
            </a:pPr>
            <a:r>
              <a:rPr lang="en-US" sz="1300" b="1" dirty="0"/>
              <a:t>GROUP ACTIVITY:</a:t>
            </a:r>
          </a:p>
          <a:p>
            <a:pPr>
              <a:defRPr/>
            </a:pPr>
            <a:r>
              <a:rPr lang="en-US" sz="1300" dirty="0"/>
              <a:t>When participants seem to understand the principles involved, have them break into four groups and assign each group one of the following situations, giving them 5-10 minutes to develop both poorly stated and acceptable questions that might be asked during a visit.  - These can be role played.</a:t>
            </a:r>
          </a:p>
          <a:p>
            <a:pPr marL="174625" indent="-174625">
              <a:defRPr/>
            </a:pPr>
            <a:r>
              <a:rPr lang="en-US" sz="1300" dirty="0"/>
              <a:t> </a:t>
            </a:r>
          </a:p>
          <a:p>
            <a:pPr marL="228600" indent="-228600">
              <a:buFont typeface="+mj-lt"/>
              <a:buAutoNum type="arabicPeriod"/>
              <a:defRPr/>
            </a:pPr>
            <a:r>
              <a:rPr lang="en-US" sz="1300" dirty="0"/>
              <a:t>You arrive at the waterfront and see campers putting canoes into the water. No staff member is in sight.</a:t>
            </a:r>
          </a:p>
          <a:p>
            <a:pPr marL="228600" indent="-228600">
              <a:buFont typeface="+mj-lt"/>
              <a:buAutoNum type="arabicPeriod"/>
              <a:defRPr/>
            </a:pPr>
            <a:r>
              <a:rPr lang="en-US" sz="1300" dirty="0"/>
              <a:t>Walking by the camp health center and you hear the nurse say, “That’s OK honey, you can take that medicine back to the cabin with you.”</a:t>
            </a:r>
          </a:p>
          <a:p>
            <a:pPr marL="228600" indent="-228600">
              <a:buFont typeface="+mj-lt"/>
              <a:buAutoNum type="arabicPeriod"/>
              <a:defRPr/>
            </a:pPr>
            <a:r>
              <a:rPr lang="en-US" sz="1300" dirty="0"/>
              <a:t>As you are touring the camp, you note that there are hiking trails and signs to the Blueberry Patch right behind the target area of the rifle range.</a:t>
            </a:r>
          </a:p>
          <a:p>
            <a:pPr marL="228600" indent="-228600">
              <a:buFont typeface="+mj-lt"/>
              <a:buAutoNum type="arabicPeriod"/>
              <a:defRPr/>
            </a:pPr>
            <a:r>
              <a:rPr lang="en-US" sz="1300" dirty="0"/>
              <a:t>While touring the camp, you see a group of day campers using a permanent climbing wall in the middle of camp.  You know this camp operates many rental-group programs in the spring and fall.  You see no fencing or signs about use.</a:t>
            </a:r>
          </a:p>
          <a:p>
            <a:pPr>
              <a:defRPr/>
            </a:pPr>
            <a:r>
              <a:rPr lang="en-US" sz="1300" dirty="0"/>
              <a:t> </a:t>
            </a:r>
          </a:p>
          <a:p>
            <a:pPr>
              <a:defRPr/>
            </a:pPr>
            <a:r>
              <a:rPr lang="en-US" sz="1300" dirty="0"/>
              <a:t>Have each group share their questions and discuss any concerns that may arise.</a:t>
            </a:r>
          </a:p>
          <a:p>
            <a:pPr>
              <a:defRPr/>
            </a:pPr>
            <a:r>
              <a:rPr lang="en-US" b="1" i="1" dirty="0"/>
              <a:t> </a:t>
            </a:r>
            <a:endParaRPr lang="en-US" dirty="0"/>
          </a:p>
          <a:p>
            <a:pPr>
              <a:defRPr/>
            </a:pPr>
            <a:endParaRPr lang="en-US" dirty="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29F636A-9DAF-4A5E-AA66-07D78161604E}" type="slidenum">
              <a:rPr lang="en-US" altLang="en-US" smtClean="0">
                <a:solidFill>
                  <a:prstClr val="black"/>
                </a:solidFill>
                <a:latin typeface="Futura Std Book" pitchFamily="34" charset="0"/>
              </a:rPr>
              <a:pPr eaLnBrk="1" hangingPunct="1">
                <a:spcBef>
                  <a:spcPct val="0"/>
                </a:spcBef>
              </a:pPr>
              <a:t>28</a:t>
            </a:fld>
            <a:endParaRPr lang="en-US" altLang="en-US" dirty="0">
              <a:solidFill>
                <a:prstClr val="black"/>
              </a:solidFill>
              <a:latin typeface="Futura Std Book" pitchFamily="34" charset="0"/>
            </a:endParaRPr>
          </a:p>
        </p:txBody>
      </p:sp>
      <p:sp>
        <p:nvSpPr>
          <p:cNvPr id="10752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752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4244010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547813" y="609600"/>
            <a:ext cx="4051300" cy="3040063"/>
          </a:xfrm>
          <a:ln/>
        </p:spPr>
      </p:sp>
      <p:sp>
        <p:nvSpPr>
          <p:cNvPr id="3" name="Notes Placeholder 2"/>
          <p:cNvSpPr>
            <a:spLocks noGrp="1"/>
          </p:cNvSpPr>
          <p:nvPr>
            <p:ph type="body" idx="1"/>
          </p:nvPr>
        </p:nvSpPr>
        <p:spPr>
          <a:xfrm>
            <a:off x="239713" y="3733800"/>
            <a:ext cx="6400800" cy="5257800"/>
          </a:xfrm>
        </p:spPr>
        <p:txBody>
          <a:bodyPr>
            <a:normAutofit/>
          </a:bodyPr>
          <a:lstStyle/>
          <a:p>
            <a:pPr>
              <a:defRPr/>
            </a:pPr>
            <a:r>
              <a:rPr lang="en-US" b="1" dirty="0"/>
              <a:t>Open-ended Questions</a:t>
            </a:r>
            <a:endParaRPr lang="en-US" dirty="0"/>
          </a:p>
          <a:p>
            <a:pPr>
              <a:defRPr/>
            </a:pPr>
            <a:r>
              <a:rPr lang="en-US" dirty="0"/>
              <a:t>Discuss with the group that the type of response received is in many ways a reflection of the type of question asked.  </a:t>
            </a:r>
          </a:p>
          <a:p>
            <a:pPr>
              <a:defRPr/>
            </a:pPr>
            <a:endParaRPr lang="en-US" dirty="0"/>
          </a:p>
          <a:p>
            <a:pPr>
              <a:defRPr/>
            </a:pPr>
            <a:r>
              <a:rPr lang="en-US" dirty="0"/>
              <a:t>One classification of questions is to be </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closed or </a:t>
            </a:r>
            <a:r>
              <a:rPr lang="en-US" dirty="0"/>
              <a:t>open-ended.</a:t>
            </a:r>
            <a:r>
              <a:rPr lang="en-US" baseline="0" dirty="0"/>
              <a:t>  </a:t>
            </a:r>
            <a:r>
              <a:rPr lang="en-US" dirty="0"/>
              <a:t>Consider the attributes of each. </a:t>
            </a:r>
          </a:p>
          <a:p>
            <a:pPr>
              <a:defRPr/>
            </a:pPr>
            <a:endParaRPr lang="en-US" b="1" dirty="0"/>
          </a:p>
          <a:p>
            <a:pPr>
              <a:defRPr/>
            </a:pPr>
            <a:r>
              <a:rPr lang="en-US" b="1" dirty="0"/>
              <a:t>Open-ended questions</a:t>
            </a:r>
            <a:endParaRPr lang="en-US" dirty="0"/>
          </a:p>
          <a:p>
            <a:pPr marL="114300" marR="0" lvl="0" indent="-1143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Use of who, what, where, when, why or how</a:t>
            </a:r>
          </a:p>
          <a:p>
            <a:pPr marL="114300" marR="0" lvl="0" indent="-1143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Discussion starter</a:t>
            </a:r>
          </a:p>
          <a:p>
            <a:pPr marL="114300" indent="-114300">
              <a:buFont typeface="Arial" pitchFamily="34" charset="0"/>
              <a:buChar char="•"/>
              <a:defRPr/>
            </a:pPr>
            <a:r>
              <a:rPr lang="en-US" dirty="0"/>
              <a:t>Concisely worded</a:t>
            </a:r>
          </a:p>
          <a:p>
            <a:pPr marL="114300" indent="-114300">
              <a:buFont typeface="Arial" pitchFamily="34" charset="0"/>
              <a:buChar char="•"/>
              <a:defRPr/>
            </a:pPr>
            <a:r>
              <a:rPr lang="en-US" dirty="0"/>
              <a:t>Easily understood</a:t>
            </a:r>
          </a:p>
          <a:p>
            <a:pPr marL="114300" indent="-114300">
              <a:buFont typeface="Arial" pitchFamily="34" charset="0"/>
              <a:buChar char="•"/>
              <a:defRPr/>
            </a:pPr>
            <a:r>
              <a:rPr lang="en-US" dirty="0"/>
              <a:t>Answer requires thought</a:t>
            </a:r>
          </a:p>
          <a:p>
            <a:pPr marL="114300" indent="-114300">
              <a:buFont typeface="Arial" pitchFamily="34" charset="0"/>
              <a:buChar char="•"/>
              <a:defRPr/>
            </a:pPr>
            <a:r>
              <a:rPr lang="en-US" dirty="0"/>
              <a:t>Requires more than a one word answer</a:t>
            </a:r>
          </a:p>
          <a:p>
            <a:pPr>
              <a:defRPr/>
            </a:pPr>
            <a:r>
              <a:rPr lang="en-US" dirty="0"/>
              <a:t> </a:t>
            </a:r>
          </a:p>
          <a:p>
            <a:pPr>
              <a:defRPr/>
            </a:pPr>
            <a:endParaRPr 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A20BB7E-C945-4F84-BAC1-45E39633B982}" type="slidenum">
              <a:rPr lang="en-US" altLang="en-US" smtClean="0">
                <a:solidFill>
                  <a:prstClr val="black"/>
                </a:solidFill>
                <a:latin typeface="Futura Std Book" pitchFamily="34" charset="0"/>
              </a:rPr>
              <a:pPr eaLnBrk="1" hangingPunct="1">
                <a:spcBef>
                  <a:spcPct val="0"/>
                </a:spcBef>
              </a:pPr>
              <a:t>29</a:t>
            </a:fld>
            <a:endParaRPr lang="en-US" altLang="en-US" dirty="0">
              <a:solidFill>
                <a:prstClr val="black"/>
              </a:solidFill>
              <a:latin typeface="Futura Std Book" pitchFamily="34" charset="0"/>
            </a:endParaRPr>
          </a:p>
        </p:txBody>
      </p:sp>
      <p:sp>
        <p:nvSpPr>
          <p:cNvPr id="10650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650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228208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pPr>
              <a:defRPr/>
            </a:pPr>
            <a:r>
              <a:rPr lang="en-US" sz="1200" b="1" dirty="0"/>
              <a:t>Housekeeping Task:</a:t>
            </a:r>
          </a:p>
          <a:p>
            <a:pPr>
              <a:defRPr/>
            </a:pPr>
            <a:r>
              <a:rPr lang="en-US" sz="1200" b="1" dirty="0"/>
              <a:t>Since there have been various updates to the APG,</a:t>
            </a:r>
            <a:r>
              <a:rPr lang="en-US" sz="1200" b="1" baseline="0" dirty="0"/>
              <a:t> </a:t>
            </a:r>
            <a:r>
              <a:rPr lang="en-US" sz="1200" b="1" dirty="0"/>
              <a:t>take a minute to ensure that participants have a current APG or have added all the updates. </a:t>
            </a:r>
          </a:p>
          <a:p>
            <a:pPr>
              <a:defRPr/>
            </a:pPr>
            <a:r>
              <a:rPr lang="en-US" sz="1200" b="1" dirty="0"/>
              <a:t>Put up this slide and have participants</a:t>
            </a:r>
            <a:r>
              <a:rPr lang="en-US" sz="1200" b="1" baseline="0" dirty="0"/>
              <a:t> check it against their guide</a:t>
            </a:r>
          </a:p>
          <a:p>
            <a:pPr>
              <a:defRPr/>
            </a:pPr>
            <a:endParaRPr lang="en-US" sz="1200" b="1" baseline="0" dirty="0"/>
          </a:p>
          <a:p>
            <a:pPr>
              <a:defRPr/>
            </a:pPr>
            <a:r>
              <a:rPr lang="en-US" sz="1200" b="1" i="1" baseline="0" dirty="0"/>
              <a:t>Do these two standards match what is in your APG?</a:t>
            </a:r>
            <a:endParaRPr lang="en-US" sz="1200" b="1" i="1" dirty="0"/>
          </a:p>
          <a:p>
            <a:pPr marL="742950" lvl="1" indent="-285750">
              <a:buFont typeface="Courier New" panose="02070309020205020404" pitchFamily="49" charset="0"/>
              <a:buChar char="o"/>
              <a:defRPr/>
            </a:pPr>
            <a:r>
              <a:rPr lang="en-US" sz="1200" b="1" dirty="0"/>
              <a:t>Page 94 HW.23 Staff Health History</a:t>
            </a:r>
            <a:r>
              <a:rPr lang="en-US" sz="1200" dirty="0"/>
              <a:t>–</a:t>
            </a:r>
          </a:p>
          <a:p>
            <a:pPr marL="742950" lvl="1" indent="-285750">
              <a:buFont typeface="Courier New" panose="02070309020205020404" pitchFamily="49" charset="0"/>
              <a:buChar char="o"/>
              <a:defRPr/>
            </a:pPr>
            <a:r>
              <a:rPr lang="en-US" sz="1200" b="1" dirty="0"/>
              <a:t>Page 126 HR.3 Hiring Policies </a:t>
            </a:r>
            <a:r>
              <a:rPr lang="en-US" sz="1200" dirty="0"/>
              <a:t>– This shows HR.3.3 and includes the mandatory requirement for criminal background checks for year-round staff (every five years). </a:t>
            </a:r>
          </a:p>
          <a:p>
            <a:pPr marL="742950" lvl="1" indent="-285750">
              <a:buFont typeface="Courier New" panose="02070309020205020404" pitchFamily="49" charset="0"/>
              <a:buChar char="o"/>
              <a:defRPr/>
            </a:pPr>
            <a:r>
              <a:rPr lang="en-US" sz="1200" dirty="0"/>
              <a:t>If anyone</a:t>
            </a:r>
            <a:r>
              <a:rPr lang="en-US" sz="1200" baseline="0" dirty="0"/>
              <a:t> needs updates or the filler pages, they are provided as handouts, or go to ACAcamps.org/Staff-professionals</a:t>
            </a:r>
          </a:p>
          <a:p>
            <a:pPr marL="742950" marR="0" lvl="1" indent="-2857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b="1" dirty="0">
                <a:solidFill>
                  <a:srgbClr val="FF0000"/>
                </a:solidFill>
              </a:rPr>
              <a:t>You have been provided handouts of the latest  APG updates ( April 2015 – August 2015</a:t>
            </a:r>
            <a:r>
              <a:rPr lang="en-US" sz="1200" b="1" baseline="0" dirty="0">
                <a:solidFill>
                  <a:srgbClr val="FF0000"/>
                </a:solidFill>
              </a:rPr>
              <a:t> – Titled January 2016 List…</a:t>
            </a:r>
            <a:r>
              <a:rPr lang="en-US" sz="1200" b="1" dirty="0">
                <a:solidFill>
                  <a:srgbClr val="FF0000"/>
                </a:solidFill>
              </a:rPr>
              <a:t>) to share with participants needing those pages. </a:t>
            </a:r>
            <a:endParaRPr lang="en-US" sz="1200" dirty="0"/>
          </a:p>
          <a:p>
            <a:pPr marL="457200" lvl="1" indent="0">
              <a:buFont typeface="Courier New" panose="02070309020205020404" pitchFamily="49" charset="0"/>
              <a:buNone/>
              <a:defRPr/>
            </a:pPr>
            <a:endParaRPr lang="en-US" sz="1200" i="0" dirty="0"/>
          </a:p>
          <a:p>
            <a:pPr marL="742950" lvl="1" indent="-285750">
              <a:buFont typeface="Courier New" panose="02070309020205020404" pitchFamily="49" charset="0"/>
              <a:buChar char="o"/>
              <a:defRPr/>
            </a:pPr>
            <a:endParaRPr lang="en-US" dirty="0"/>
          </a:p>
        </p:txBody>
      </p:sp>
      <p:sp>
        <p:nvSpPr>
          <p:cNvPr id="4" name="Header Placeholder 3"/>
          <p:cNvSpPr>
            <a:spLocks noGrp="1"/>
          </p:cNvSpPr>
          <p:nvPr>
            <p:ph type="hdr" sz="quarter" idx="10"/>
          </p:nvPr>
        </p:nvSpPr>
        <p:spPr/>
        <p:txBody>
          <a:bodyPr/>
          <a:lstStyle/>
          <a:p>
            <a:pPr>
              <a:defRPr/>
            </a:pPr>
            <a:r>
              <a:rPr lang="en-US"/>
              <a:t>Associate Visitor Course - Summer 2017</a:t>
            </a:r>
          </a:p>
        </p:txBody>
      </p:sp>
      <p:sp>
        <p:nvSpPr>
          <p:cNvPr id="5" name="Footer Placeholder 4"/>
          <p:cNvSpPr>
            <a:spLocks noGrp="1"/>
          </p:cNvSpPr>
          <p:nvPr>
            <p:ph type="ftr" sz="quarter" idx="11"/>
          </p:nvPr>
        </p:nvSpPr>
        <p:spPr/>
        <p:txBody>
          <a:bodyPr/>
          <a:lstStyle/>
          <a:p>
            <a:pPr>
              <a:defRPr/>
            </a:pPr>
            <a:r>
              <a:rPr lang="en-US"/>
              <a:t>© 2016 American Camping Association, Inc.</a:t>
            </a:r>
          </a:p>
        </p:txBody>
      </p:sp>
      <p:sp>
        <p:nvSpPr>
          <p:cNvPr id="6" name="Slide Number Placeholder 5"/>
          <p:cNvSpPr>
            <a:spLocks noGrp="1"/>
          </p:cNvSpPr>
          <p:nvPr>
            <p:ph type="sldNum" sz="quarter" idx="12"/>
          </p:nvPr>
        </p:nvSpPr>
        <p:spPr/>
        <p:txBody>
          <a:bodyPr/>
          <a:lstStyle/>
          <a:p>
            <a:pPr>
              <a:defRPr/>
            </a:pPr>
            <a:fld id="{8184FB2E-035A-4C1F-9680-51B4F27B77D4}" type="slidenum">
              <a:rPr lang="en-US" altLang="en-US" smtClean="0"/>
              <a:pPr>
                <a:defRPr/>
              </a:pPr>
              <a:t>3</a:t>
            </a:fld>
            <a:endParaRPr lang="en-US" altLang="en-US"/>
          </a:p>
        </p:txBody>
      </p:sp>
    </p:spTree>
    <p:extLst>
      <p:ext uri="{BB962C8B-B14F-4D97-AF65-F5344CB8AC3E}">
        <p14:creationId xmlns:p14="http://schemas.microsoft.com/office/powerpoint/2010/main" val="1322519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dirty="0"/>
              <a:t>4 second video of “visitor” asking an open ended question:</a:t>
            </a:r>
            <a:br>
              <a:rPr lang="en-US" dirty="0"/>
            </a:br>
            <a:r>
              <a:rPr lang="en-US" dirty="0"/>
              <a:t>“How do you control access to the ropes course when you are eating lunch or it is off hours for activities?”</a:t>
            </a:r>
          </a:p>
          <a:p>
            <a:r>
              <a:rPr lang="en-US" dirty="0"/>
              <a:t>The question asks</a:t>
            </a:r>
            <a:r>
              <a:rPr lang="en-US" baseline="0" dirty="0"/>
              <a:t> HOW. Additionally the “visitor” adds specific examples to the question</a:t>
            </a:r>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30</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784251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dirty="0"/>
              <a:t>Open ended questions lead to descriptive responses</a:t>
            </a:r>
          </a:p>
          <a:p>
            <a:endParaRPr lang="en-US" dirty="0"/>
          </a:p>
          <a:p>
            <a:r>
              <a:rPr lang="en-US" dirty="0"/>
              <a:t>Click on video to find out the answer</a:t>
            </a:r>
            <a:r>
              <a:rPr lang="en-US" baseline="0" dirty="0"/>
              <a:t> to “How do they control access to the ropes course”</a:t>
            </a:r>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31</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335336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2144713" y="381000"/>
            <a:ext cx="2668587" cy="2001838"/>
          </a:xfrm>
          <a:ln/>
        </p:spPr>
      </p:sp>
      <p:sp>
        <p:nvSpPr>
          <p:cNvPr id="3" name="Notes Placeholder 2"/>
          <p:cNvSpPr>
            <a:spLocks noGrp="1"/>
          </p:cNvSpPr>
          <p:nvPr>
            <p:ph type="body" idx="1"/>
          </p:nvPr>
        </p:nvSpPr>
        <p:spPr>
          <a:xfrm>
            <a:off x="239713" y="2438400"/>
            <a:ext cx="6400800" cy="6400800"/>
          </a:xfrm>
        </p:spPr>
        <p:txBody>
          <a:bodyPr>
            <a:normAutofit fontScale="92500" lnSpcReduction="10000"/>
          </a:bodyPr>
          <a:lstStyle/>
          <a:p>
            <a:pPr>
              <a:defRPr/>
            </a:pPr>
            <a:r>
              <a:rPr lang="en-US" sz="1300" b="1" dirty="0"/>
              <a:t>Explain ACA Visit Procedures for Gathering information on activities, services, and modes not seen</a:t>
            </a:r>
            <a:endParaRPr lang="en-US" sz="1300" dirty="0"/>
          </a:p>
          <a:p>
            <a:pPr>
              <a:defRPr/>
            </a:pPr>
            <a:r>
              <a:rPr lang="en-US" sz="1300" dirty="0"/>
              <a:t>Consider the standards that deal with food service.  When visiting a camp, there are likely to be some modes of operation or services that you will not encounter or observe on the day of the visit.  What type of questions do we need to ask to score these unseen modes, services, or programs?  How do we find out about the food service during other modes (esp. rental groups)? </a:t>
            </a:r>
          </a:p>
          <a:p>
            <a:pPr>
              <a:defRPr/>
            </a:pPr>
            <a:r>
              <a:rPr lang="en-US" sz="1300" dirty="0"/>
              <a:t>Solicit from the group some possible open-ended questions to find out about other seasons or modes of use.  In addition, remind participants that under the standards program, some specialized activities will be scored without being seen and with perhaps very little contact with the staff responsible for the activity (e.g. tripping, rock climbing, rental groups, etc.).</a:t>
            </a:r>
          </a:p>
          <a:p>
            <a:pPr>
              <a:defRPr/>
            </a:pPr>
            <a:r>
              <a:rPr lang="en-US" sz="1300" dirty="0"/>
              <a:t> </a:t>
            </a:r>
          </a:p>
          <a:p>
            <a:pPr>
              <a:defRPr/>
            </a:pPr>
            <a:r>
              <a:rPr lang="en-US" sz="1300" b="1" dirty="0"/>
              <a:t>Group Activity  (From Slide)</a:t>
            </a:r>
          </a:p>
          <a:p>
            <a:pPr>
              <a:defRPr/>
            </a:pPr>
            <a:r>
              <a:rPr lang="en-US" sz="1300" dirty="0"/>
              <a:t>Have the participants work in the same groups as above and consider questions for those specialized activities and other modes of operations that can’t be seen at the time of the visit.  Also, have them consider how to gather information about activities or situations unfamiliar to them.  Give the groups 10-15 minutes to discuss these and come up with questions to use and then come together to share what each group developed. </a:t>
            </a:r>
          </a:p>
          <a:p>
            <a:pPr>
              <a:defRPr/>
            </a:pPr>
            <a:r>
              <a:rPr lang="en-US" sz="1300" dirty="0"/>
              <a:t> </a:t>
            </a:r>
          </a:p>
          <a:p>
            <a:pPr>
              <a:defRPr/>
            </a:pPr>
            <a:r>
              <a:rPr lang="en-US" sz="1300" dirty="0"/>
              <a:t>Divide the group into pairs to develop questions for the following situations on the slide.  The point is to solicit enough information about these situations to be able to score appropriately.</a:t>
            </a:r>
          </a:p>
          <a:p>
            <a:pPr>
              <a:defRPr/>
            </a:pPr>
            <a:r>
              <a:rPr lang="en-US" sz="1300" b="1" i="1" dirty="0"/>
              <a:t> </a:t>
            </a:r>
            <a:endParaRPr lang="en-US" sz="1300" dirty="0"/>
          </a:p>
          <a:p>
            <a:pPr>
              <a:defRPr/>
            </a:pPr>
            <a:r>
              <a:rPr lang="en-US" sz="1300" b="1" i="1" dirty="0"/>
              <a:t>Different Situations</a:t>
            </a:r>
            <a:endParaRPr lang="en-US" sz="1300" dirty="0"/>
          </a:p>
          <a:p>
            <a:pPr marL="228600" indent="-228600">
              <a:buFont typeface="+mj-lt"/>
              <a:buAutoNum type="arabicPeriod"/>
              <a:defRPr/>
            </a:pPr>
            <a:r>
              <a:rPr lang="en-US" sz="1300" i="1" dirty="0"/>
              <a:t>Campers go horseback riding at a private stable 10 miles away.</a:t>
            </a:r>
            <a:endParaRPr lang="en-US" sz="1300" dirty="0"/>
          </a:p>
          <a:p>
            <a:pPr marL="228600" indent="-228600">
              <a:buFont typeface="+mj-lt"/>
              <a:buAutoNum type="arabicPeriod"/>
              <a:defRPr/>
            </a:pPr>
            <a:r>
              <a:rPr lang="en-US" sz="1300" i="1" dirty="0"/>
              <a:t>Campers take a field trip to a nearby amusement park.</a:t>
            </a:r>
            <a:endParaRPr lang="en-US" sz="1300" dirty="0"/>
          </a:p>
          <a:p>
            <a:pPr marL="228600" indent="-228600">
              <a:buFont typeface="+mj-lt"/>
              <a:buAutoNum type="arabicPeriod"/>
              <a:defRPr/>
            </a:pPr>
            <a:r>
              <a:rPr lang="en-US" sz="1300" i="1" dirty="0"/>
              <a:t>Campers take a whitewater rafting trip with a Commercial Outfitter.</a:t>
            </a:r>
            <a:endParaRPr lang="en-US" sz="1300" dirty="0"/>
          </a:p>
          <a:p>
            <a:pPr marL="228600" indent="-228600">
              <a:buFont typeface="+mj-lt"/>
              <a:buAutoNum type="arabicPeriod"/>
              <a:defRPr/>
            </a:pPr>
            <a:r>
              <a:rPr lang="en-US" sz="1300" i="1" dirty="0"/>
              <a:t>A rental group in the off season rents the camp and does their cooking in the camp kitchen.</a:t>
            </a:r>
            <a:endParaRPr lang="en-US" sz="1300" dirty="0"/>
          </a:p>
          <a:p>
            <a:pPr>
              <a:defRPr/>
            </a:pPr>
            <a:r>
              <a:rPr lang="en-US" sz="1300" dirty="0"/>
              <a:t>  </a:t>
            </a:r>
          </a:p>
          <a:p>
            <a:pPr>
              <a:defRPr/>
            </a:pPr>
            <a:r>
              <a:rPr lang="en-US" sz="1300" dirty="0"/>
              <a:t>Share the questions generated with the whole group.  Ask the group what was challenging about asking these questions.  What kinds of information would be gathered in asking these questions?  Are the questions threatening or non-threatening?  Open – ended or closed?  Instructors should evaluate the questions and make suggestions for improvement.</a:t>
            </a:r>
          </a:p>
          <a:p>
            <a:pPr>
              <a:defRPr/>
            </a:pPr>
            <a:endParaRPr lang="en-US" dirty="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EC5318D8-BBD1-4F74-8D12-3D9F3F5B11C9}" type="slidenum">
              <a:rPr lang="en-US" altLang="en-US" smtClean="0">
                <a:solidFill>
                  <a:prstClr val="black"/>
                </a:solidFill>
                <a:latin typeface="Futura Std Book" pitchFamily="34" charset="0"/>
              </a:rPr>
              <a:pPr eaLnBrk="1" hangingPunct="1">
                <a:spcBef>
                  <a:spcPct val="0"/>
                </a:spcBef>
              </a:pPr>
              <a:t>32</a:t>
            </a:fld>
            <a:endParaRPr lang="en-US" altLang="en-US" dirty="0">
              <a:solidFill>
                <a:prstClr val="black"/>
              </a:solidFill>
              <a:latin typeface="Futura Std Book" pitchFamily="34" charset="0"/>
            </a:endParaRPr>
          </a:p>
        </p:txBody>
      </p:sp>
      <p:sp>
        <p:nvSpPr>
          <p:cNvPr id="10854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855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3291734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839913" y="533400"/>
            <a:ext cx="3265487" cy="2449513"/>
          </a:xfrm>
          <a:ln/>
        </p:spPr>
      </p:sp>
      <p:sp>
        <p:nvSpPr>
          <p:cNvPr id="117763" name="Notes Placeholder 2"/>
          <p:cNvSpPr>
            <a:spLocks noGrp="1"/>
          </p:cNvSpPr>
          <p:nvPr>
            <p:ph type="body" idx="1"/>
          </p:nvPr>
        </p:nvSpPr>
        <p:spPr>
          <a:xfrm>
            <a:off x="315913" y="3048000"/>
            <a:ext cx="6400800" cy="5791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defRPr/>
            </a:pPr>
            <a:r>
              <a:rPr lang="en-US" b="1" dirty="0"/>
              <a:t>Review the handout: “Developing Your Observation Eyes”</a:t>
            </a:r>
          </a:p>
          <a:p>
            <a:pPr eaLnBrk="1" hangingPunct="1">
              <a:defRPr/>
            </a:pPr>
            <a:endParaRPr lang="en-US" b="1" dirty="0"/>
          </a:p>
          <a:p>
            <a:pPr eaLnBrk="1" hangingPunct="1">
              <a:defRPr/>
            </a:pPr>
            <a:r>
              <a:rPr lang="en-US" b="1" dirty="0"/>
              <a:t>Questions to Ask When You Can’t See an Activity in Operation</a:t>
            </a:r>
            <a:endParaRPr lang="en-US" dirty="0"/>
          </a:p>
          <a:p>
            <a:pPr eaLnBrk="1" hangingPunct="1">
              <a:defRPr/>
            </a:pPr>
            <a:r>
              <a:rPr lang="en-US" dirty="0"/>
              <a:t>Sometimes an activity is not occurring on the day of the visit.  For example, it could be a program offered on a different day or even a different session, or it could be that the activity is a part of the non-summer operations.  </a:t>
            </a:r>
            <a:br>
              <a:rPr lang="en-US" dirty="0"/>
            </a:br>
            <a:endParaRPr lang="en-US" dirty="0"/>
          </a:p>
          <a:p>
            <a:pPr eaLnBrk="1" hangingPunct="1">
              <a:defRPr/>
            </a:pPr>
            <a:r>
              <a:rPr lang="en-US" b="1" dirty="0"/>
              <a:t>ACTIVITY</a:t>
            </a:r>
          </a:p>
          <a:p>
            <a:pPr eaLnBrk="1" hangingPunct="1">
              <a:defRPr/>
            </a:pPr>
            <a:r>
              <a:rPr lang="en-US" dirty="0"/>
              <a:t>Participants should find a partner and practice asking the following kinds of questions have them each think of another question to add to the list with their partner.</a:t>
            </a:r>
          </a:p>
          <a:p>
            <a:pPr eaLnBrk="1" hangingPunct="1">
              <a:defRPr/>
            </a:pPr>
            <a:r>
              <a:rPr lang="en-US" dirty="0"/>
              <a:t> </a:t>
            </a:r>
          </a:p>
          <a:p>
            <a:pPr eaLnBrk="1" hangingPunct="1">
              <a:defRPr/>
            </a:pPr>
            <a:r>
              <a:rPr lang="en-US" b="1" dirty="0"/>
              <a:t>On-site activities:</a:t>
            </a:r>
            <a:endParaRPr lang="en-US" dirty="0"/>
          </a:p>
          <a:p>
            <a:pPr marL="171450" indent="-171450" eaLnBrk="1" hangingPunct="1">
              <a:buFont typeface="Arial" pitchFamily="34" charset="0"/>
              <a:buChar char="•"/>
              <a:defRPr/>
            </a:pPr>
            <a:r>
              <a:rPr lang="en-US" dirty="0"/>
              <a:t>Tell me a little bit about how you offer (activity).</a:t>
            </a:r>
          </a:p>
          <a:p>
            <a:pPr marL="171450" indent="-171450" eaLnBrk="1" hangingPunct="1">
              <a:buFont typeface="Arial" pitchFamily="34" charset="0"/>
              <a:buChar char="•"/>
              <a:defRPr/>
            </a:pPr>
            <a:r>
              <a:rPr lang="en-US" dirty="0"/>
              <a:t>Is (activity) available to all your users throughout the year, or do you have specific times when you offer it?</a:t>
            </a:r>
          </a:p>
          <a:p>
            <a:pPr marL="171450" indent="-171450" eaLnBrk="1" hangingPunct="1">
              <a:buFont typeface="Arial" pitchFamily="34" charset="0"/>
              <a:buChar char="•"/>
              <a:defRPr/>
            </a:pPr>
            <a:r>
              <a:rPr lang="en-US" dirty="0"/>
              <a:t>Who is “in charge” of (responsible for) the instruction and oversight of the activity?  What are their qualifications?</a:t>
            </a:r>
          </a:p>
          <a:p>
            <a:pPr marL="171450" indent="-171450" eaLnBrk="1" hangingPunct="1">
              <a:buFont typeface="Arial" pitchFamily="34" charset="0"/>
              <a:buChar char="•"/>
              <a:defRPr/>
            </a:pPr>
            <a:r>
              <a:rPr lang="en-US" dirty="0"/>
              <a:t>Who gets to participate in (activity)?  Any special requirements or equipment?</a:t>
            </a:r>
          </a:p>
          <a:p>
            <a:pPr marL="171450" indent="-171450" eaLnBrk="1" hangingPunct="1">
              <a:buFont typeface="Arial" pitchFamily="34" charset="0"/>
              <a:buChar char="•"/>
              <a:defRPr/>
            </a:pPr>
            <a:r>
              <a:rPr lang="en-US" dirty="0"/>
              <a:t>What kinds of emergency procedures are followed?</a:t>
            </a:r>
          </a:p>
          <a:p>
            <a:pPr marL="171450" indent="-171450" eaLnBrk="1" hangingPunct="1">
              <a:buFont typeface="Arial" pitchFamily="34" charset="0"/>
              <a:buChar char="•"/>
              <a:defRPr/>
            </a:pPr>
            <a:r>
              <a:rPr lang="en-US" dirty="0"/>
              <a:t>Is (activity) available to rental groups?  Can they bring their own “Leaders/Instructors?</a:t>
            </a:r>
            <a:endParaRPr lang="en-US" b="1" dirty="0"/>
          </a:p>
          <a:p>
            <a:pPr eaLnBrk="1" hangingPunct="1">
              <a:defRPr/>
            </a:pPr>
            <a:endParaRPr lang="en-US" b="1" dirty="0"/>
          </a:p>
          <a:p>
            <a:pPr eaLnBrk="1" hangingPunct="1">
              <a:defRPr/>
            </a:pPr>
            <a:r>
              <a:rPr lang="en-US" b="1" dirty="0"/>
              <a:t>Off-site activities:</a:t>
            </a:r>
            <a:endParaRPr lang="en-US" dirty="0"/>
          </a:p>
          <a:p>
            <a:pPr marL="171450" indent="-171450" eaLnBrk="1" hangingPunct="1">
              <a:buFont typeface="Arial" pitchFamily="34" charset="0"/>
              <a:buChar char="•"/>
              <a:defRPr/>
            </a:pPr>
            <a:r>
              <a:rPr lang="en-US" dirty="0"/>
              <a:t>Who is “in charge” of (activity)?  What are their qualifications?</a:t>
            </a:r>
          </a:p>
          <a:p>
            <a:pPr marL="171450" indent="-171450" eaLnBrk="1" hangingPunct="1">
              <a:buFont typeface="Arial" pitchFamily="34" charset="0"/>
              <a:buChar char="•"/>
              <a:defRPr/>
            </a:pPr>
            <a:r>
              <a:rPr lang="en-US" dirty="0"/>
              <a:t>What emergency procedures are in place if something should happen?</a:t>
            </a:r>
          </a:p>
          <a:p>
            <a:pPr marL="171450" indent="-171450" eaLnBrk="1" hangingPunct="1">
              <a:buFont typeface="Arial" pitchFamily="34" charset="0"/>
              <a:buChar char="•"/>
              <a:defRPr/>
            </a:pPr>
            <a:r>
              <a:rPr lang="en-US" dirty="0"/>
              <a:t>How and by whom are the campers supervised during the off-site trip?</a:t>
            </a:r>
          </a:p>
          <a:p>
            <a:pPr marL="171450" indent="-171450" eaLnBrk="1" hangingPunct="1">
              <a:buFont typeface="Arial" pitchFamily="34" charset="0"/>
              <a:buChar char="•"/>
              <a:defRPr/>
            </a:pPr>
            <a:r>
              <a:rPr lang="en-US" dirty="0"/>
              <a:t>What role does the camp staff play in supervision of campers when others are in charge of the off-site activity?</a:t>
            </a:r>
          </a:p>
          <a:p>
            <a:pPr marL="171450" indent="-171450" eaLnBrk="1" hangingPunct="1">
              <a:buFont typeface="Arial" pitchFamily="34" charset="0"/>
              <a:buChar char="•"/>
              <a:defRPr/>
            </a:pPr>
            <a:r>
              <a:rPr lang="en-US" dirty="0"/>
              <a:t>How did you share the standards related to (activity) with them and what kinds of things did you talk over with them?</a:t>
            </a:r>
          </a:p>
          <a:p>
            <a:pPr marL="171450" indent="-171450" eaLnBrk="1" hangingPunct="1">
              <a:buFont typeface="Arial" pitchFamily="34" charset="0"/>
              <a:buChar char="•"/>
              <a:defRPr/>
            </a:pPr>
            <a:r>
              <a:rPr lang="en-US" dirty="0"/>
              <a:t>Describe the facility/site where (activity) occurs.</a:t>
            </a:r>
          </a:p>
          <a:p>
            <a:pPr>
              <a:defRPr/>
            </a:pPr>
            <a:endParaRPr lang="en-US" sz="900" dirty="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4E048CAA-CC6B-4C24-A185-DB9DCC7FD29A}" type="slidenum">
              <a:rPr lang="en-US" altLang="en-US" smtClean="0">
                <a:solidFill>
                  <a:prstClr val="black"/>
                </a:solidFill>
                <a:latin typeface="Futura Std Book" pitchFamily="34" charset="0"/>
              </a:rPr>
              <a:pPr eaLnBrk="1" hangingPunct="1">
                <a:spcBef>
                  <a:spcPct val="0"/>
                </a:spcBef>
              </a:pPr>
              <a:t>33</a:t>
            </a:fld>
            <a:endParaRPr lang="en-US" altLang="en-US" dirty="0">
              <a:solidFill>
                <a:prstClr val="black"/>
              </a:solidFill>
              <a:latin typeface="Futura Std Book" pitchFamily="34" charset="0"/>
            </a:endParaRPr>
          </a:p>
        </p:txBody>
      </p:sp>
      <p:sp>
        <p:nvSpPr>
          <p:cNvPr id="10957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0957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3485586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2068513" y="457200"/>
            <a:ext cx="2417762" cy="1814513"/>
          </a:xfrm>
          <a:ln/>
        </p:spPr>
      </p:sp>
      <p:sp>
        <p:nvSpPr>
          <p:cNvPr id="110595" name="Notes Placeholder 2"/>
          <p:cNvSpPr>
            <a:spLocks noGrp="1"/>
          </p:cNvSpPr>
          <p:nvPr>
            <p:ph type="body" idx="1"/>
          </p:nvPr>
        </p:nvSpPr>
        <p:spPr>
          <a:xfrm>
            <a:off x="239713" y="2362200"/>
            <a:ext cx="6400800" cy="670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Gathering Information From Campers And Staff</a:t>
            </a:r>
            <a:endParaRPr lang="en-US" altLang="en-US" dirty="0"/>
          </a:p>
          <a:p>
            <a:r>
              <a:rPr lang="en-US" altLang="en-US" dirty="0"/>
              <a:t>During the course of the visit, the Visitor needs to gather information from staff and campers.  Select volunteers to role play the following situations, and ask the rest of the group to determine what information is needed, developing appropriate questions to gather information.</a:t>
            </a:r>
          </a:p>
          <a:p>
            <a:br>
              <a:rPr lang="en-US" altLang="en-US" i="1" dirty="0"/>
            </a:br>
            <a:r>
              <a:rPr lang="en-US" altLang="en-US" b="1" dirty="0"/>
              <a:t>ACTIVITY</a:t>
            </a:r>
          </a:p>
          <a:p>
            <a:r>
              <a:rPr lang="en-US" altLang="en-US" b="1" dirty="0"/>
              <a:t>Role Play Situations:</a:t>
            </a:r>
          </a:p>
          <a:p>
            <a:pPr marL="171450" indent="-171450">
              <a:buFont typeface="Arial" panose="020B0604020202020204" pitchFamily="34" charset="0"/>
              <a:buChar char="•"/>
            </a:pPr>
            <a:r>
              <a:rPr lang="en-US" altLang="en-US" dirty="0"/>
              <a:t>Have participants divide into small groups of 2-3 people. </a:t>
            </a:r>
          </a:p>
          <a:p>
            <a:pPr marL="171450" indent="-171450">
              <a:buFont typeface="Arial" panose="020B0604020202020204" pitchFamily="34" charset="0"/>
              <a:buChar char="•"/>
            </a:pPr>
            <a:r>
              <a:rPr lang="en-US" altLang="en-US" dirty="0"/>
              <a:t>Assign a scenario to each small group. Instruct the participants to each select a role from their assigned scenario and play it out.</a:t>
            </a:r>
          </a:p>
          <a:p>
            <a:pPr marL="171450" indent="-171450">
              <a:buFont typeface="Arial" panose="020B0604020202020204" pitchFamily="34" charset="0"/>
              <a:buChar char="•"/>
            </a:pPr>
            <a:r>
              <a:rPr lang="en-US" altLang="en-US" dirty="0"/>
              <a:t>Be</a:t>
            </a:r>
            <a:r>
              <a:rPr lang="en-US" altLang="en-US" baseline="0" dirty="0"/>
              <a:t> sure to first give them time to</a:t>
            </a:r>
            <a:r>
              <a:rPr lang="en-US" altLang="en-US" dirty="0"/>
              <a:t> write down some of the questions needed to collect the information. </a:t>
            </a:r>
            <a:r>
              <a:rPr lang="en-US" altLang="en-US" i="1" dirty="0"/>
              <a:t>(collectively</a:t>
            </a:r>
            <a:r>
              <a:rPr lang="en-US" altLang="en-US" i="1" baseline="0" dirty="0"/>
              <a:t> or in their small group)</a:t>
            </a:r>
            <a:endParaRPr lang="en-US" altLang="en-US" i="1" dirty="0"/>
          </a:p>
          <a:p>
            <a:r>
              <a:rPr lang="en-US" altLang="en-US" i="1" dirty="0"/>
              <a:t> </a:t>
            </a:r>
          </a:p>
          <a:p>
            <a:r>
              <a:rPr lang="en-US" altLang="en-US" b="1" i="1" dirty="0"/>
              <a:t>Archery Range:  </a:t>
            </a:r>
            <a:r>
              <a:rPr lang="en-US" altLang="en-US" dirty="0"/>
              <a:t>Talk with campers.</a:t>
            </a:r>
          </a:p>
          <a:p>
            <a:r>
              <a:rPr lang="en-US" altLang="en-US" dirty="0"/>
              <a:t>Roles needed: Visitors and one or two campers</a:t>
            </a:r>
          </a:p>
          <a:p>
            <a:r>
              <a:rPr lang="en-US" altLang="en-US" dirty="0"/>
              <a:t>The Visitors go to the archery range while the archery instructor is teaching a class. Some campers are waiting their turn.  [Hints to Instructors: range commands, how to use equipment, skills gained, etc.]. </a:t>
            </a:r>
          </a:p>
          <a:p>
            <a:endParaRPr lang="en-US" altLang="en-US" b="1" i="1" dirty="0"/>
          </a:p>
          <a:p>
            <a:r>
              <a:rPr lang="en-US" altLang="en-US" b="1" i="1" dirty="0"/>
              <a:t>Waterfront:  </a:t>
            </a:r>
            <a:r>
              <a:rPr lang="en-US" altLang="en-US" dirty="0"/>
              <a:t>Talk with staff.</a:t>
            </a:r>
          </a:p>
          <a:p>
            <a:r>
              <a:rPr lang="en-US" altLang="en-US" dirty="0"/>
              <a:t>Roles needed:  Visitor and Swim Instructor</a:t>
            </a:r>
          </a:p>
          <a:p>
            <a:r>
              <a:rPr lang="en-US" altLang="en-US" dirty="0"/>
              <a:t>The visitors go to the waterfront as one swim class is ending. A second class begins in 10 minutes.  [Hints to Instructor: emergency communication plan, in-service trainings, skills verification, staff swim policies].</a:t>
            </a:r>
          </a:p>
          <a:p>
            <a:endParaRPr lang="en-US" altLang="en-US" b="1" i="1" dirty="0"/>
          </a:p>
          <a:p>
            <a:r>
              <a:rPr lang="en-US" altLang="en-US" b="1" i="1" dirty="0"/>
              <a:t>Horseback riding</a:t>
            </a:r>
            <a:r>
              <a:rPr lang="en-US" altLang="en-US" b="1" i="1" baseline="0" dirty="0"/>
              <a:t>:</a:t>
            </a:r>
            <a:r>
              <a:rPr lang="en-US" altLang="en-US" b="0" i="0" baseline="0" dirty="0"/>
              <a:t> </a:t>
            </a:r>
            <a:r>
              <a:rPr lang="en-US" altLang="en-US" dirty="0"/>
              <a:t> Talk with staff.</a:t>
            </a:r>
          </a:p>
          <a:p>
            <a:r>
              <a:rPr lang="en-US" altLang="en-US" dirty="0"/>
              <a:t>Roles needed: Visitor, Camp Director, trail riding leader</a:t>
            </a:r>
          </a:p>
          <a:p>
            <a:r>
              <a:rPr lang="en-US" altLang="en-US" dirty="0"/>
              <a:t>The visitors arrive at the stable as a group returns from a trail ride.</a:t>
            </a:r>
          </a:p>
          <a:p>
            <a:r>
              <a:rPr lang="en-US" altLang="en-US" i="1" dirty="0"/>
              <a:t>[Hints to Instructor: horse medication, classifying horse, physical soundness, rider classification].</a:t>
            </a:r>
            <a:endParaRPr lang="en-US" altLang="en-US" b="1" i="1" dirty="0"/>
          </a:p>
          <a:p>
            <a:endParaRPr lang="en-US" altLang="en-US" b="1" i="1" dirty="0"/>
          </a:p>
          <a:p>
            <a:r>
              <a:rPr lang="en-US" altLang="en-US" b="1" i="1" dirty="0"/>
              <a:t>Trip and  travel: </a:t>
            </a:r>
            <a:r>
              <a:rPr lang="en-US" altLang="en-US" dirty="0"/>
              <a:t>Talk with campers and staff.</a:t>
            </a:r>
          </a:p>
          <a:p>
            <a:r>
              <a:rPr lang="en-US" altLang="en-US" dirty="0"/>
              <a:t>Roles needed:  Visitor, campers preparing for three-day backpacking trip, counselor accompanying backpacking trip. </a:t>
            </a:r>
          </a:p>
          <a:p>
            <a:r>
              <a:rPr lang="en-US" altLang="en-US" i="1" dirty="0"/>
              <a:t>[Hints for Instructor: participant separation from group, medical assistance during trip, environmental impact, equipment repair].</a:t>
            </a:r>
          </a:p>
          <a:p>
            <a:endParaRPr lang="en-US" altLang="en-US" b="1" i="1" dirty="0"/>
          </a:p>
          <a:p>
            <a:r>
              <a:rPr lang="en-US" altLang="en-US" b="1" i="1" dirty="0"/>
              <a:t>Maintenance</a:t>
            </a:r>
            <a:r>
              <a:rPr lang="en-US" altLang="en-US" i="1" dirty="0"/>
              <a:t>: </a:t>
            </a:r>
            <a:r>
              <a:rPr lang="en-US" altLang="en-US" i="0" dirty="0"/>
              <a:t>T</a:t>
            </a:r>
            <a:r>
              <a:rPr lang="en-US" altLang="en-US" dirty="0"/>
              <a:t>alk with staff.</a:t>
            </a:r>
          </a:p>
          <a:p>
            <a:r>
              <a:rPr lang="en-US" altLang="en-US" dirty="0"/>
              <a:t>Roles needed: Visitor, Maintenance Supervisor</a:t>
            </a:r>
          </a:p>
          <a:p>
            <a:r>
              <a:rPr lang="en-US" altLang="en-US" i="1" dirty="0"/>
              <a:t>[Hints for instructor: electrical inspections, storage of hazardous materials, use of power tools].</a:t>
            </a:r>
          </a:p>
          <a:p>
            <a:r>
              <a:rPr lang="en-US" altLang="en-US" b="1" i="1" dirty="0"/>
              <a:t> </a:t>
            </a:r>
            <a:endParaRPr lang="en-US" altLang="en-US" i="1" dirty="0"/>
          </a:p>
          <a:p>
            <a:r>
              <a:rPr lang="en-US" altLang="en-US" b="1" dirty="0"/>
              <a:t>Reflection</a:t>
            </a:r>
            <a:r>
              <a:rPr lang="en-US" altLang="en-US" b="1" baseline="0" dirty="0"/>
              <a:t> from </a:t>
            </a:r>
            <a:r>
              <a:rPr lang="en-US" altLang="en-US" b="1" dirty="0"/>
              <a:t>Role-play</a:t>
            </a:r>
            <a:endParaRPr lang="en-US" altLang="en-US" dirty="0"/>
          </a:p>
          <a:p>
            <a:r>
              <a:rPr lang="en-US" altLang="en-US" dirty="0"/>
              <a:t>Have each group share some of the sample questions they generated.</a:t>
            </a:r>
          </a:p>
          <a:p>
            <a:r>
              <a:rPr lang="en-US" altLang="en-US" dirty="0"/>
              <a:t>During the role play, did Visitors: Gather the appropriate information?  Ask the questions in a non-threatening manner?  Ask open-ended questions?  Ask age-appropriate questions?</a:t>
            </a:r>
          </a:p>
          <a:p>
            <a:endParaRPr lang="en-US" altLang="en-US" dirty="0"/>
          </a:p>
          <a:p>
            <a:r>
              <a:rPr lang="en-US" altLang="en-US" dirty="0"/>
              <a:t>Sometimes it can be challenging to find time during the visit to talk with campers and staff. As a group, brainstorm as a large group some ways to create opportunities to accomplish this.</a:t>
            </a:r>
          </a:p>
          <a:p>
            <a:endParaRPr lang="en-US" altLang="en-US" b="1" dirty="0"/>
          </a:p>
          <a:p>
            <a:r>
              <a:rPr lang="en-US" altLang="en-US" b="1" dirty="0"/>
              <a:t>Some suggestions to be sure to mention to the participants:</a:t>
            </a:r>
            <a:endParaRPr lang="en-US" altLang="en-US" dirty="0"/>
          </a:p>
          <a:p>
            <a:r>
              <a:rPr lang="en-US" altLang="en-US" dirty="0"/>
              <a:t>Ask the camp Director if you can sit at a camper table during lunch.</a:t>
            </a:r>
          </a:p>
          <a:p>
            <a:r>
              <a:rPr lang="en-US" altLang="en-US" dirty="0"/>
              <a:t>Ask the Director if you can arrive at an activity area 10 minutes before the activity starts.</a:t>
            </a:r>
          </a:p>
          <a:p>
            <a:r>
              <a:rPr lang="en-US" altLang="en-US" dirty="0"/>
              <a:t>Check your Instructor Tool Kit for more information on role playing.</a:t>
            </a:r>
          </a:p>
          <a:p>
            <a:endParaRPr lang="en-US" altLang="en-US" dirty="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2D42D32-CD83-4CAA-833B-34140F5154F4}" type="slidenum">
              <a:rPr lang="en-US" altLang="en-US" smtClean="0">
                <a:solidFill>
                  <a:prstClr val="black"/>
                </a:solidFill>
                <a:latin typeface="Futura Std Book" pitchFamily="34" charset="0"/>
              </a:rPr>
              <a:pPr eaLnBrk="1" hangingPunct="1">
                <a:spcBef>
                  <a:spcPct val="0"/>
                </a:spcBef>
              </a:pPr>
              <a:t>34</a:t>
            </a:fld>
            <a:endParaRPr lang="en-US" altLang="en-US" dirty="0">
              <a:solidFill>
                <a:prstClr val="black"/>
              </a:solidFill>
              <a:latin typeface="Futura Std Book" pitchFamily="34" charset="0"/>
            </a:endParaRPr>
          </a:p>
        </p:txBody>
      </p:sp>
      <p:sp>
        <p:nvSpPr>
          <p:cNvPr id="11059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1059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2803050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1962150" y="301625"/>
            <a:ext cx="3362325" cy="2522538"/>
          </a:xfrm>
          <a:ln/>
        </p:spPr>
      </p:sp>
      <p:sp>
        <p:nvSpPr>
          <p:cNvPr id="2672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i="1" dirty="0">
                <a:latin typeface="+mn-lt"/>
              </a:rPr>
              <a:t>Take the time to have participants explore the ACAcamps.org</a:t>
            </a:r>
            <a:r>
              <a:rPr lang="en-US" altLang="en-US" b="1" i="1" baseline="0" dirty="0">
                <a:latin typeface="+mn-lt"/>
              </a:rPr>
              <a:t> website</a:t>
            </a:r>
          </a:p>
          <a:p>
            <a:pPr>
              <a:defRPr/>
            </a:pPr>
            <a:r>
              <a:rPr lang="en-US" altLang="en-US" b="1" i="1" baseline="0" dirty="0">
                <a:latin typeface="+mn-lt"/>
              </a:rPr>
              <a:t>During course if they can log on, have them get out their devices and go through the pages with you.</a:t>
            </a:r>
          </a:p>
          <a:p>
            <a:pPr>
              <a:defRPr/>
            </a:pPr>
            <a:r>
              <a:rPr lang="en-US" altLang="en-US" b="1" i="1" baseline="0" dirty="0">
                <a:latin typeface="+mn-lt"/>
              </a:rPr>
              <a:t> If only you can log on- show them the pages.</a:t>
            </a:r>
          </a:p>
          <a:p>
            <a:pPr>
              <a:defRPr/>
            </a:pPr>
            <a:r>
              <a:rPr lang="en-US" altLang="en-US" b="1" i="1" baseline="0" dirty="0">
                <a:latin typeface="+mn-lt"/>
              </a:rPr>
              <a:t>The pages are shown here in case you are not able to get on line. </a:t>
            </a:r>
            <a:endParaRPr lang="en-US" altLang="en-US" b="1" i="1" dirty="0">
              <a:latin typeface="+mn-lt"/>
            </a:endParaRPr>
          </a:p>
          <a:p>
            <a:pPr>
              <a:defRPr/>
            </a:pPr>
            <a:endParaRPr lang="en-US" altLang="en-US" dirty="0">
              <a:latin typeface="+mn-lt"/>
            </a:endParaRPr>
          </a:p>
          <a:p>
            <a:pPr>
              <a:defRPr/>
            </a:pPr>
            <a:r>
              <a:rPr lang="en-US" altLang="en-US" b="1" i="1" dirty="0">
                <a:latin typeface="+mn-lt"/>
              </a:rPr>
              <a:t>Explain</a:t>
            </a:r>
          </a:p>
          <a:p>
            <a:pPr>
              <a:defRPr/>
            </a:pPr>
            <a:r>
              <a:rPr lang="en-US" altLang="en-US" dirty="0">
                <a:latin typeface="+mn-lt"/>
              </a:rPr>
              <a:t>ACA has a wealth of resources available to help with the accreditation process,</a:t>
            </a:r>
            <a:r>
              <a:rPr lang="en-US" altLang="en-US" baseline="0" dirty="0">
                <a:latin typeface="+mn-lt"/>
              </a:rPr>
              <a:t> a key component of which is the website ACAcamps.org</a:t>
            </a:r>
          </a:p>
          <a:p>
            <a:pPr>
              <a:defRPr/>
            </a:pPr>
            <a:endParaRPr lang="en-US" altLang="en-US" dirty="0">
              <a:latin typeface="+mn-lt"/>
            </a:endParaRPr>
          </a:p>
          <a:p>
            <a:pPr>
              <a:defRPr/>
            </a:pPr>
            <a:r>
              <a:rPr lang="en-US" altLang="en-US" dirty="0">
                <a:latin typeface="+mn-lt"/>
              </a:rPr>
              <a:t>Really encourage the participants to explore the ACAcamps.org website; there is a vast amount of valuable information on the website.</a:t>
            </a:r>
          </a:p>
          <a:p>
            <a:pPr>
              <a:defRPr/>
            </a:pPr>
            <a:endParaRPr lang="en-US" altLang="en-US" dirty="0">
              <a:latin typeface="+mn-lt"/>
            </a:endParaRPr>
          </a:p>
          <a:p>
            <a:pPr>
              <a:defRPr/>
            </a:pPr>
            <a:r>
              <a:rPr lang="en-US" altLang="en-US" dirty="0">
                <a:latin typeface="+mn-lt"/>
              </a:rPr>
              <a:t>Remind</a:t>
            </a:r>
            <a:r>
              <a:rPr lang="en-US" altLang="en-US" baseline="0" dirty="0">
                <a:latin typeface="+mn-lt"/>
              </a:rPr>
              <a:t> participants that they may be asked as visitors to recommend resources a camp director can use to help with particular standards – visitors should know what’s available or how to find it.</a:t>
            </a:r>
            <a:endParaRPr lang="en-US" altLang="en-US" dirty="0">
              <a:latin typeface="+mn-lt"/>
            </a:endParaRPr>
          </a:p>
          <a:p>
            <a:pPr>
              <a:defRPr/>
            </a:pPr>
            <a:r>
              <a:rPr lang="en-US" altLang="en-US" dirty="0"/>
              <a:t> </a:t>
            </a:r>
          </a:p>
        </p:txBody>
      </p:sp>
      <p:sp>
        <p:nvSpPr>
          <p:cNvPr id="29594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Associate Visitor Course - Summer 2017</a:t>
            </a:r>
          </a:p>
        </p:txBody>
      </p:sp>
      <p:sp>
        <p:nvSpPr>
          <p:cNvPr id="295941"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295942"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CA7B5DF5-02E3-49F7-8BBD-59981BA11A40}" type="slidenum">
              <a:rPr lang="en-US" altLang="en-US" sz="1200" smtClean="0"/>
              <a:pPr>
                <a:spcBef>
                  <a:spcPct val="0"/>
                </a:spcBef>
              </a:pPr>
              <a:t>35</a:t>
            </a:fld>
            <a:endParaRPr lang="en-US" altLang="en-US" sz="1200"/>
          </a:p>
        </p:txBody>
      </p:sp>
    </p:spTree>
    <p:extLst>
      <p:ext uri="{BB962C8B-B14F-4D97-AF65-F5344CB8AC3E}">
        <p14:creationId xmlns:p14="http://schemas.microsoft.com/office/powerpoint/2010/main" val="2449172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pPr>
              <a:defRPr/>
            </a:pPr>
            <a:r>
              <a:rPr kumimoji="0" lang="en-US" sz="1200" b="1" i="1" u="none" strike="noStrike" kern="1200" cap="none" spc="0" normalizeH="0" baseline="0" noProof="0" dirty="0">
                <a:ln>
                  <a:noFill/>
                </a:ln>
                <a:solidFill>
                  <a:prstClr val="black"/>
                </a:solidFill>
                <a:effectLst/>
                <a:uLnTx/>
                <a:uFillTx/>
                <a:latin typeface="+mn-lt"/>
                <a:ea typeface="+mn-ea"/>
                <a:cs typeface="Times New Roman" pitchFamily="18" charset="0"/>
              </a:rPr>
              <a:t>Resources </a:t>
            </a:r>
          </a:p>
          <a:p>
            <a:pPr>
              <a:defRPr/>
            </a:pPr>
            <a:r>
              <a:rPr lang="en-US" dirty="0">
                <a:latin typeface="+mn-lt"/>
              </a:rPr>
              <a:t>Remind participants to go to the ACA </a:t>
            </a:r>
            <a:r>
              <a:rPr lang="en-US" b="1" dirty="0">
                <a:latin typeface="+mn-lt"/>
              </a:rPr>
              <a:t>Accreditation Information &amp; Forms</a:t>
            </a:r>
            <a:r>
              <a:rPr lang="en-US" baseline="0" dirty="0">
                <a:latin typeface="+mn-lt"/>
              </a:rPr>
              <a:t> </a:t>
            </a:r>
            <a:r>
              <a:rPr lang="en-US" dirty="0">
                <a:latin typeface="+mn-lt"/>
              </a:rPr>
              <a:t>resources web page for resources including;</a:t>
            </a:r>
          </a:p>
          <a:p>
            <a:pPr marL="171450" indent="-171450">
              <a:buFont typeface="Arial" pitchFamily="34" charset="0"/>
              <a:buChar char="•"/>
              <a:defRPr/>
            </a:pPr>
            <a:r>
              <a:rPr lang="en-US" dirty="0">
                <a:latin typeface="+mn-lt"/>
              </a:rPr>
              <a:t>Access the recognized first aid/CPR certifications list</a:t>
            </a:r>
          </a:p>
          <a:p>
            <a:pPr marL="171450" indent="-171450">
              <a:buFont typeface="Arial" pitchFamily="34" charset="0"/>
              <a:buChar char="•"/>
              <a:defRPr/>
            </a:pPr>
            <a:r>
              <a:rPr lang="en-US" dirty="0">
                <a:latin typeface="+mn-lt"/>
              </a:rPr>
              <a:t>Access the recognized aquatics certifications list</a:t>
            </a:r>
          </a:p>
          <a:p>
            <a:pPr marL="171450" indent="-171450">
              <a:buFont typeface="Arial" pitchFamily="34" charset="0"/>
              <a:buChar char="•"/>
              <a:defRPr/>
            </a:pPr>
            <a:r>
              <a:rPr lang="en-US" dirty="0">
                <a:latin typeface="+mn-lt"/>
              </a:rPr>
              <a:t>Access the approved horseback riding supervisor training list</a:t>
            </a:r>
          </a:p>
          <a:p>
            <a:pPr marL="171450" indent="-171450">
              <a:buFont typeface="Arial" pitchFamily="34" charset="0"/>
              <a:buChar char="•"/>
              <a:defRPr/>
            </a:pPr>
            <a:r>
              <a:rPr lang="en-US" dirty="0">
                <a:latin typeface="+mn-lt"/>
              </a:rPr>
              <a:t>Sample skills checklists</a:t>
            </a:r>
          </a:p>
          <a:p>
            <a:pPr marL="171450" indent="-171450">
              <a:buFont typeface="Arial" pitchFamily="34" charset="0"/>
              <a:buChar char="•"/>
              <a:defRPr/>
            </a:pPr>
            <a:r>
              <a:rPr lang="en-US" dirty="0">
                <a:latin typeface="+mn-lt"/>
              </a:rPr>
              <a:t>Access My Visits (and My Accreditation)</a:t>
            </a:r>
          </a:p>
          <a:p>
            <a:pPr marL="171450" indent="-171450">
              <a:buFont typeface="Arial" pitchFamily="34" charset="0"/>
              <a:buChar char="•"/>
              <a:defRPr/>
            </a:pPr>
            <a:r>
              <a:rPr lang="en-US" dirty="0">
                <a:latin typeface="+mn-lt"/>
              </a:rPr>
              <a:t>Access Resources by Section of Standards</a:t>
            </a:r>
          </a:p>
          <a:p>
            <a:pPr>
              <a:defRPr/>
            </a:pPr>
            <a:endParaRPr lang="en-US" dirty="0">
              <a:latin typeface="+mn-lt"/>
            </a:endParaRPr>
          </a:p>
          <a:p>
            <a:pPr>
              <a:defRPr/>
            </a:pPr>
            <a:r>
              <a:rPr lang="en-US" dirty="0">
                <a:latin typeface="+mn-lt"/>
              </a:rPr>
              <a:t>Also posted on this Web page are any changes to the </a:t>
            </a:r>
            <a:r>
              <a:rPr lang="en-US" i="1" dirty="0">
                <a:latin typeface="+mn-lt"/>
              </a:rPr>
              <a:t>APG</a:t>
            </a:r>
            <a:r>
              <a:rPr lang="en-US" dirty="0">
                <a:latin typeface="+mn-lt"/>
              </a:rPr>
              <a:t> and clarifications from the National Standards Commission (NSC).  The NSC routinely reviews standards visit score form issues, comments from the score forms and from ICA forms to pinpoint any problems areas. They may decide to issue a clarification.  This is not intended to change the intent of the standard but to clarify questions that arise when applying standards. </a:t>
            </a:r>
          </a:p>
          <a:p>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36</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684571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b="1" dirty="0"/>
              <a:t>My Visits</a:t>
            </a:r>
            <a:r>
              <a:rPr lang="en-US" b="1" baseline="0" dirty="0"/>
              <a:t> Tool</a:t>
            </a:r>
          </a:p>
          <a:p>
            <a:endParaRPr lang="en-US" baseline="0" dirty="0"/>
          </a:p>
          <a:p>
            <a:r>
              <a:rPr lang="en-US" baseline="0" dirty="0"/>
              <a:t>Before logging on, take time to view the tutorials. (</a:t>
            </a:r>
            <a:r>
              <a:rPr lang="en-US" i="1" baseline="0" dirty="0"/>
              <a:t>animation arrow</a:t>
            </a:r>
            <a:r>
              <a:rPr lang="en-US" baseline="0" dirty="0"/>
              <a:t>)</a:t>
            </a:r>
          </a:p>
          <a:p>
            <a:r>
              <a:rPr lang="en-US" baseline="0" dirty="0"/>
              <a:t>When you are assigned to a visit, you will also be linked to that camp’s My Accreditation for online sharing of documents.</a:t>
            </a:r>
          </a:p>
          <a:p>
            <a:r>
              <a:rPr lang="en-US" baseline="0" dirty="0"/>
              <a:t>Remember, it is up to the camp director to decide how to share written documents (My Accreditation, printed and organized in notebooks, other cloud based sharing i.e. One Drive, Google Drive, I Cloud)</a:t>
            </a:r>
          </a:p>
          <a:p>
            <a:endParaRPr lang="en-US" baseline="0" dirty="0"/>
          </a:p>
          <a:p>
            <a:r>
              <a:rPr lang="en-US" baseline="0" dirty="0"/>
              <a:t>Next slide shows Log-in link</a:t>
            </a:r>
          </a:p>
          <a:p>
            <a:endParaRPr lang="en-US" baseline="0"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37</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848199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dirty="0"/>
              <a:t>My Visit</a:t>
            </a:r>
            <a:r>
              <a:rPr lang="en-US" baseline="0" dirty="0"/>
              <a:t> Tools</a:t>
            </a:r>
          </a:p>
          <a:p>
            <a:endParaRPr lang="en-US" baseline="0" dirty="0"/>
          </a:p>
          <a:p>
            <a:r>
              <a:rPr lang="en-US" baseline="0" dirty="0"/>
              <a:t>Once they have watched the tutorial, they should then Log in at bottom of page.</a:t>
            </a:r>
          </a:p>
          <a:p>
            <a:endParaRPr lang="en-US" baseline="0" dirty="0"/>
          </a:p>
          <a:p>
            <a:endParaRPr lang="en-US" baseline="0" dirty="0"/>
          </a:p>
          <a:p>
            <a:r>
              <a:rPr lang="en-US" baseline="0" dirty="0"/>
              <a:t>Next slide shows Click here to log on</a:t>
            </a:r>
          </a:p>
          <a:p>
            <a:endParaRPr lang="en-US" baseline="0"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38</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136197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xfrm>
            <a:off x="1608138" y="465138"/>
            <a:ext cx="3532187" cy="2651125"/>
          </a:xfrm>
          <a:ln/>
        </p:spPr>
      </p:sp>
      <p:sp>
        <p:nvSpPr>
          <p:cNvPr id="3" name="Notes Placeholder 2"/>
          <p:cNvSpPr>
            <a:spLocks noGrp="1"/>
          </p:cNvSpPr>
          <p:nvPr>
            <p:ph type="body" idx="1"/>
          </p:nvPr>
        </p:nvSpPr>
        <p:spPr>
          <a:xfrm>
            <a:off x="231775" y="3294063"/>
            <a:ext cx="6451600" cy="5768975"/>
          </a:xfrm>
        </p:spPr>
        <p:txBody>
          <a:bodyPr/>
          <a:lstStyle/>
          <a:p>
            <a:pPr eaLnBrk="1" hangingPunct="1">
              <a:spcBef>
                <a:spcPct val="0"/>
              </a:spcBef>
              <a:defRPr/>
            </a:pPr>
            <a:r>
              <a:rPr lang="en-US" altLang="en-US" b="1" dirty="0">
                <a:solidFill>
                  <a:srgbClr val="000000"/>
                </a:solidFill>
              </a:rPr>
              <a:t>My Visits</a:t>
            </a:r>
          </a:p>
          <a:p>
            <a:pPr eaLnBrk="1" hangingPunct="1">
              <a:spcBef>
                <a:spcPct val="0"/>
              </a:spcBef>
              <a:defRPr/>
            </a:pPr>
            <a:endParaRPr lang="en-US" altLang="en-US" b="1" dirty="0">
              <a:solidFill>
                <a:srgbClr val="000000"/>
              </a:solidFill>
            </a:endParaRPr>
          </a:p>
          <a:p>
            <a:pPr eaLnBrk="1" fontAlgn="auto" hangingPunct="1">
              <a:spcBef>
                <a:spcPts val="0"/>
              </a:spcBef>
              <a:spcAft>
                <a:spcPts val="0"/>
              </a:spcAft>
              <a:defRPr/>
            </a:pPr>
            <a:r>
              <a:rPr lang="en-US" sz="1200" dirty="0"/>
              <a:t>Prompt participants (more than once) to please be sure to watch the tutorials before ever logging in to this app.  The tutorials will help you navigate the system. </a:t>
            </a:r>
          </a:p>
          <a:p>
            <a:pPr eaLnBrk="1" fontAlgn="auto" hangingPunct="1">
              <a:spcBef>
                <a:spcPts val="0"/>
              </a:spcBef>
              <a:spcAft>
                <a:spcPts val="0"/>
              </a:spcAft>
              <a:defRPr/>
            </a:pPr>
            <a:endParaRPr lang="en-US" sz="1200" b="1" dirty="0"/>
          </a:p>
          <a:p>
            <a:pPr eaLnBrk="1" fontAlgn="auto" hangingPunct="1">
              <a:spcBef>
                <a:spcPts val="0"/>
              </a:spcBef>
              <a:spcAft>
                <a:spcPts val="0"/>
              </a:spcAft>
              <a:defRPr/>
            </a:pPr>
            <a:r>
              <a:rPr lang="en-US" sz="1200" b="0" i="0" dirty="0">
                <a:solidFill>
                  <a:srgbClr val="FF0000"/>
                </a:solidFill>
              </a:rPr>
              <a:t>Note to Instructors: To launch the app and log in to demo the look and feel of the app, you will need to have watched these tutorials yourself and be familiar with the technology.</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b="1" i="1" dirty="0"/>
              <a:t>Note to Instructor: </a:t>
            </a:r>
            <a:r>
              <a:rPr lang="en-US" sz="1200" dirty="0"/>
              <a:t>While demonstrating the app you can show your own camp, if you’d like, OR you can use a generic log-in/password combo for ACA’s fake camp “Camp ACA” </a:t>
            </a:r>
          </a:p>
          <a:p>
            <a:pPr lvl="1" eaLnBrk="1" fontAlgn="auto" hangingPunct="1">
              <a:spcBef>
                <a:spcPts val="0"/>
              </a:spcBef>
              <a:spcAft>
                <a:spcPts val="0"/>
              </a:spcAft>
              <a:defRPr/>
            </a:pPr>
            <a:r>
              <a:rPr lang="en-US" sz="1200" b="1" i="1" dirty="0"/>
              <a:t>Login: </a:t>
            </a:r>
            <a:r>
              <a:rPr lang="en-US" sz="1200" b="1" dirty="0"/>
              <a:t>Trainer </a:t>
            </a:r>
            <a:r>
              <a:rPr lang="en-US" sz="1200" dirty="0"/>
              <a:t>(instead of email address) </a:t>
            </a:r>
          </a:p>
          <a:p>
            <a:pPr lvl="1" eaLnBrk="1" fontAlgn="auto" hangingPunct="1">
              <a:spcBef>
                <a:spcPts val="0"/>
              </a:spcBef>
              <a:spcAft>
                <a:spcPts val="0"/>
              </a:spcAft>
              <a:defRPr/>
            </a:pPr>
            <a:r>
              <a:rPr lang="en-US" sz="1200" b="1" i="1" dirty="0"/>
              <a:t>Password: </a:t>
            </a:r>
            <a:r>
              <a:rPr lang="en-US" sz="1200" b="1" dirty="0"/>
              <a:t>12345</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dirty="0"/>
              <a:t>.</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b="1" i="1" u="sng" dirty="0"/>
          </a:p>
          <a:p>
            <a:pPr eaLnBrk="1" fontAlgn="auto" hangingPunct="1">
              <a:spcBef>
                <a:spcPts val="0"/>
              </a:spcBef>
              <a:spcAft>
                <a:spcPts val="0"/>
              </a:spcAft>
              <a:defRPr/>
            </a:pPr>
            <a:endParaRPr lang="en-US" dirty="0"/>
          </a:p>
        </p:txBody>
      </p:sp>
      <p:sp>
        <p:nvSpPr>
          <p:cNvPr id="118788" name="Header Placeholder 3"/>
          <p:cNvSpPr>
            <a:spLocks noGrp="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1122" indent="-288893">
              <a:defRPr>
                <a:solidFill>
                  <a:schemeClr val="tx1"/>
                </a:solidFill>
                <a:latin typeface="Calibri" pitchFamily="34" charset="0"/>
              </a:defRPr>
            </a:lvl2pPr>
            <a:lvl3pPr marL="1155573" indent="-231115">
              <a:defRPr>
                <a:solidFill>
                  <a:schemeClr val="tx1"/>
                </a:solidFill>
                <a:latin typeface="Calibri" pitchFamily="34" charset="0"/>
              </a:defRPr>
            </a:lvl3pPr>
            <a:lvl4pPr marL="1617802" indent="-231115">
              <a:defRPr>
                <a:solidFill>
                  <a:schemeClr val="tx1"/>
                </a:solidFill>
                <a:latin typeface="Calibri" pitchFamily="34" charset="0"/>
              </a:defRPr>
            </a:lvl4pPr>
            <a:lvl5pPr marL="2080031" indent="-231115">
              <a:defRPr>
                <a:solidFill>
                  <a:schemeClr val="tx1"/>
                </a:solidFill>
                <a:latin typeface="Calibri" pitchFamily="34" charset="0"/>
              </a:defRPr>
            </a:lvl5pPr>
            <a:lvl6pPr marL="2542261" indent="-231115" fontAlgn="base">
              <a:spcBef>
                <a:spcPct val="0"/>
              </a:spcBef>
              <a:spcAft>
                <a:spcPct val="0"/>
              </a:spcAft>
              <a:defRPr>
                <a:solidFill>
                  <a:schemeClr val="tx1"/>
                </a:solidFill>
                <a:latin typeface="Calibri" pitchFamily="34" charset="0"/>
              </a:defRPr>
            </a:lvl6pPr>
            <a:lvl7pPr marL="3004490" indent="-231115" fontAlgn="base">
              <a:spcBef>
                <a:spcPct val="0"/>
              </a:spcBef>
              <a:spcAft>
                <a:spcPct val="0"/>
              </a:spcAft>
              <a:defRPr>
                <a:solidFill>
                  <a:schemeClr val="tx1"/>
                </a:solidFill>
                <a:latin typeface="Calibri" pitchFamily="34" charset="0"/>
              </a:defRPr>
            </a:lvl7pPr>
            <a:lvl8pPr marL="3466719" indent="-231115" fontAlgn="base">
              <a:spcBef>
                <a:spcPct val="0"/>
              </a:spcBef>
              <a:spcAft>
                <a:spcPct val="0"/>
              </a:spcAft>
              <a:defRPr>
                <a:solidFill>
                  <a:schemeClr val="tx1"/>
                </a:solidFill>
                <a:latin typeface="Calibri" pitchFamily="34" charset="0"/>
              </a:defRPr>
            </a:lvl8pPr>
            <a:lvl9pPr marL="3928948" indent="-231115" fontAlgn="base">
              <a:spcBef>
                <a:spcPct val="0"/>
              </a:spcBef>
              <a:spcAft>
                <a:spcPct val="0"/>
              </a:spcAft>
              <a:defRPr>
                <a:solidFill>
                  <a:schemeClr val="tx1"/>
                </a:solidFill>
                <a:latin typeface="Calibri" pitchFamily="34" charset="0"/>
              </a:defRPr>
            </a:lvl9pPr>
          </a:lstStyle>
          <a:p>
            <a:pPr>
              <a:defRPr/>
            </a:pPr>
            <a:r>
              <a:rPr lang="en-US" altLang="en-US"/>
              <a:t>Associate Visitor Course - Summer 2017</a:t>
            </a:r>
            <a:endParaRPr lang="en-US" altLang="en-US" dirty="0"/>
          </a:p>
        </p:txBody>
      </p:sp>
      <p:sp>
        <p:nvSpPr>
          <p:cNvPr id="3061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50888" indent="-28733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54113"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17663"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79625"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368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940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512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9084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306182"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50888" indent="-28733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54113"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17663"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79625" indent="-230188"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368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940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512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908425" indent="-230188"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0F2DE633-7424-4A2B-8F66-48EEA292AD59}" type="slidenum">
              <a:rPr lang="en-US" altLang="en-US" sz="1200" smtClean="0"/>
              <a:pPr>
                <a:spcBef>
                  <a:spcPct val="0"/>
                </a:spcBef>
              </a:pPr>
              <a:t>39</a:t>
            </a:fld>
            <a:endParaRPr lang="en-US" altLang="en-US" sz="1200"/>
          </a:p>
        </p:txBody>
      </p:sp>
    </p:spTree>
    <p:extLst>
      <p:ext uri="{BB962C8B-B14F-4D97-AF65-F5344CB8AC3E}">
        <p14:creationId xmlns:p14="http://schemas.microsoft.com/office/powerpoint/2010/main" val="172862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916113" y="533400"/>
            <a:ext cx="2884487" cy="2163763"/>
          </a:xfrm>
          <a:ln/>
        </p:spPr>
      </p:sp>
      <p:sp>
        <p:nvSpPr>
          <p:cNvPr id="3" name="Notes Placeholder 2"/>
          <p:cNvSpPr>
            <a:spLocks noGrp="1"/>
          </p:cNvSpPr>
          <p:nvPr>
            <p:ph type="body" idx="1"/>
          </p:nvPr>
        </p:nvSpPr>
        <p:spPr/>
        <p:txBody>
          <a:bodyPr/>
          <a:lstStyle/>
          <a:p>
            <a:pPr eaLnBrk="1" hangingPunct="1">
              <a:defRPr/>
            </a:pPr>
            <a:r>
              <a:rPr kumimoji="0" lang="en-US" sz="1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Introduction and Online Course Review </a:t>
            </a:r>
          </a:p>
          <a:p>
            <a:pPr eaLnBrk="1" hangingPunct="1">
              <a:defRPr/>
            </a:pPr>
            <a:endParaRPr kumimoji="0" lang="en-US" sz="1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eaLnBrk="1" hangingPunct="1">
              <a:defRPr/>
            </a:pPr>
            <a:r>
              <a:rPr lang="en-US" dirty="0"/>
              <a:t>Briefly discuss the expected outcomes for this course. </a:t>
            </a:r>
          </a:p>
          <a:p>
            <a:pPr marL="171450" indent="-171450" eaLnBrk="1" hangingPunct="1">
              <a:buFont typeface="Arial" pitchFamily="34" charset="0"/>
              <a:buChar char="•"/>
              <a:defRPr/>
            </a:pPr>
            <a:r>
              <a:rPr lang="en-US" dirty="0"/>
              <a:t>Become an advocate for ACA Accreditation</a:t>
            </a:r>
          </a:p>
          <a:p>
            <a:pPr marL="171450" indent="-171450" eaLnBrk="1" hangingPunct="1">
              <a:buFont typeface="Arial" pitchFamily="34" charset="0"/>
              <a:buChar char="•"/>
              <a:defRPr/>
            </a:pPr>
            <a:r>
              <a:rPr lang="en-US" dirty="0"/>
              <a:t>Understand the role and responsibilities of a Visitor – and the level of commitment it takes.  People are counting on you to follow</a:t>
            </a:r>
            <a:r>
              <a:rPr lang="en-US" baseline="0" dirty="0"/>
              <a:t> </a:t>
            </a:r>
            <a:r>
              <a:rPr lang="en-US" dirty="0"/>
              <a:t>through with your assignment.</a:t>
            </a:r>
          </a:p>
          <a:p>
            <a:pPr marL="171450" indent="-171450" eaLnBrk="1" hangingPunct="1">
              <a:buFont typeface="Arial" pitchFamily="34" charset="0"/>
              <a:buChar char="•"/>
              <a:defRPr/>
            </a:pPr>
            <a:r>
              <a:rPr lang="en-US" dirty="0"/>
              <a:t>Promote the educational value of accreditation </a:t>
            </a:r>
          </a:p>
          <a:p>
            <a:pPr marL="171450" indent="-171450" eaLnBrk="1" hangingPunct="1">
              <a:buFont typeface="Arial" pitchFamily="34" charset="0"/>
              <a:buChar char="•"/>
              <a:defRPr/>
            </a:pPr>
            <a:r>
              <a:rPr lang="en-US" dirty="0"/>
              <a:t>Become a positive representative of ACA – OFTEN times a visitor is the only person from ACA that someone really meets and talks with.  You will make a lasting impression. </a:t>
            </a:r>
          </a:p>
          <a:p>
            <a:pPr marL="171450" indent="-171450" eaLnBrk="1" hangingPunct="1">
              <a:buFont typeface="Arial" pitchFamily="34" charset="0"/>
              <a:buChar char="•"/>
              <a:defRPr/>
            </a:pPr>
            <a:r>
              <a:rPr lang="en-US" dirty="0"/>
              <a:t>Develop information-gathering skills</a:t>
            </a:r>
          </a:p>
          <a:p>
            <a:pPr marL="171450" indent="-171450" eaLnBrk="1" hangingPunct="1">
              <a:buFont typeface="Arial" pitchFamily="34" charset="0"/>
              <a:buChar char="•"/>
              <a:defRPr/>
            </a:pPr>
            <a:r>
              <a:rPr lang="en-US" dirty="0"/>
              <a:t>Use resources correctly</a:t>
            </a:r>
          </a:p>
          <a:p>
            <a:pPr marL="171450" indent="-171450" eaLnBrk="1" hangingPunct="1">
              <a:buFont typeface="Arial" pitchFamily="34" charset="0"/>
              <a:buChar char="•"/>
              <a:defRPr/>
            </a:pPr>
            <a:r>
              <a:rPr lang="en-US" dirty="0"/>
              <a:t>Make consistent compliance decisions</a:t>
            </a:r>
          </a:p>
          <a:p>
            <a:pPr>
              <a:defRPr/>
            </a:pPr>
            <a:endParaRPr lang="en-US" dirty="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9FF1503-4E1F-4D22-BD93-38905916D047}" type="slidenum">
              <a:rPr lang="en-US" altLang="en-US" smtClean="0">
                <a:latin typeface="Futura Std Book" pitchFamily="34" charset="0"/>
              </a:rPr>
              <a:pPr eaLnBrk="1" hangingPunct="1">
                <a:spcBef>
                  <a:spcPct val="0"/>
                </a:spcBef>
              </a:pPr>
              <a:t>4</a:t>
            </a:fld>
            <a:endParaRPr lang="en-US" altLang="en-US" dirty="0">
              <a:latin typeface="Futura Std Book" pitchFamily="34" charset="0"/>
            </a:endParaRPr>
          </a:p>
        </p:txBody>
      </p:sp>
      <p:sp>
        <p:nvSpPr>
          <p:cNvPr id="9011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011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072415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974850" y="301625"/>
            <a:ext cx="3362325" cy="25225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a:xfrm>
            <a:off x="535252" y="2977753"/>
            <a:ext cx="5964238" cy="60733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On Line Tools</a:t>
            </a:r>
          </a:p>
          <a:p>
            <a:pPr>
              <a:defRPr/>
            </a:pPr>
            <a:endPar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sz="1300" dirty="0">
                <a:solidFill>
                  <a:srgbClr val="000000"/>
                </a:solidFill>
                <a:ea typeface="MS PGothic"/>
              </a:rPr>
              <a:t>Be sure you understand and may need to help the camp understand the following information (disclaimer).</a:t>
            </a:r>
          </a:p>
          <a:p>
            <a:pPr>
              <a:defRPr/>
            </a:pPr>
            <a:endParaRPr lang="en-US" sz="1300" dirty="0">
              <a:solidFill>
                <a:srgbClr val="000000"/>
              </a:solidFill>
              <a:ea typeface="MS PGothic"/>
            </a:endParaRPr>
          </a:p>
          <a:p>
            <a:pPr>
              <a:defRPr/>
            </a:pPr>
            <a:r>
              <a:rPr lang="en-US" sz="1300" b="1" dirty="0">
                <a:solidFill>
                  <a:srgbClr val="000000"/>
                </a:solidFill>
                <a:ea typeface="MS PGothic"/>
              </a:rPr>
              <a:t>Note to Instructor: </a:t>
            </a:r>
            <a:r>
              <a:rPr lang="en-US" sz="1300" dirty="0">
                <a:solidFill>
                  <a:srgbClr val="000000"/>
                </a:solidFill>
                <a:ea typeface="MS PGothic"/>
              </a:rPr>
              <a:t>Please read this to the group.</a:t>
            </a:r>
          </a:p>
          <a:p>
            <a:pPr>
              <a:defRPr/>
            </a:pPr>
            <a:endParaRPr lang="en-US" sz="1300" dirty="0">
              <a:solidFill>
                <a:srgbClr val="000000"/>
              </a:solidFill>
              <a:ea typeface="MS PGothic"/>
            </a:endParaRPr>
          </a:p>
          <a:p>
            <a:pPr marL="171446" indent="-171446">
              <a:buFont typeface="Arial" pitchFamily="34" charset="0"/>
              <a:buChar char="•"/>
              <a:defRPr/>
            </a:pPr>
            <a:r>
              <a:rPr lang="en-US" sz="1300" dirty="0">
                <a:solidFill>
                  <a:srgbClr val="000000"/>
                </a:solidFill>
                <a:ea typeface="MS PGothic"/>
              </a:rPr>
              <a:t>ACA, Inc. has designed the standards online tool primarily as </a:t>
            </a:r>
            <a:r>
              <a:rPr lang="en-US" sz="1300" b="1" dirty="0">
                <a:solidFill>
                  <a:srgbClr val="000000"/>
                </a:solidFill>
                <a:ea typeface="MS PGothic"/>
              </a:rPr>
              <a:t>an educational resource </a:t>
            </a:r>
            <a:r>
              <a:rPr lang="en-US" sz="1300" dirty="0">
                <a:solidFill>
                  <a:srgbClr val="000000"/>
                </a:solidFill>
                <a:ea typeface="MS PGothic"/>
              </a:rPr>
              <a:t>for camp professionals. </a:t>
            </a:r>
          </a:p>
          <a:p>
            <a:pPr marL="171446" indent="-171446">
              <a:buFont typeface="Arial" pitchFamily="34" charset="0"/>
              <a:buChar char="•"/>
              <a:defRPr/>
            </a:pPr>
            <a:r>
              <a:rPr lang="en-US" sz="1300" dirty="0">
                <a:solidFill>
                  <a:srgbClr val="000000"/>
                </a:solidFill>
                <a:ea typeface="MS PGothic"/>
              </a:rPr>
              <a:t>ACA, Inc. </a:t>
            </a:r>
            <a:r>
              <a:rPr lang="en-US" sz="1300" b="1" dirty="0">
                <a:solidFill>
                  <a:srgbClr val="000000"/>
                </a:solidFill>
                <a:ea typeface="MS PGothic"/>
              </a:rPr>
              <a:t>makes no claim that use of this published informational tool will assure a successful outcome. </a:t>
            </a:r>
            <a:r>
              <a:rPr lang="en-US" sz="1300" dirty="0">
                <a:solidFill>
                  <a:srgbClr val="000000"/>
                </a:solidFill>
                <a:ea typeface="MS PGothic"/>
              </a:rPr>
              <a:t> </a:t>
            </a:r>
          </a:p>
          <a:p>
            <a:pPr marL="171446" indent="-171446">
              <a:buFont typeface="Arial" pitchFamily="34" charset="0"/>
              <a:buChar char="•"/>
              <a:defRPr/>
            </a:pPr>
            <a:r>
              <a:rPr lang="en-US" sz="1300" b="1" dirty="0">
                <a:solidFill>
                  <a:srgbClr val="000000"/>
                </a:solidFill>
                <a:ea typeface="MS PGothic"/>
              </a:rPr>
              <a:t>In determining the applicability of any specific standard, the camp professional should apply his or her own professional judgment</a:t>
            </a:r>
            <a:r>
              <a:rPr lang="en-US" sz="1300" dirty="0">
                <a:solidFill>
                  <a:srgbClr val="000000"/>
                </a:solidFill>
                <a:ea typeface="MS PGothic"/>
              </a:rPr>
              <a:t> to the specific circumstances presented by the particular information/situation. </a:t>
            </a:r>
          </a:p>
          <a:p>
            <a:pPr marL="171446" indent="-171446">
              <a:buFont typeface="Arial" pitchFamily="34" charset="0"/>
              <a:buChar char="•"/>
              <a:defRPr/>
            </a:pPr>
            <a:r>
              <a:rPr lang="en-US" sz="1300" dirty="0">
                <a:solidFill>
                  <a:srgbClr val="000000"/>
                </a:solidFill>
                <a:ea typeface="MS PGothic"/>
              </a:rPr>
              <a:t>If using the site to determine what standards will be applicable to obtain accreditation, the </a:t>
            </a:r>
            <a:r>
              <a:rPr lang="en-US" sz="1300" b="1" dirty="0">
                <a:solidFill>
                  <a:srgbClr val="000000"/>
                </a:solidFill>
                <a:ea typeface="MS PGothic"/>
              </a:rPr>
              <a:t>user is responsible for scoring any and all standards applicable to their program, whether gathered through the customized version of standards website or not.</a:t>
            </a:r>
          </a:p>
          <a:p>
            <a:pPr>
              <a:buFont typeface="Arial" pitchFamily="34" charset="0"/>
              <a:buNone/>
              <a:defRPr/>
            </a:pPr>
            <a:endParaRPr lang="en-US" sz="1300" b="1" dirty="0">
              <a:ea typeface="ＭＳ Ｐゴシック" pitchFamily="34" charset="-128"/>
            </a:endParaRPr>
          </a:p>
        </p:txBody>
      </p:sp>
      <p:sp>
        <p:nvSpPr>
          <p:cNvPr id="4" name="Header Placeholder 3"/>
          <p:cNvSpPr>
            <a:spLocks noGrp="1"/>
          </p:cNvSpPr>
          <p:nvPr>
            <p:ph type="hdr" sz="quarter"/>
          </p:nvPr>
        </p:nvSpPr>
        <p:spPr>
          <a:xfrm>
            <a:off x="0" y="0"/>
            <a:ext cx="3211513" cy="464820"/>
          </a:xfrm>
        </p:spPr>
        <p:txBody>
          <a:bodyPr/>
          <a:lstStyle/>
          <a:p>
            <a:pPr>
              <a:defRPr/>
            </a:pPr>
            <a:r>
              <a:rPr lang="en-US" altLang="en-US">
                <a:solidFill>
                  <a:prstClr val="black"/>
                </a:solidFill>
              </a:rPr>
              <a:t>Associate Visitor Course - Summer 2017</a:t>
            </a:r>
            <a:endParaRPr lang="en-US" altLang="en-US" dirty="0">
              <a:solidFill>
                <a:prstClr val="black"/>
              </a:solidFill>
            </a:endParaRPr>
          </a:p>
        </p:txBody>
      </p:sp>
      <p:sp>
        <p:nvSpPr>
          <p:cNvPr id="13414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2854" eaLnBrk="0" hangingPunct="0">
              <a:spcBef>
                <a:spcPct val="30000"/>
              </a:spcBef>
              <a:defRPr sz="1200">
                <a:solidFill>
                  <a:schemeClr val="tx1"/>
                </a:solidFill>
                <a:latin typeface="Calibri" pitchFamily="34" charset="0"/>
              </a:defRPr>
            </a:lvl1pPr>
            <a:lvl2pPr marL="741493" indent="-285683" defTabSz="922854" eaLnBrk="0" hangingPunct="0">
              <a:spcBef>
                <a:spcPct val="30000"/>
              </a:spcBef>
              <a:defRPr sz="1200">
                <a:solidFill>
                  <a:schemeClr val="tx1"/>
                </a:solidFill>
                <a:latin typeface="Calibri" pitchFamily="34" charset="0"/>
              </a:defRPr>
            </a:lvl2pPr>
            <a:lvl3pPr marL="1142733" indent="-227905" defTabSz="922854" eaLnBrk="0" hangingPunct="0">
              <a:spcBef>
                <a:spcPct val="30000"/>
              </a:spcBef>
              <a:defRPr sz="1200">
                <a:solidFill>
                  <a:schemeClr val="tx1"/>
                </a:solidFill>
                <a:latin typeface="Calibri" pitchFamily="34" charset="0"/>
              </a:defRPr>
            </a:lvl3pPr>
            <a:lvl4pPr marL="1600148" indent="-227905" defTabSz="922854" eaLnBrk="0" hangingPunct="0">
              <a:spcBef>
                <a:spcPct val="30000"/>
              </a:spcBef>
              <a:defRPr sz="1200">
                <a:solidFill>
                  <a:schemeClr val="tx1"/>
                </a:solidFill>
                <a:latin typeface="Calibri" pitchFamily="34" charset="0"/>
              </a:defRPr>
            </a:lvl4pPr>
            <a:lvl5pPr marL="2055957" indent="-227905" defTabSz="922854" eaLnBrk="0" hangingPunct="0">
              <a:spcBef>
                <a:spcPct val="30000"/>
              </a:spcBef>
              <a:defRPr sz="1200">
                <a:solidFill>
                  <a:schemeClr val="tx1"/>
                </a:solidFill>
                <a:latin typeface="Calibri" pitchFamily="34" charset="0"/>
              </a:defRPr>
            </a:lvl5pPr>
            <a:lvl6pPr marL="2518187" indent="-227905" defTabSz="922854" eaLnBrk="0" fontAlgn="base" hangingPunct="0">
              <a:spcBef>
                <a:spcPct val="30000"/>
              </a:spcBef>
              <a:spcAft>
                <a:spcPct val="0"/>
              </a:spcAft>
              <a:defRPr sz="1200">
                <a:solidFill>
                  <a:schemeClr val="tx1"/>
                </a:solidFill>
                <a:latin typeface="Calibri" pitchFamily="34" charset="0"/>
              </a:defRPr>
            </a:lvl6pPr>
            <a:lvl7pPr marL="2980416" indent="-227905" defTabSz="922854" eaLnBrk="0" fontAlgn="base" hangingPunct="0">
              <a:spcBef>
                <a:spcPct val="30000"/>
              </a:spcBef>
              <a:spcAft>
                <a:spcPct val="0"/>
              </a:spcAft>
              <a:defRPr sz="1200">
                <a:solidFill>
                  <a:schemeClr val="tx1"/>
                </a:solidFill>
                <a:latin typeface="Calibri" pitchFamily="34" charset="0"/>
              </a:defRPr>
            </a:lvl7pPr>
            <a:lvl8pPr marL="3442645" indent="-227905" defTabSz="922854" eaLnBrk="0" fontAlgn="base" hangingPunct="0">
              <a:spcBef>
                <a:spcPct val="30000"/>
              </a:spcBef>
              <a:spcAft>
                <a:spcPct val="0"/>
              </a:spcAft>
              <a:defRPr sz="1200">
                <a:solidFill>
                  <a:schemeClr val="tx1"/>
                </a:solidFill>
                <a:latin typeface="Calibri" pitchFamily="34" charset="0"/>
              </a:defRPr>
            </a:lvl8pPr>
            <a:lvl9pPr marL="3904874" indent="-227905" defTabSz="9228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solidFill>
                  <a:prstClr val="black"/>
                </a:solidFill>
                <a:ea typeface="MS PGothic" pitchFamily="34" charset="-128"/>
                <a:cs typeface="Times New Roman" pitchFamily="18" charset="0"/>
              </a:rPr>
              <a:t>© 2016 American Camping Association, Inc.</a:t>
            </a:r>
            <a:endParaRPr lang="en-US" altLang="en-US" dirty="0">
              <a:solidFill>
                <a:prstClr val="black"/>
              </a:solidFill>
              <a:ea typeface="MS PGothic" pitchFamily="34" charset="-128"/>
              <a:cs typeface="Times New Roman" pitchFamily="18" charset="0"/>
            </a:endParaRPr>
          </a:p>
        </p:txBody>
      </p:sp>
      <p:sp>
        <p:nvSpPr>
          <p:cNvPr id="13415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2854" eaLnBrk="0" hangingPunct="0">
              <a:spcBef>
                <a:spcPct val="30000"/>
              </a:spcBef>
              <a:defRPr sz="1200">
                <a:solidFill>
                  <a:schemeClr val="tx1"/>
                </a:solidFill>
                <a:latin typeface="Calibri" pitchFamily="34" charset="0"/>
              </a:defRPr>
            </a:lvl1pPr>
            <a:lvl2pPr marL="741493" indent="-285683" defTabSz="922854" eaLnBrk="0" hangingPunct="0">
              <a:spcBef>
                <a:spcPct val="30000"/>
              </a:spcBef>
              <a:defRPr sz="1200">
                <a:solidFill>
                  <a:schemeClr val="tx1"/>
                </a:solidFill>
                <a:latin typeface="Calibri" pitchFamily="34" charset="0"/>
              </a:defRPr>
            </a:lvl2pPr>
            <a:lvl3pPr marL="1142733" indent="-227905" defTabSz="922854" eaLnBrk="0" hangingPunct="0">
              <a:spcBef>
                <a:spcPct val="30000"/>
              </a:spcBef>
              <a:defRPr sz="1200">
                <a:solidFill>
                  <a:schemeClr val="tx1"/>
                </a:solidFill>
                <a:latin typeface="Calibri" pitchFamily="34" charset="0"/>
              </a:defRPr>
            </a:lvl3pPr>
            <a:lvl4pPr marL="1600148" indent="-227905" defTabSz="922854" eaLnBrk="0" hangingPunct="0">
              <a:spcBef>
                <a:spcPct val="30000"/>
              </a:spcBef>
              <a:defRPr sz="1200">
                <a:solidFill>
                  <a:schemeClr val="tx1"/>
                </a:solidFill>
                <a:latin typeface="Calibri" pitchFamily="34" charset="0"/>
              </a:defRPr>
            </a:lvl4pPr>
            <a:lvl5pPr marL="2055957" indent="-227905" defTabSz="922854" eaLnBrk="0" hangingPunct="0">
              <a:spcBef>
                <a:spcPct val="30000"/>
              </a:spcBef>
              <a:defRPr sz="1200">
                <a:solidFill>
                  <a:schemeClr val="tx1"/>
                </a:solidFill>
                <a:latin typeface="Calibri" pitchFamily="34" charset="0"/>
              </a:defRPr>
            </a:lvl5pPr>
            <a:lvl6pPr marL="2518187" indent="-227905" defTabSz="922854" eaLnBrk="0" fontAlgn="base" hangingPunct="0">
              <a:spcBef>
                <a:spcPct val="30000"/>
              </a:spcBef>
              <a:spcAft>
                <a:spcPct val="0"/>
              </a:spcAft>
              <a:defRPr sz="1200">
                <a:solidFill>
                  <a:schemeClr val="tx1"/>
                </a:solidFill>
                <a:latin typeface="Calibri" pitchFamily="34" charset="0"/>
              </a:defRPr>
            </a:lvl6pPr>
            <a:lvl7pPr marL="2980416" indent="-227905" defTabSz="922854" eaLnBrk="0" fontAlgn="base" hangingPunct="0">
              <a:spcBef>
                <a:spcPct val="30000"/>
              </a:spcBef>
              <a:spcAft>
                <a:spcPct val="0"/>
              </a:spcAft>
              <a:defRPr sz="1200">
                <a:solidFill>
                  <a:schemeClr val="tx1"/>
                </a:solidFill>
                <a:latin typeface="Calibri" pitchFamily="34" charset="0"/>
              </a:defRPr>
            </a:lvl7pPr>
            <a:lvl8pPr marL="3442645" indent="-227905" defTabSz="922854" eaLnBrk="0" fontAlgn="base" hangingPunct="0">
              <a:spcBef>
                <a:spcPct val="30000"/>
              </a:spcBef>
              <a:spcAft>
                <a:spcPct val="0"/>
              </a:spcAft>
              <a:defRPr sz="1200">
                <a:solidFill>
                  <a:schemeClr val="tx1"/>
                </a:solidFill>
                <a:latin typeface="Calibri" pitchFamily="34" charset="0"/>
              </a:defRPr>
            </a:lvl8pPr>
            <a:lvl9pPr marL="3904874" indent="-227905" defTabSz="9228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5858D74-0E71-49CF-9B9C-DDAEF0BF1C83}" type="slidenum">
              <a:rPr lang="en-US" altLang="en-US" smtClean="0">
                <a:solidFill>
                  <a:prstClr val="black"/>
                </a:solidFill>
                <a:ea typeface="MS PGothic" pitchFamily="34" charset="-128"/>
                <a:cs typeface="Times New Roman" pitchFamily="18" charset="0"/>
              </a:rPr>
              <a:pPr eaLnBrk="1" hangingPunct="1">
                <a:spcBef>
                  <a:spcPct val="0"/>
                </a:spcBef>
              </a:pPr>
              <a:t>40</a:t>
            </a:fld>
            <a:endParaRPr lang="en-US" altLang="en-US" dirty="0">
              <a:solidFill>
                <a:prstClr val="black"/>
              </a:solidFill>
              <a:ea typeface="MS PGothic" pitchFamily="34" charset="-128"/>
              <a:cs typeface="Times New Roman" pitchFamily="18" charset="0"/>
            </a:endParaRPr>
          </a:p>
        </p:txBody>
      </p:sp>
    </p:spTree>
    <p:extLst>
      <p:ext uri="{BB962C8B-B14F-4D97-AF65-F5344CB8AC3E}">
        <p14:creationId xmlns:p14="http://schemas.microsoft.com/office/powerpoint/2010/main" val="1299615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992313" y="609600"/>
            <a:ext cx="3036887" cy="2278063"/>
          </a:xfrm>
          <a:ln/>
        </p:spPr>
      </p:sp>
      <p:sp>
        <p:nvSpPr>
          <p:cNvPr id="3" name="Notes Placeholder 2"/>
          <p:cNvSpPr>
            <a:spLocks noGrp="1"/>
          </p:cNvSpPr>
          <p:nvPr>
            <p:ph type="body" idx="1"/>
          </p:nvPr>
        </p:nvSpPr>
        <p:spPr/>
        <p:txBody>
          <a:bodyPr/>
          <a:lstStyle/>
          <a:p>
            <a:pPr>
              <a:defRPr/>
            </a:pPr>
            <a:r>
              <a:rPr lang="en-US" b="1" dirty="0"/>
              <a:t>Learn To Use Forms Correctly</a:t>
            </a:r>
            <a:endParaRPr lang="en-US" dirty="0"/>
          </a:p>
          <a:p>
            <a:pPr>
              <a:defRPr/>
            </a:pPr>
            <a:r>
              <a:rPr lang="en-US" dirty="0"/>
              <a:t>The following segment looks at various forms that the Visitor will encounter in carrying out his/her work.  Emphasize the importance of accuracy and obtaining information in a timely fashion.  </a:t>
            </a:r>
          </a:p>
          <a:p>
            <a:pPr>
              <a:defRPr/>
            </a:pPr>
            <a:r>
              <a:rPr lang="en-US" dirty="0"/>
              <a:t> </a:t>
            </a:r>
          </a:p>
          <a:p>
            <a:pPr>
              <a:defRPr/>
            </a:pPr>
            <a:r>
              <a:rPr lang="en-US" dirty="0"/>
              <a:t>This slide introduces important forms in the visitation process. Let candidates know that the following forms will be examined.</a:t>
            </a:r>
          </a:p>
          <a:p>
            <a:pPr marL="171450" indent="-171450">
              <a:buFont typeface="Arial" pitchFamily="34" charset="0"/>
              <a:buChar char="•"/>
              <a:defRPr/>
            </a:pPr>
            <a:r>
              <a:rPr lang="en-US" dirty="0"/>
              <a:t>Camp Information Form</a:t>
            </a:r>
          </a:p>
          <a:p>
            <a:pPr marL="171450" indent="-171450">
              <a:buFont typeface="Arial" pitchFamily="34" charset="0"/>
              <a:buChar char="•"/>
              <a:defRPr/>
            </a:pPr>
            <a:r>
              <a:rPr lang="en-US" dirty="0"/>
              <a:t>Camp Self-Assessment</a:t>
            </a:r>
          </a:p>
          <a:p>
            <a:pPr marL="171450" indent="-171450">
              <a:buFont typeface="Arial" pitchFamily="34" charset="0"/>
              <a:buChar char="•"/>
              <a:defRPr/>
            </a:pPr>
            <a:r>
              <a:rPr lang="en-US" dirty="0"/>
              <a:t>Score Form</a:t>
            </a:r>
          </a:p>
          <a:p>
            <a:pPr marL="171450" indent="-171450">
              <a:buFont typeface="Arial" pitchFamily="34" charset="0"/>
              <a:buChar char="•"/>
              <a:defRPr/>
            </a:pPr>
            <a:r>
              <a:rPr lang="en-US" dirty="0"/>
              <a:t>ICA Notice Form</a:t>
            </a:r>
          </a:p>
          <a:p>
            <a:pPr>
              <a:defRPr/>
            </a:pPr>
            <a:r>
              <a:rPr lang="en-US" dirty="0"/>
              <a:t>Note to Instructors: The details on the use of each form are included here to be shared with the participants.</a:t>
            </a:r>
          </a:p>
          <a:p>
            <a:pPr>
              <a:defRPr/>
            </a:pPr>
            <a:endParaRPr lang="en-US" dirty="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BCD15B8C-E8D7-46BA-8DEE-7074D234CEFD}" type="slidenum">
              <a:rPr lang="en-US" altLang="en-US" smtClean="0">
                <a:solidFill>
                  <a:prstClr val="black"/>
                </a:solidFill>
                <a:latin typeface="Futura Std Book" pitchFamily="34" charset="0"/>
              </a:rPr>
              <a:pPr eaLnBrk="1" hangingPunct="1">
                <a:spcBef>
                  <a:spcPct val="0"/>
                </a:spcBef>
              </a:pPr>
              <a:t>41</a:t>
            </a:fld>
            <a:endParaRPr lang="en-US" altLang="en-US" dirty="0">
              <a:solidFill>
                <a:prstClr val="black"/>
              </a:solidFill>
              <a:latin typeface="Futura Std Book" pitchFamily="34" charset="0"/>
            </a:endParaRPr>
          </a:p>
        </p:txBody>
      </p:sp>
      <p:sp>
        <p:nvSpPr>
          <p:cNvPr id="11776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1776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3250656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962150" y="301625"/>
            <a:ext cx="3362325" cy="2522538"/>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a:t>The Camp</a:t>
            </a:r>
            <a:r>
              <a:rPr lang="en-US" altLang="en-US" b="1" i="1" baseline="0" dirty="0"/>
              <a:t> Information Form (CIF)</a:t>
            </a:r>
            <a:endParaRPr lang="en-US" altLang="en-US" dirty="0"/>
          </a:p>
          <a:p>
            <a:pPr marL="285750" indent="-285750">
              <a:buFont typeface="Arial" panose="020B0604020202020204" pitchFamily="34" charset="0"/>
              <a:buChar char="•"/>
            </a:pPr>
            <a:r>
              <a:rPr lang="en-US" altLang="en-US" dirty="0"/>
              <a:t>Tool</a:t>
            </a:r>
            <a:r>
              <a:rPr lang="en-US" altLang="en-US" baseline="0" dirty="0"/>
              <a:t> for creating dialogue </a:t>
            </a:r>
            <a:r>
              <a:rPr lang="en-US" altLang="en-US" dirty="0"/>
              <a:t>between visitor and camp director so visitor can better</a:t>
            </a:r>
            <a:r>
              <a:rPr lang="en-US" altLang="en-US" baseline="0" dirty="0"/>
              <a:t> understand the program.</a:t>
            </a:r>
            <a:endParaRPr lang="en-US" altLang="en-US" dirty="0"/>
          </a:p>
          <a:p>
            <a:pPr marL="285750" indent="-285750">
              <a:buFont typeface="Arial" panose="020B0604020202020204" pitchFamily="34" charset="0"/>
              <a:buChar char="•"/>
            </a:pPr>
            <a:r>
              <a:rPr lang="en-US" altLang="en-US" dirty="0"/>
              <a:t>We will reference this form and fill in all of the sections as practice.</a:t>
            </a:r>
            <a:r>
              <a:rPr lang="en-US" altLang="en-US" baseline="0" dirty="0"/>
              <a:t> </a:t>
            </a:r>
          </a:p>
          <a:p>
            <a:pPr marL="285750" indent="-285750">
              <a:buFont typeface="Arial" panose="020B0604020202020204" pitchFamily="34" charset="0"/>
              <a:buChar char="•"/>
            </a:pPr>
            <a:r>
              <a:rPr lang="en-US" altLang="en-US" baseline="0" dirty="0"/>
              <a:t>The CIF will be submitted and shared with visitors electronically.</a:t>
            </a:r>
          </a:p>
          <a:p>
            <a:pPr marL="285750" indent="-285750">
              <a:buFont typeface="Arial" panose="020B0604020202020204" pitchFamily="34" charset="0"/>
              <a:buChar char="•"/>
            </a:pPr>
            <a:r>
              <a:rPr lang="en-US" altLang="en-US" baseline="0" dirty="0"/>
              <a:t>It is due February 1</a:t>
            </a:r>
            <a:r>
              <a:rPr lang="en-US" altLang="en-US" dirty="0"/>
              <a:t>.</a:t>
            </a:r>
            <a:br>
              <a:rPr lang="en-US" altLang="en-US" dirty="0"/>
            </a:b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The </a:t>
            </a:r>
            <a:r>
              <a:rPr kumimoji="0" lang="en-US" sz="1200" b="1" i="1"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Camp Information Form </a:t>
            </a:r>
            <a:r>
              <a:rPr kumimoji="0" lang="en-US" sz="1200" b="0" i="1"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is a  very helpful tool for both the camp and you, as the visitor, to determine what modes and activities are to be scored.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Visitors are given access to view a copy of the camp information form that their assigned camp completed in preparation for the visit.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Explain</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the front side and examine together:</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Camp name and ID number</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Contact (specifically for the visit)</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Camp Web site address</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Addresses – both summer and non-summer</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Locations if camp has multiple locations</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Information regarding completion of standards course requirements</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Self-assessment </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Modes of Operations to be scored</a:t>
            </a:r>
          </a:p>
          <a:p>
            <a:pPr marL="1084263" marR="0" lvl="2" indent="-169863" algn="l" defTabSz="914400" rtl="0" eaLnBrk="0" fontAlgn="base" latinLnBrk="0" hangingPunct="0">
              <a:lnSpc>
                <a:spcPct val="100000"/>
              </a:lnSpc>
              <a:spcBef>
                <a:spcPct val="30000"/>
              </a:spcBef>
              <a:spcAft>
                <a:spcPct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Program areas to be scored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Direct them to the bottom third of the first page</a:t>
            </a: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Point out</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and have them take note of the sections regarding the </a:t>
            </a: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camp self-assessment</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and </a:t>
            </a: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modes of operation to be scored.</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a:t>
            </a:r>
            <a:endParaRPr lang="en-US" dirty="0">
              <a:ea typeface="ＭＳ Ｐゴシック" pitchFamily="-106"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Point out </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the section (toward the bottom) on program areas to be scored and that it highlights 3 areas:  </a:t>
            </a: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Specialized Activities, Aquatics, and Trip and Travel (three nights or more) </a:t>
            </a:r>
            <a:endParaRPr kumimoji="0" lang="en-US" sz="1200" b="0" i="1"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Review the back side:</a:t>
            </a:r>
          </a:p>
          <a:p>
            <a:pPr marL="169863" marR="0" lvl="0" indent="-169863" algn="l" defTabSz="914400" rtl="0" eaLnBrk="0" fontAlgn="base" latinLnBrk="0" hangingPunct="0">
              <a:lnSpc>
                <a:spcPct val="100000"/>
              </a:lnSpc>
              <a:spcBef>
                <a:spcPct val="30000"/>
              </a:spcBef>
              <a:spcAft>
                <a:spcPct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Specialized and Aquatic Activities Offered</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 </a:t>
            </a:r>
          </a:p>
          <a:p>
            <a:pPr marL="169863" marR="0" lvl="0" indent="-169863" algn="l" defTabSz="914400" rtl="0" eaLnBrk="0" fontAlgn="base" latinLnBrk="0" hangingPunct="0">
              <a:lnSpc>
                <a:spcPct val="100000"/>
              </a:lnSpc>
              <a:spcBef>
                <a:spcPct val="30000"/>
              </a:spcBef>
              <a:spcAft>
                <a:spcPct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List specific Aquatic activities</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 aquatic activities are not listed specifically on page two of the Camp Information Form. Rather, camps need to list what aquatics activities they provide.  As a visitor, it is important that you review this box with the camp director so both of you know whether to score swimming, watercraft, etc.  </a:t>
            </a:r>
          </a:p>
          <a:p>
            <a:pPr marL="914400" marR="0" lvl="2" indent="0" algn="l" defTabSz="914400" rtl="0" eaLnBrk="0" fontAlgn="base" latinLnBrk="0" hangingPunct="0">
              <a:lnSpc>
                <a:spcPct val="100000"/>
              </a:lnSpc>
              <a:spcBef>
                <a:spcPct val="3000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Explain</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that as visitors they need to take particular note of page two and how it pertains to specialized activities and scoring.   Explain that</a:t>
            </a: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we will discuss in detail the PD section and how specialized activities are scored, but page two of the </a:t>
            </a: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Camp Information Form </a:t>
            </a: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will be your guide in working with the camp on standards to be scored and areas of the camp/activities you need to see during your camp tour.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Camps submit this document electronically via My Accreditation and as visitors you may view it there. Additionally the form is printed and mailed to the Lead Visitor in conjunction with the Score Form.</a:t>
            </a:r>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Regardless of the information available on the form – it is always a good idea to check the camp’s  website out prior to reviewing the camp self-assessment and prior to the day of the visit.  This will help you verify the activities indicated prior to any reviews or scoring.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This form is an informational tool. It is a great basis for pre-visit conversation.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If you receive the form electronically, you may need to print a copy of the CIF to bring to the visit.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the beginning of the visit, have the Director review and correct the form so programs and services to be scored, modes of operation and specialized activities have again been verified.  After the visit, the Camp Information Form is inserted in the envelope with the score form and returned to ACA, Inc.</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ＭＳ Ｐゴシック" pitchFamily="-106" charset="-128"/>
                <a:cs typeface="Times New Roman" pitchFamily="18" charset="0"/>
              </a:rPr>
              <a:t>REMEMBER TO SEND THIS FORM TO ACA, INC.  ALONG WITH THE SCORE FORM!</a:t>
            </a:r>
            <a:endParaRPr lang="en-US" altLang="en-US" dirty="0"/>
          </a:p>
        </p:txBody>
      </p:sp>
      <p:sp>
        <p:nvSpPr>
          <p:cNvPr id="4" name="Header Placeholder 3"/>
          <p:cNvSpPr>
            <a:spLocks noGrp="1"/>
          </p:cNvSpPr>
          <p:nvPr>
            <p:ph type="hdr" sz="quarter"/>
          </p:nvPr>
        </p:nvSpPr>
        <p:spPr/>
        <p:txBody>
          <a:bodyPr/>
          <a:lstStyle/>
          <a:p>
            <a:pPr>
              <a:defRPr/>
            </a:pPr>
            <a:r>
              <a:rPr lang="en-US"/>
              <a:t>Associate Visitor Course - Summer 2017</a:t>
            </a:r>
          </a:p>
        </p:txBody>
      </p:sp>
      <p:sp>
        <p:nvSpPr>
          <p:cNvPr id="13926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13927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06990DF3-7223-4CEA-AFCA-23F09BB636AE}" type="slidenum">
              <a:rPr lang="en-US" altLang="en-US" sz="1200" smtClean="0"/>
              <a:pPr>
                <a:spcBef>
                  <a:spcPct val="0"/>
                </a:spcBef>
              </a:pPr>
              <a:t>42</a:t>
            </a:fld>
            <a:endParaRPr lang="en-US" altLang="en-US" sz="1200"/>
          </a:p>
        </p:txBody>
      </p:sp>
    </p:spTree>
    <p:extLst>
      <p:ext uri="{BB962C8B-B14F-4D97-AF65-F5344CB8AC3E}">
        <p14:creationId xmlns:p14="http://schemas.microsoft.com/office/powerpoint/2010/main" val="3840757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2068513" y="381000"/>
            <a:ext cx="2808287" cy="2106613"/>
          </a:xfrm>
          <a:ln/>
        </p:spPr>
      </p:sp>
      <p:sp>
        <p:nvSpPr>
          <p:cNvPr id="138243" name="Notes Placeholder 2"/>
          <p:cNvSpPr>
            <a:spLocks noGrp="1"/>
          </p:cNvSpPr>
          <p:nvPr>
            <p:ph type="body" idx="1"/>
          </p:nvPr>
        </p:nvSpPr>
        <p:spPr>
          <a:xfrm>
            <a:off x="239713" y="2590800"/>
            <a:ext cx="6400800" cy="6400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Review the  main ideas from the Camp Information Form including: </a:t>
            </a:r>
            <a:endParaRPr lang="en-US" dirty="0"/>
          </a:p>
          <a:p>
            <a:pPr marL="171450" indent="-171450">
              <a:buFont typeface="Arial" pitchFamily="34" charset="0"/>
              <a:buChar char="•"/>
              <a:defRPr/>
            </a:pPr>
            <a:r>
              <a:rPr lang="en-US" dirty="0"/>
              <a:t>This is information collected from the camp in advance of  the camp visit and is intended to be educational for camps and visitors alike</a:t>
            </a:r>
          </a:p>
          <a:p>
            <a:pPr marL="171450" indent="-171450">
              <a:buFont typeface="Arial" pitchFamily="34" charset="0"/>
              <a:buChar char="•"/>
              <a:defRPr/>
            </a:pPr>
            <a:r>
              <a:rPr lang="en-US" dirty="0"/>
              <a:t>Give visitor idea of when camp will be ready for camp self-assessment and how camp would like to complete this aspect of the visit</a:t>
            </a:r>
          </a:p>
          <a:p>
            <a:pPr marL="171450" indent="-171450">
              <a:buFont typeface="Arial" pitchFamily="34" charset="0"/>
              <a:buChar char="•"/>
              <a:defRPr/>
            </a:pPr>
            <a:r>
              <a:rPr lang="en-US" dirty="0"/>
              <a:t>Camps and visitors reviewing the form together allows the opportunity to compare to what is actually offered - for scoring purposes and to discuss areas of confusion or concern</a:t>
            </a:r>
          </a:p>
          <a:p>
            <a:pPr marL="171450" indent="-171450">
              <a:buFont typeface="Arial" pitchFamily="34" charset="0"/>
              <a:buChar char="•"/>
              <a:defRPr/>
            </a:pPr>
            <a:r>
              <a:rPr lang="en-US" dirty="0"/>
              <a:t>Visitor can review the camp web site prior to the</a:t>
            </a:r>
            <a:r>
              <a:rPr lang="en-US" baseline="0" dirty="0"/>
              <a:t> visit</a:t>
            </a:r>
            <a:r>
              <a:rPr lang="en-US" dirty="0"/>
              <a:t> to become</a:t>
            </a:r>
            <a:r>
              <a:rPr lang="en-US" baseline="0" dirty="0"/>
              <a:t> familiar</a:t>
            </a:r>
            <a:r>
              <a:rPr lang="en-US" dirty="0"/>
              <a:t> with the camp operation</a:t>
            </a:r>
          </a:p>
          <a:p>
            <a:pPr marL="171450" indent="-171450">
              <a:buFont typeface="Arial" pitchFamily="34" charset="0"/>
              <a:buChar char="•"/>
              <a:defRPr/>
            </a:pPr>
            <a:r>
              <a:rPr lang="en-US" dirty="0"/>
              <a:t>Return the Camp Information Form with the score form to ACA, Inc. at the end of the visit.</a:t>
            </a:r>
          </a:p>
          <a:p>
            <a:pPr>
              <a:defRPr/>
            </a:pPr>
            <a:endParaRPr lang="en-US" dirty="0"/>
          </a:p>
          <a:p>
            <a:pPr>
              <a:defRPr/>
            </a:pPr>
            <a:r>
              <a:rPr lang="en-US" dirty="0"/>
              <a:t>Sometimes, a camp fails</a:t>
            </a:r>
            <a:r>
              <a:rPr lang="en-US" baseline="0" dirty="0"/>
              <a:t> to return a completed CIF before visit assignments are made. If you receive a visit assignment without a CIF, the lead visitor should communicate with the camp, ask for the form to be completed, and share the results with you and ACA.</a:t>
            </a:r>
            <a:endParaRPr lang="en-US" dirty="0"/>
          </a:p>
          <a:p>
            <a:pPr>
              <a:defRPr/>
            </a:pPr>
            <a:endParaRPr lang="en-US" dirty="0"/>
          </a:p>
          <a:p>
            <a:pPr>
              <a:defRPr/>
            </a:pPr>
            <a:r>
              <a:rPr lang="en-US" dirty="0"/>
              <a:t>In Review…(additional information if necessary)</a:t>
            </a:r>
          </a:p>
          <a:p>
            <a:pPr marL="171450" indent="-171450">
              <a:buFont typeface="Arial" panose="020B0604020202020204" pitchFamily="34" charset="0"/>
              <a:buChar char="•"/>
              <a:defRPr/>
            </a:pPr>
            <a:r>
              <a:rPr lang="en-US" dirty="0"/>
              <a:t>The Camp Information Form is completed by the camp in advance of the visit.  Its purpose is to collect pertinent information in helping to schedule and conduct the visit.  The Visitor should use the information while setting up the visit and will return this form along with the score form.  </a:t>
            </a:r>
          </a:p>
          <a:p>
            <a:pPr marL="171450" indent="-171450">
              <a:buFont typeface="Arial" panose="020B0604020202020204" pitchFamily="34" charset="0"/>
              <a:buChar char="•"/>
              <a:defRPr/>
            </a:pPr>
            <a:r>
              <a:rPr lang="en-US" dirty="0"/>
              <a:t>The Camp Information Form is completed by the person who took the Standards Course. Double check the form that you receive from your local office with the camp to clarify the areas of camp and the activities that need to be seen on the day of the visit.  </a:t>
            </a:r>
          </a:p>
          <a:p>
            <a:pPr marL="171450" indent="-171450">
              <a:buFont typeface="Arial" panose="020B0604020202020204" pitchFamily="34" charset="0"/>
              <a:buChar char="•"/>
              <a:defRPr/>
            </a:pPr>
            <a:r>
              <a:rPr lang="en-US" dirty="0"/>
              <a:t>The information on the Camp Information Form is intended to frame the conversation the lead visitor will  have with the camp prior to setting up the camp self-assessment review and the details for the visit. The main purpose of the Camp Information Form is to assure that all programs, components, and aspects that need to be scored are done so.  </a:t>
            </a:r>
          </a:p>
          <a:p>
            <a:pPr marL="171450" indent="-171450">
              <a:buFont typeface="Arial" panose="020B0604020202020204" pitchFamily="34" charset="0"/>
              <a:buChar char="•"/>
              <a:defRPr/>
            </a:pPr>
            <a:r>
              <a:rPr lang="en-US" dirty="0"/>
              <a:t>ACA, Inc. office uses the returned Camp Information Form as a check and balance to assure the score form is completed correctly. </a:t>
            </a:r>
            <a:r>
              <a:rPr lang="en-US" b="1" dirty="0"/>
              <a:t>The Camp Information Form  is not a camp information update form. </a:t>
            </a:r>
            <a:r>
              <a:rPr lang="en-US" dirty="0"/>
              <a:t>Any changes a camp has to addresses, phone, email, website, or personnel need to be made through ACA, either online in the membership area of the website, or via phone or e-mail.</a:t>
            </a:r>
            <a:r>
              <a:rPr lang="en-US" baseline="0" dirty="0"/>
              <a:t> </a:t>
            </a:r>
            <a:endParaRPr lang="en-US" dirty="0"/>
          </a:p>
          <a:p>
            <a:pPr>
              <a:defRPr/>
            </a:pPr>
            <a:endParaRPr lang="en-US" dirty="0"/>
          </a:p>
          <a:p>
            <a:pPr>
              <a:defRPr/>
            </a:pPr>
            <a:endParaRPr 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9B5C588-FA15-4D72-B459-638AE25CA961}" type="slidenum">
              <a:rPr lang="en-US" altLang="en-US" smtClean="0">
                <a:solidFill>
                  <a:prstClr val="black"/>
                </a:solidFill>
                <a:latin typeface="Futura Std Book" pitchFamily="34" charset="0"/>
              </a:rPr>
              <a:pPr eaLnBrk="1" hangingPunct="1">
                <a:spcBef>
                  <a:spcPct val="0"/>
                </a:spcBef>
              </a:pPr>
              <a:t>43</a:t>
            </a:fld>
            <a:endParaRPr lang="en-US" altLang="en-US" dirty="0">
              <a:solidFill>
                <a:prstClr val="black"/>
              </a:solidFill>
              <a:latin typeface="Futura Std Book" pitchFamily="34" charset="0"/>
            </a:endParaRPr>
          </a:p>
        </p:txBody>
      </p:sp>
      <p:sp>
        <p:nvSpPr>
          <p:cNvPr id="12186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2186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1143372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992313" y="381000"/>
            <a:ext cx="3048000" cy="2287588"/>
          </a:xfrm>
          <a:ln/>
        </p:spPr>
      </p:sp>
      <p:sp>
        <p:nvSpPr>
          <p:cNvPr id="120835" name="Notes Placeholder 2"/>
          <p:cNvSpPr>
            <a:spLocks noGrp="1"/>
          </p:cNvSpPr>
          <p:nvPr>
            <p:ph type="body" idx="1"/>
          </p:nvPr>
        </p:nvSpPr>
        <p:spPr>
          <a:xfrm>
            <a:off x="239713" y="2819400"/>
            <a:ext cx="6400800" cy="624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Resources </a:t>
            </a:r>
          </a:p>
          <a:p>
            <a:r>
              <a:rPr lang="en-US" altLang="en-US" b="1" dirty="0"/>
              <a:t>ACTIVITY</a:t>
            </a:r>
          </a:p>
          <a:p>
            <a:r>
              <a:rPr lang="en-US" altLang="en-US" sz="1150" dirty="0"/>
              <a:t>The following exercise continues with looking at the sample </a:t>
            </a:r>
            <a:r>
              <a:rPr lang="en-US" altLang="en-US" sz="1150" b="1" dirty="0"/>
              <a:t>Camp Information Form for Camp Have Lots of Fun </a:t>
            </a:r>
            <a:r>
              <a:rPr lang="en-US" altLang="en-US" sz="1150" dirty="0"/>
              <a:t>handout as it demonstrates the many different structures that may operate in the camp environment and the </a:t>
            </a:r>
            <a:r>
              <a:rPr lang="en-US" altLang="en-US" sz="1150" i="1" dirty="0"/>
              <a:t>Accreditation Process Guide</a:t>
            </a:r>
            <a:r>
              <a:rPr lang="en-US" altLang="en-US" sz="1150" dirty="0"/>
              <a:t>. </a:t>
            </a:r>
          </a:p>
          <a:p>
            <a:r>
              <a:rPr lang="en-US" altLang="en-US" sz="1150" dirty="0"/>
              <a:t>Look at the camps that rent to others mode, and the different configurations that need to be considered.  The scene is described on this slide – </a:t>
            </a:r>
          </a:p>
          <a:p>
            <a:endParaRPr lang="en-US" altLang="en-US" sz="1150" dirty="0"/>
          </a:p>
          <a:p>
            <a:r>
              <a:rPr lang="en-US" altLang="en-US" sz="1150" dirty="0"/>
              <a:t>Please review the scene together then ASK</a:t>
            </a:r>
          </a:p>
          <a:p>
            <a:r>
              <a:rPr lang="en-US" altLang="en-US" sz="1150" b="1" dirty="0"/>
              <a:t>During the CHLOF accreditation visit: How do you score the Site &amp; Facilities (SF) section?</a:t>
            </a:r>
            <a:r>
              <a:rPr lang="en-US" altLang="en-US" sz="1150" dirty="0"/>
              <a:t> </a:t>
            </a:r>
          </a:p>
          <a:p>
            <a:r>
              <a:rPr lang="en-US" altLang="en-US" sz="1150" dirty="0"/>
              <a:t>SF is a DNA. The site CHLOF is using is an accredited camp. Write the name of the accredited camp on the comment form.</a:t>
            </a:r>
          </a:p>
          <a:p>
            <a:r>
              <a:rPr lang="en-US" altLang="en-US" sz="1150" b="1" dirty="0"/>
              <a:t> </a:t>
            </a:r>
            <a:endParaRPr lang="en-US" altLang="en-US" sz="1150" dirty="0"/>
          </a:p>
          <a:p>
            <a:r>
              <a:rPr lang="en-US" altLang="en-US" sz="1150" b="1" dirty="0"/>
              <a:t>Which standards in the Aquatics (PA) section should be scored?</a:t>
            </a:r>
            <a:endParaRPr lang="en-US" altLang="en-US" sz="1150" dirty="0"/>
          </a:p>
          <a:p>
            <a:r>
              <a:rPr lang="en-US" altLang="en-US" sz="1150" dirty="0"/>
              <a:t>If no other aquatics activities are offered to CHLOF besides the swimming and instruction provide by Happy Days, DNA PA.1 through PA.29 and score only the staffed Public Facilities PA.30 through PA.36 as applicable.  If CHLOF does have other aquatic activities, i.e. scuba, then the appropriate standards in the PA section would be scored.</a:t>
            </a:r>
          </a:p>
          <a:p>
            <a:r>
              <a:rPr lang="en-US" altLang="en-US" sz="1150" dirty="0"/>
              <a:t> </a:t>
            </a:r>
          </a:p>
          <a:p>
            <a:r>
              <a:rPr lang="en-US" altLang="en-US" sz="1150" b="1" dirty="0"/>
              <a:t>What standards in the PD section must be scored related to the adventure/challenge activities that CHLOF offers?</a:t>
            </a:r>
            <a:endParaRPr lang="en-US" altLang="en-US" sz="1150" dirty="0"/>
          </a:p>
          <a:p>
            <a:r>
              <a:rPr lang="en-US" altLang="en-US" sz="1150" dirty="0"/>
              <a:t>CHLOF must score PD.8, PD.12, PD.13, PD.15- PD.24 and PD.29 in the  section. Any standards that relate to maintenance, facility and equipment that Camp Happy Days is responsible for, CHLOF must obtain the written documentation from Camp Happy Days. CHLOF is also responsible for the standards relating to documentation of staff qualifications.</a:t>
            </a:r>
          </a:p>
          <a:p>
            <a:r>
              <a:rPr lang="en-US" altLang="en-US" sz="1150" dirty="0"/>
              <a:t> </a:t>
            </a:r>
          </a:p>
          <a:p>
            <a:r>
              <a:rPr lang="en-US" altLang="en-US" sz="1150" b="1" dirty="0"/>
              <a:t>Are there any standards in the Transportation (TR) section that need to be scored (in regards to the description given above)?</a:t>
            </a:r>
            <a:endParaRPr lang="en-US" altLang="en-US" sz="1150" dirty="0"/>
          </a:p>
          <a:p>
            <a:r>
              <a:rPr lang="en-US" altLang="en-US" sz="1150" dirty="0"/>
              <a:t>TR.2 for the hay ride.  </a:t>
            </a:r>
            <a:endParaRPr lang="en-US" altLang="en-US" dirty="0"/>
          </a:p>
          <a:p>
            <a:endParaRPr lang="en-US" altLang="en-US" sz="1150" dirty="0"/>
          </a:p>
          <a:p>
            <a:r>
              <a:rPr lang="en-US" altLang="en-US" sz="1150" b="1" dirty="0"/>
              <a:t>Who is responsible for scores in the Human Resources section?</a:t>
            </a:r>
            <a:endParaRPr lang="en-US" altLang="en-US" sz="1150" dirty="0"/>
          </a:p>
          <a:p>
            <a:r>
              <a:rPr lang="en-US" altLang="en-US" sz="1150" dirty="0"/>
              <a:t>CHLOF is responsible for this section.</a:t>
            </a:r>
          </a:p>
          <a:p>
            <a:r>
              <a:rPr lang="en-US" altLang="en-US" sz="1150" dirty="0"/>
              <a:t> </a:t>
            </a:r>
          </a:p>
          <a:p>
            <a:r>
              <a:rPr lang="en-US" altLang="en-US" sz="1150" b="1" dirty="0"/>
              <a:t>How is the archery activity scored?</a:t>
            </a:r>
            <a:endParaRPr lang="en-US" altLang="en-US" sz="1150" dirty="0"/>
          </a:p>
          <a:p>
            <a:r>
              <a:rPr lang="en-US" altLang="en-US" sz="1150" dirty="0"/>
              <a:t>PD.20, PD.23 &amp; PD.19 CHLOF must provide documentation for their staff. PD.39 &amp; PD.19  procedures might be provided by Camp Happy Days for use by CHLOF or CHLOF may choose to write their own procedures—in any case, those standards must be scored.</a:t>
            </a:r>
          </a:p>
          <a:p>
            <a:r>
              <a:rPr lang="en-US" altLang="en-US" sz="1150" dirty="0"/>
              <a:t> </a:t>
            </a:r>
          </a:p>
          <a:p>
            <a:r>
              <a:rPr lang="en-US" altLang="en-US" sz="1150" b="1" dirty="0"/>
              <a:t>What about Health and Wellness, and Operational Management?</a:t>
            </a:r>
            <a:endParaRPr lang="en-US" altLang="en-US" sz="1150" dirty="0"/>
          </a:p>
          <a:p>
            <a:r>
              <a:rPr lang="en-US" altLang="en-US" sz="1150" dirty="0"/>
              <a:t>CHLOF must score all the HW sections and all the OM sections.  However,  OM.14 &amp; 15 would be a DNA.</a:t>
            </a:r>
          </a:p>
          <a:p>
            <a:endParaRPr lang="en-US" altLang="en-US" dirty="0"/>
          </a:p>
          <a:p>
            <a:endParaRPr lang="en-US" altLang="en-US" dirty="0"/>
          </a:p>
          <a:p>
            <a:endParaRPr lang="en-US" altLang="en-US" dirty="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ACBA0E3E-E3BC-4B80-BE1C-6A8716F7B72E}" type="slidenum">
              <a:rPr lang="en-US" altLang="en-US" smtClean="0">
                <a:solidFill>
                  <a:prstClr val="black"/>
                </a:solidFill>
                <a:latin typeface="Futura Std Book" pitchFamily="34" charset="0"/>
              </a:rPr>
              <a:pPr eaLnBrk="1" hangingPunct="1">
                <a:spcBef>
                  <a:spcPct val="0"/>
                </a:spcBef>
              </a:pPr>
              <a:t>44</a:t>
            </a:fld>
            <a:endParaRPr lang="en-US" altLang="en-US" dirty="0">
              <a:solidFill>
                <a:prstClr val="black"/>
              </a:solidFill>
              <a:latin typeface="Futura Std Book" pitchFamily="34" charset="0"/>
            </a:endParaRPr>
          </a:p>
        </p:txBody>
      </p:sp>
      <p:sp>
        <p:nvSpPr>
          <p:cNvPr id="12083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2083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3362740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992313" y="457200"/>
            <a:ext cx="2884487" cy="2163763"/>
          </a:xfrm>
          <a:ln/>
        </p:spPr>
      </p:sp>
      <p:sp>
        <p:nvSpPr>
          <p:cNvPr id="3" name="Notes Placeholder 2"/>
          <p:cNvSpPr>
            <a:spLocks noGrp="1"/>
          </p:cNvSpPr>
          <p:nvPr>
            <p:ph type="body" idx="1"/>
          </p:nvPr>
        </p:nvSpPr>
        <p:spPr/>
        <p:txBody>
          <a:bodyPr>
            <a:normAutofit fontScale="85000" lnSpcReduction="10000"/>
          </a:bodyPr>
          <a:lstStyle/>
          <a:p>
            <a:pPr>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Camp Self-Assessment </a:t>
            </a:r>
          </a:p>
          <a:p>
            <a:pPr>
              <a:defRPr/>
            </a:pPr>
            <a:endPar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sz="1300" b="1" dirty="0"/>
              <a:t>Participants should be asked to locate the </a:t>
            </a:r>
            <a:r>
              <a:rPr lang="en-US" sz="1300" b="1" i="1" dirty="0"/>
              <a:t>Camp Self-Assessment Checklist</a:t>
            </a:r>
            <a:r>
              <a:rPr lang="en-US" sz="1300" b="1" dirty="0"/>
              <a:t> handout. </a:t>
            </a:r>
          </a:p>
          <a:p>
            <a:pPr>
              <a:defRPr/>
            </a:pPr>
            <a:r>
              <a:rPr lang="en-US" sz="1300" i="1" dirty="0"/>
              <a:t>Visitors</a:t>
            </a:r>
            <a:r>
              <a:rPr lang="en-US" sz="1300" dirty="0"/>
              <a:t> will review written documentation provided and should check one of the three columns to indicate the ‘status’ of what was provided.  Be sure to review instructions on the cover sheet prior to use.</a:t>
            </a:r>
          </a:p>
          <a:p>
            <a:pPr>
              <a:defRPr/>
            </a:pPr>
            <a:endParaRPr lang="en-US" sz="1300" b="1" dirty="0"/>
          </a:p>
          <a:p>
            <a:pPr>
              <a:defRPr/>
            </a:pPr>
            <a:r>
              <a:rPr lang="en-US" sz="1300" b="1" dirty="0"/>
              <a:t>Review the terminology of the Camp Self-Assessment and how to complete the form</a:t>
            </a:r>
            <a:endParaRPr lang="en-US" sz="1300" dirty="0"/>
          </a:p>
          <a:p>
            <a:pPr>
              <a:defRPr/>
            </a:pPr>
            <a:r>
              <a:rPr lang="en-US" sz="1300" b="1" dirty="0"/>
              <a:t>Not seen</a:t>
            </a:r>
            <a:r>
              <a:rPr lang="en-US" sz="1300" dirty="0"/>
              <a:t> – if this column is checked, then written documentation was not presented. It must be reviewed on the day of the visit.</a:t>
            </a:r>
          </a:p>
          <a:p>
            <a:pPr>
              <a:defRPr/>
            </a:pPr>
            <a:r>
              <a:rPr lang="en-US" sz="1300" b="1" dirty="0"/>
              <a:t>Seen</a:t>
            </a:r>
            <a:r>
              <a:rPr lang="en-US" sz="1300" dirty="0"/>
              <a:t> – if this column is checked, the documentation presented meets the standard and on the day of the visit, after visitor can verify that the policy or procedures are in practice then, the score form may be marked “yes”.</a:t>
            </a:r>
          </a:p>
          <a:p>
            <a:pPr>
              <a:defRPr/>
            </a:pPr>
            <a:r>
              <a:rPr lang="en-US" sz="1300" b="1" dirty="0"/>
              <a:t>Seen and needs added verification</a:t>
            </a:r>
            <a:r>
              <a:rPr lang="en-US" sz="1300" dirty="0"/>
              <a:t> – if this column is checked, some onsite verification must be accomplished prior to marking “yes” on the day of the visit (for instance, ensure that a written policy is actually in practice).</a:t>
            </a:r>
          </a:p>
          <a:p>
            <a:pPr>
              <a:defRPr/>
            </a:pPr>
            <a:r>
              <a:rPr lang="en-US" sz="1300" b="1" dirty="0"/>
              <a:t>Following must be completed</a:t>
            </a:r>
            <a:r>
              <a:rPr lang="en-US" sz="1300" dirty="0"/>
              <a:t> – if this column is checked, the camp needs to create or correct written documentation or verify DNAs, on site verification, etc. </a:t>
            </a:r>
          </a:p>
          <a:p>
            <a:pPr>
              <a:defRPr/>
            </a:pPr>
            <a:r>
              <a:rPr lang="en-US" sz="1300" b="1" dirty="0"/>
              <a:t>See additional instructions on the checklist</a:t>
            </a:r>
          </a:p>
          <a:p>
            <a:pPr>
              <a:defRPr/>
            </a:pPr>
            <a:endParaRPr lang="en-US" b="1" i="1" u="sng" dirty="0"/>
          </a:p>
          <a:p>
            <a:pPr>
              <a:defRPr/>
            </a:pPr>
            <a:r>
              <a:rPr lang="en-US" sz="1300" b="0" u="none" dirty="0">
                <a:solidFill>
                  <a:srgbClr val="FF0000"/>
                </a:solidFill>
              </a:rPr>
              <a:t>Optional: Visitors can use the same nomenclature in the comment boxes in MY VISITS to complete the review of the Camp Self-Assessment using the app.</a:t>
            </a:r>
          </a:p>
          <a:p>
            <a:pPr>
              <a:defRPr/>
            </a:pPr>
            <a:r>
              <a:rPr lang="en-US" dirty="0"/>
              <a:t> </a:t>
            </a:r>
          </a:p>
          <a:p>
            <a:pPr>
              <a:defRPr/>
            </a:pPr>
            <a:r>
              <a:rPr lang="en-US" b="1" u="sng" dirty="0"/>
              <a:t>Summary of Camp Self-Assessment  Slide – for Accurate Completion of the Form</a:t>
            </a:r>
            <a:endParaRPr lang="en-US" dirty="0"/>
          </a:p>
          <a:p>
            <a:pPr>
              <a:buFont typeface="Arial" pitchFamily="34" charset="0"/>
              <a:buNone/>
              <a:defRPr/>
            </a:pPr>
            <a:r>
              <a:rPr lang="en-US" dirty="0"/>
              <a:t>The Visitor will:</a:t>
            </a:r>
          </a:p>
          <a:p>
            <a:pPr marL="171450" indent="-171450">
              <a:buFont typeface="Arial" pitchFamily="34" charset="0"/>
              <a:buChar char="•"/>
              <a:defRPr/>
            </a:pPr>
            <a:r>
              <a:rPr lang="en-US" dirty="0"/>
              <a:t>Review all written documentation</a:t>
            </a:r>
          </a:p>
          <a:p>
            <a:pPr marL="171450" indent="-171450">
              <a:buFont typeface="Arial" pitchFamily="34" charset="0"/>
              <a:buChar char="•"/>
              <a:defRPr/>
            </a:pPr>
            <a:r>
              <a:rPr lang="en-US" dirty="0"/>
              <a:t>Mark as” Seen,” Not Seen,”  Seen and needs verification on the day of the visit,” or the “Following must be completed.”</a:t>
            </a:r>
          </a:p>
          <a:p>
            <a:pPr marL="171450" indent="-171450">
              <a:buFont typeface="Arial" pitchFamily="34" charset="0"/>
              <a:buChar char="•"/>
              <a:defRPr/>
            </a:pPr>
            <a:r>
              <a:rPr lang="en-US" dirty="0"/>
              <a:t>The intent of the standards is that they are in place when the camp opens its doors to for staff training</a:t>
            </a:r>
          </a:p>
          <a:p>
            <a:pPr marL="171450" indent="-171450">
              <a:buFont typeface="Arial" pitchFamily="34" charset="0"/>
              <a:buChar char="•"/>
              <a:defRPr/>
            </a:pPr>
            <a:r>
              <a:rPr lang="en-US" dirty="0"/>
              <a:t>Required for camps – local office may deny on site visit if not completed.  Additionally, local office may require more than twenty standards be reviewed.</a:t>
            </a:r>
          </a:p>
          <a:p>
            <a:pPr>
              <a:defRPr/>
            </a:pPr>
            <a:endParaRPr lang="en-US" dirty="0"/>
          </a:p>
          <a:p>
            <a:pPr>
              <a:defRPr/>
            </a:pPr>
            <a:r>
              <a:rPr lang="en-US" b="1" i="1" dirty="0">
                <a:solidFill>
                  <a:srgbClr val="000000"/>
                </a:solidFill>
              </a:rPr>
              <a:t>See Instructor Resource Packet for an Activity related to the Camp Self-Assessment - using the Mock Visit toolkit documentation.</a:t>
            </a: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D1EEC86-453C-47D7-A41C-7E341B337CA4}" type="slidenum">
              <a:rPr lang="en-US" altLang="en-US" smtClean="0">
                <a:solidFill>
                  <a:prstClr val="black"/>
                </a:solidFill>
                <a:latin typeface="Futura Std Book" pitchFamily="34" charset="0"/>
              </a:rPr>
              <a:pPr eaLnBrk="1" hangingPunct="1">
                <a:spcBef>
                  <a:spcPct val="0"/>
                </a:spcBef>
              </a:pPr>
              <a:t>45</a:t>
            </a:fld>
            <a:endParaRPr lang="en-US" altLang="en-US" dirty="0">
              <a:solidFill>
                <a:prstClr val="black"/>
              </a:solidFill>
              <a:latin typeface="Futura Std Book" pitchFamily="34" charset="0"/>
            </a:endParaRPr>
          </a:p>
        </p:txBody>
      </p:sp>
      <p:sp>
        <p:nvSpPr>
          <p:cNvPr id="12390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2391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4673572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962150" y="301625"/>
            <a:ext cx="3362325" cy="2522538"/>
          </a:xfrm>
          <a:ln/>
        </p:spPr>
      </p:sp>
      <p:sp>
        <p:nvSpPr>
          <p:cNvPr id="1771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Camp Self-Assessment </a:t>
            </a:r>
          </a:p>
          <a:p>
            <a:endParaRPr lang="en-US" altLang="en-US" b="1" dirty="0"/>
          </a:p>
          <a:p>
            <a:r>
              <a:rPr lang="en-US" altLang="en-US" dirty="0"/>
              <a:t>The Camp Self-Assessment is </a:t>
            </a:r>
            <a:r>
              <a:rPr lang="en-US" altLang="en-US" b="1" dirty="0"/>
              <a:t>a required review (by a visitor) of twenty (20) pre-selected standards requiring written documentation</a:t>
            </a:r>
            <a:r>
              <a:rPr lang="en-US" altLang="en-US" dirty="0"/>
              <a:t>.  This review  is an important element of the educational process of the standards program.  Statistics confirm that previewing the written documentation before the camp open, leads to successful accreditation visits! </a:t>
            </a:r>
          </a:p>
          <a:p>
            <a:r>
              <a:rPr lang="en-US" altLang="en-US" dirty="0"/>
              <a:t> </a:t>
            </a:r>
          </a:p>
          <a:p>
            <a:r>
              <a:rPr lang="en-US" altLang="en-US" dirty="0"/>
              <a:t>This is especially important for camps who are preparing for their first visit.  </a:t>
            </a:r>
            <a:r>
              <a:rPr lang="en-US" altLang="en-US" b="1" u="sng" dirty="0"/>
              <a:t>The NSC requires that a Camp Self-Assessment is completed and reviewed by the visitor by MAY 1</a:t>
            </a:r>
            <a:r>
              <a:rPr lang="en-US" altLang="en-US" b="1" u="sng" baseline="30000" dirty="0"/>
              <a:t>st</a:t>
            </a:r>
            <a:r>
              <a:rPr lang="en-US" altLang="en-US" b="1" u="sng" dirty="0"/>
              <a:t>.</a:t>
            </a:r>
            <a:r>
              <a:rPr lang="en-US" altLang="en-US" b="1" u="none" dirty="0"/>
              <a:t> </a:t>
            </a:r>
            <a:r>
              <a:rPr lang="en-US" altLang="en-US" dirty="0"/>
              <a:t>Your local office may require the camp self-assessment to be done earlier.</a:t>
            </a:r>
          </a:p>
          <a:p>
            <a:endParaRPr lang="en-US" altLang="en-US" dirty="0"/>
          </a:p>
          <a:p>
            <a:r>
              <a:rPr lang="en-US" altLang="en-US" dirty="0"/>
              <a:t>Previewing and evaluating paperwork ahead of time, especially for other modes of operation, will allow much more time during the visit to tour the camp, see activities, and talk with campers and staff. </a:t>
            </a:r>
          </a:p>
          <a:p>
            <a:r>
              <a:rPr lang="en-US" altLang="en-US" dirty="0"/>
              <a:t> </a:t>
            </a:r>
          </a:p>
          <a:p>
            <a:r>
              <a:rPr lang="en-US" altLang="en-US" dirty="0"/>
              <a:t>The primary purpose of evaluating written documentation before the day of the visit is to educate the Camp Director/administrator on the adequacy of the camp’s paperwork </a:t>
            </a:r>
            <a:r>
              <a:rPr lang="en-US" altLang="en-US" b="1" dirty="0"/>
              <a:t>before</a:t>
            </a:r>
            <a:r>
              <a:rPr lang="en-US" altLang="en-US" dirty="0"/>
              <a:t> the on-site visit and scoring.  This gives the camp ample opportunity to ask questions and make needed corrections prior to the on-site visit.  The camp self-assessment can be accomplished in person at a meeting, by a mail, or electronic exchange of documentation, with a phone follow-up or other means.</a:t>
            </a:r>
          </a:p>
          <a:p>
            <a:pPr>
              <a:defRPr/>
            </a:pPr>
            <a:endParaRPr lang="en-US" altLang="en-US" dirty="0"/>
          </a:p>
        </p:txBody>
      </p:sp>
      <p:sp>
        <p:nvSpPr>
          <p:cNvPr id="4" name="Header Placeholder 3"/>
          <p:cNvSpPr>
            <a:spLocks noGrp="1"/>
          </p:cNvSpPr>
          <p:nvPr>
            <p:ph type="hdr" sz="quarter"/>
          </p:nvPr>
        </p:nvSpPr>
        <p:spPr/>
        <p:txBody>
          <a:bodyPr/>
          <a:lstStyle/>
          <a:p>
            <a:pPr>
              <a:defRPr/>
            </a:pPr>
            <a:r>
              <a:rPr lang="en-US"/>
              <a:t>Associate Visitor Course - Summer 2017</a:t>
            </a:r>
          </a:p>
        </p:txBody>
      </p:sp>
      <p:sp>
        <p:nvSpPr>
          <p:cNvPr id="1085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10855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B2A9E6E9-B23A-4D0A-8DDC-437E4DB10756}" type="slidenum">
              <a:rPr lang="en-US" altLang="en-US" sz="1200" smtClean="0"/>
              <a:pPr>
                <a:spcBef>
                  <a:spcPct val="0"/>
                </a:spcBef>
              </a:pPr>
              <a:t>46</a:t>
            </a:fld>
            <a:endParaRPr lang="en-US" altLang="en-US" sz="1200"/>
          </a:p>
        </p:txBody>
      </p:sp>
    </p:spTree>
    <p:extLst>
      <p:ext uri="{BB962C8B-B14F-4D97-AF65-F5344CB8AC3E}">
        <p14:creationId xmlns:p14="http://schemas.microsoft.com/office/powerpoint/2010/main" val="3634879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992313" y="685800"/>
            <a:ext cx="2743200" cy="2058988"/>
          </a:xfrm>
          <a:ln/>
        </p:spPr>
      </p:sp>
      <p:sp>
        <p:nvSpPr>
          <p:cNvPr id="15053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kumimoji="0" lang="en-US" alt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Score Form</a:t>
            </a:r>
          </a:p>
          <a:p>
            <a:pPr>
              <a:defRPr/>
            </a:pPr>
            <a:endParaRPr kumimoji="0" lang="en-US" alt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altLang="en-US" b="1" dirty="0"/>
              <a:t>General Guidelines for Scoring  -- Have copy of actual score form available to reference as you are presenting score form materials</a:t>
            </a:r>
          </a:p>
          <a:p>
            <a:pPr>
              <a:defRPr/>
            </a:pPr>
            <a:r>
              <a:rPr lang="en-US" altLang="en-US" dirty="0"/>
              <a:t>Help in scoring the standard is provided in the </a:t>
            </a:r>
            <a:r>
              <a:rPr lang="en-US" altLang="en-US" u="sng" dirty="0"/>
              <a:t>compliance demonstration</a:t>
            </a:r>
            <a:r>
              <a:rPr lang="en-US" altLang="en-US" dirty="0"/>
              <a:t>.  This defines the minimum that is required to be seen by the Visitor or presented by the Camp Director in evaluating compliance with the standard.</a:t>
            </a:r>
          </a:p>
          <a:p>
            <a:pPr marL="171450" indent="-171450">
              <a:buFont typeface="Arial" panose="020B0604020202020204" pitchFamily="34" charset="0"/>
              <a:buChar char="•"/>
              <a:defRPr/>
            </a:pPr>
            <a:r>
              <a:rPr lang="en-US" altLang="en-US" b="1" dirty="0"/>
              <a:t>Observe all things before scoring.  </a:t>
            </a:r>
            <a:r>
              <a:rPr lang="en-US" altLang="en-US" dirty="0"/>
              <a:t>The score sheet is a legal record of your observations. </a:t>
            </a:r>
          </a:p>
          <a:p>
            <a:pPr marL="171450" indent="-171450">
              <a:buFont typeface="Arial" panose="020B0604020202020204" pitchFamily="34" charset="0"/>
              <a:buChar char="•"/>
              <a:defRPr/>
            </a:pPr>
            <a:r>
              <a:rPr lang="en-US" altLang="en-US" b="1" dirty="0"/>
              <a:t>When specialized activities cannot be observed first hand</a:t>
            </a:r>
            <a:r>
              <a:rPr lang="en-US" altLang="en-US" dirty="0"/>
              <a:t>, talk with the staff involved to learn as much about the program as possible. Note in the comment section that the activity was not observed, but was discussed with appropriate staff.   </a:t>
            </a:r>
          </a:p>
          <a:p>
            <a:pPr marL="171450" indent="-171450">
              <a:buFont typeface="Arial" panose="020B0604020202020204" pitchFamily="34" charset="0"/>
              <a:buChar char="•"/>
              <a:defRPr/>
            </a:pPr>
            <a:r>
              <a:rPr lang="en-US" altLang="en-US" dirty="0"/>
              <a:t>When other modes of operation cannot be observed, discuss compliance with appropriate staff and review documentation, when required. Again, note in the comment section that the mode of operation was not observed. </a:t>
            </a:r>
          </a:p>
          <a:p>
            <a:pPr marL="171450" indent="-171450">
              <a:buFont typeface="Arial" panose="020B0604020202020204" pitchFamily="34" charset="0"/>
              <a:buChar char="•"/>
              <a:defRPr/>
            </a:pPr>
            <a:r>
              <a:rPr lang="en-US" altLang="en-US" b="1" dirty="0"/>
              <a:t>Visitors do not have the authority to make exceptions or to bend things that just don’t seem to fit.  Score the standard as it is written and utilize the comment form to alert ACA to problems or describe the situation.</a:t>
            </a:r>
          </a:p>
          <a:p>
            <a:pPr>
              <a:defRPr/>
            </a:pPr>
            <a:r>
              <a:rPr lang="en-US" altLang="en-US" dirty="0"/>
              <a:t> </a:t>
            </a:r>
          </a:p>
          <a:p>
            <a:pPr>
              <a:defRPr/>
            </a:pPr>
            <a:r>
              <a:rPr lang="en-US" altLang="en-US" b="1" dirty="0"/>
              <a:t>Final authority on compliance decisions in case of disagreement rests with the person designated as the Lead Visitor.</a:t>
            </a:r>
          </a:p>
          <a:p>
            <a:pPr>
              <a:defRPr/>
            </a:pPr>
            <a:endParaRPr lang="en-US" altLang="en-US" dirty="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EABE9C42-2803-4AF9-8277-CA882AFCD99A}" type="slidenum">
              <a:rPr lang="en-US" altLang="en-US" smtClean="0">
                <a:latin typeface="Futura Std Book" pitchFamily="34" charset="0"/>
              </a:rPr>
              <a:pPr eaLnBrk="1" hangingPunct="1">
                <a:spcBef>
                  <a:spcPct val="0"/>
                </a:spcBef>
              </a:pPr>
              <a:t>47</a:t>
            </a:fld>
            <a:endParaRPr lang="en-US" altLang="en-US" dirty="0">
              <a:latin typeface="Futura Std Book" pitchFamily="34" charset="0"/>
            </a:endParaRPr>
          </a:p>
        </p:txBody>
      </p:sp>
      <p:sp>
        <p:nvSpPr>
          <p:cNvPr id="12698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2698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982689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2068513" y="533400"/>
            <a:ext cx="3113087" cy="2335213"/>
          </a:xfrm>
          <a:ln/>
        </p:spPr>
      </p:sp>
      <p:sp>
        <p:nvSpPr>
          <p:cNvPr id="12595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dirty="0"/>
              <a:t>The score form is the official record of the visit – </a:t>
            </a:r>
            <a:r>
              <a:rPr lang="en-US" b="1" dirty="0"/>
              <a:t>it is a legal document</a:t>
            </a:r>
            <a:r>
              <a:rPr lang="en-US" dirty="0"/>
              <a:t>!  </a:t>
            </a:r>
          </a:p>
          <a:p>
            <a:pPr eaLnBrk="1" hangingPunct="1">
              <a:spcBef>
                <a:spcPct val="0"/>
              </a:spcBef>
              <a:defRPr/>
            </a:pPr>
            <a:endParaRPr lang="en-US" dirty="0"/>
          </a:p>
          <a:p>
            <a:pPr eaLnBrk="1" hangingPunct="1">
              <a:spcBef>
                <a:spcPct val="0"/>
              </a:spcBef>
              <a:defRPr/>
            </a:pPr>
            <a:r>
              <a:rPr lang="en-US" dirty="0"/>
              <a:t>Comments are to be written . . .</a:t>
            </a:r>
          </a:p>
          <a:p>
            <a:pPr marL="171450" indent="-171450" eaLnBrk="1" hangingPunct="1">
              <a:spcBef>
                <a:spcPct val="0"/>
              </a:spcBef>
              <a:buFont typeface="Arial" pitchFamily="34" charset="0"/>
              <a:buChar char="•"/>
              <a:defRPr/>
            </a:pPr>
            <a:r>
              <a:rPr lang="en-US" dirty="0"/>
              <a:t>For any and all “No” scores; </a:t>
            </a:r>
          </a:p>
          <a:p>
            <a:pPr marL="171450" indent="-171450" eaLnBrk="1" hangingPunct="1">
              <a:spcBef>
                <a:spcPct val="0"/>
              </a:spcBef>
              <a:buFont typeface="Arial" pitchFamily="34" charset="0"/>
              <a:buChar char="•"/>
              <a:defRPr/>
            </a:pPr>
            <a:r>
              <a:rPr lang="en-US" dirty="0"/>
              <a:t>For any problems in scoring a standard or a section of standards; and </a:t>
            </a:r>
          </a:p>
          <a:p>
            <a:pPr marL="171450" indent="-171450" eaLnBrk="1" hangingPunct="1">
              <a:spcBef>
                <a:spcPct val="0"/>
              </a:spcBef>
              <a:buFont typeface="Arial" pitchFamily="34" charset="0"/>
              <a:buChar char="•"/>
              <a:defRPr/>
            </a:pPr>
            <a:r>
              <a:rPr lang="en-US" dirty="0"/>
              <a:t>For indication that a section of standards was scored but not seen. </a:t>
            </a:r>
          </a:p>
          <a:p>
            <a:pPr eaLnBrk="1" hangingPunct="1">
              <a:spcBef>
                <a:spcPct val="0"/>
              </a:spcBef>
              <a:defRPr/>
            </a:pPr>
            <a:endParaRPr lang="en-US" dirty="0"/>
          </a:p>
          <a:p>
            <a:pPr eaLnBrk="1" hangingPunct="1">
              <a:spcBef>
                <a:spcPct val="0"/>
              </a:spcBef>
              <a:defRPr/>
            </a:pPr>
            <a:r>
              <a:rPr lang="en-US" b="1" dirty="0"/>
              <a:t>Do NOT write miscellaneous comments for DNA’s or for educational purposes. </a:t>
            </a:r>
            <a:r>
              <a:rPr lang="en-US" dirty="0"/>
              <a:t>For example:  A camp has a written plan for Intruders (OM.7). They have a plan, yet you feel it is weak so the visitor writes on the comment form: “Camp has a plan yet needs to strengthen it by cutting down trees so there is better visibility.”  While this may be true and you want to share this info with the camp, please do so verbally or in writing on another document and NOT the score form.</a:t>
            </a:r>
          </a:p>
          <a:p>
            <a:pPr eaLnBrk="1" hangingPunct="1">
              <a:spcBef>
                <a:spcPct val="0"/>
              </a:spcBef>
              <a:defRPr/>
            </a:pPr>
            <a:endParaRPr lang="en-US" dirty="0"/>
          </a:p>
          <a:p>
            <a:pPr eaLnBrk="1" hangingPunct="1">
              <a:spcBef>
                <a:spcPct val="0"/>
              </a:spcBef>
              <a:defRPr/>
            </a:pPr>
            <a:r>
              <a:rPr lang="en-US" b="1" dirty="0"/>
              <a:t>Make sure all scores, signatures, and comments are  done in ink. Note</a:t>
            </a:r>
            <a:r>
              <a:rPr lang="en-US" dirty="0"/>
              <a:t>: Scores may start in pencil but should have at least one cross hatch of the “X” done in ink</a:t>
            </a:r>
          </a:p>
          <a:p>
            <a:pPr eaLnBrk="1" hangingPunct="1">
              <a:spcBef>
                <a:spcPct val="0"/>
              </a:spcBef>
              <a:defRPr/>
            </a:pPr>
            <a:endParaRPr lang="en-US" dirty="0"/>
          </a:p>
          <a:p>
            <a:pPr eaLnBrk="1" hangingPunct="1">
              <a:spcBef>
                <a:spcPct val="0"/>
              </a:spcBef>
              <a:defRPr/>
            </a:pPr>
            <a:r>
              <a:rPr lang="en-US" dirty="0"/>
              <a:t>The signature portion of the form </a:t>
            </a:r>
            <a:r>
              <a:rPr lang="en-US" b="1" dirty="0"/>
              <a:t>MUST</a:t>
            </a:r>
            <a:r>
              <a:rPr lang="en-US" dirty="0"/>
              <a:t> be completed for the visit to be official.  </a:t>
            </a:r>
            <a:r>
              <a:rPr lang="en-US" b="1" dirty="0"/>
              <a:t>Score forms without the signatures cannot and will not be processed! Make the visit count – collect the signatures. Please record all signatures in ink.</a:t>
            </a:r>
            <a:endParaRPr lang="en-US" b="0" dirty="0"/>
          </a:p>
          <a:p>
            <a:pPr eaLnBrk="1" hangingPunct="1">
              <a:spcBef>
                <a:spcPct val="0"/>
              </a:spcBef>
              <a:defRPr/>
            </a:pPr>
            <a:endParaRPr lang="en-US" b="0" dirty="0"/>
          </a:p>
          <a:p>
            <a:pPr eaLnBrk="1" hangingPunct="1">
              <a:spcBef>
                <a:spcPct val="0"/>
              </a:spcBef>
              <a:defRPr/>
            </a:pPr>
            <a:r>
              <a:rPr lang="en-US" b="0" dirty="0"/>
              <a:t>There are spaces for two visitors’ information on the score form. However, if a visit has more than two visitors,</a:t>
            </a:r>
            <a:r>
              <a:rPr lang="en-US" b="0" baseline="0" dirty="0"/>
              <a:t> information for the additional visitors should also be written onto the first page of the score form.</a:t>
            </a:r>
            <a:endParaRPr lang="en-US" b="1" dirty="0"/>
          </a:p>
          <a:p>
            <a:pPr eaLnBrk="1" hangingPunct="1">
              <a:spcBef>
                <a:spcPct val="0"/>
              </a:spcBef>
              <a:defRPr/>
            </a:pPr>
            <a:endParaRPr lang="en-US" b="1" dirty="0"/>
          </a:p>
          <a:p>
            <a:pPr eaLnBrk="1" hangingPunct="1">
              <a:spcBef>
                <a:spcPct val="0"/>
              </a:spcBef>
              <a:defRPr/>
            </a:pPr>
            <a:r>
              <a:rPr lang="en-US" dirty="0"/>
              <a:t>Make sure to use the correct score form—do not use leftovers from a previous year.</a:t>
            </a:r>
          </a:p>
          <a:p>
            <a:pPr eaLnBrk="1" hangingPunct="1">
              <a:spcBef>
                <a:spcPct val="0"/>
              </a:spcBef>
              <a:defRPr/>
            </a:pPr>
            <a:endParaRPr lang="en-US" b="1" dirty="0"/>
          </a:p>
          <a:p>
            <a:pPr eaLnBrk="1" hangingPunct="1">
              <a:spcBef>
                <a:spcPct val="0"/>
              </a:spcBef>
              <a:defRPr/>
            </a:pPr>
            <a:r>
              <a:rPr lang="en-US" b="1" dirty="0"/>
              <a:t>These forms will be read by a scanner; please do not make any miscellaneous markings in the score boxes.  </a:t>
            </a:r>
          </a:p>
          <a:p>
            <a:pPr eaLnBrk="1" hangingPunct="1">
              <a:spcBef>
                <a:spcPct val="0"/>
              </a:spcBef>
              <a:defRPr/>
            </a:pPr>
            <a:endParaRPr lang="en-US" dirty="0"/>
          </a:p>
          <a:p>
            <a:pPr eaLnBrk="1" hangingPunct="1">
              <a:spcBef>
                <a:spcPct val="0"/>
              </a:spcBef>
              <a:defRPr/>
            </a:pPr>
            <a:endParaRPr lang="en-US" dirty="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8297208-0298-4B2E-BC42-A25E8F6C4135}" type="slidenum">
              <a:rPr lang="en-US" altLang="en-US" smtClean="0">
                <a:latin typeface="Futura Std Book" pitchFamily="34" charset="0"/>
              </a:rPr>
              <a:pPr eaLnBrk="1" hangingPunct="1">
                <a:spcBef>
                  <a:spcPct val="0"/>
                </a:spcBef>
              </a:pPr>
              <a:t>48</a:t>
            </a:fld>
            <a:endParaRPr lang="en-US" altLang="en-US" dirty="0">
              <a:latin typeface="Futura Std Book" pitchFamily="34" charset="0"/>
            </a:endParaRPr>
          </a:p>
        </p:txBody>
      </p:sp>
      <p:sp>
        <p:nvSpPr>
          <p:cNvPr id="12493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2493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914730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altLang="en-US" b="1" dirty="0"/>
              <a:t>Sample Page of  a Score Form.</a:t>
            </a:r>
          </a:p>
          <a:p>
            <a:r>
              <a:rPr lang="en-US" altLang="en-US" b="1" dirty="0"/>
              <a:t>Remind them that each standard</a:t>
            </a:r>
            <a:r>
              <a:rPr lang="en-US" altLang="en-US" b="1" baseline="0" dirty="0"/>
              <a:t> has to be scored “yes” “no” or “</a:t>
            </a:r>
            <a:r>
              <a:rPr lang="en-US" altLang="en-US" b="1" baseline="0" dirty="0" err="1"/>
              <a:t>dna</a:t>
            </a:r>
            <a:r>
              <a:rPr lang="en-US" altLang="en-US" b="1" baseline="0" dirty="0"/>
              <a:t>”</a:t>
            </a:r>
          </a:p>
          <a:p>
            <a:endParaRPr lang="en-US" altLang="en-US" b="1" dirty="0"/>
          </a:p>
          <a:p>
            <a:endParaRPr lang="en-US" altLang="en-US" dirty="0"/>
          </a:p>
          <a:p>
            <a:r>
              <a:rPr lang="en-US" altLang="en-US" dirty="0"/>
              <a:t>It is best to have actual score forms on hand for them to look at – these can then be used in the Mock Visit.  Allow time for candidates to look at actual blank score forms.</a:t>
            </a:r>
          </a:p>
          <a:p>
            <a:endParaRPr lang="en-US" altLang="en-US" dirty="0"/>
          </a:p>
          <a:p>
            <a:r>
              <a:rPr lang="en-US" altLang="en-US" dirty="0"/>
              <a:t>Note: It is ok to use forms from the previous summer for training purposes.</a:t>
            </a:r>
          </a:p>
          <a:p>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49</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270160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2036763" y="609600"/>
            <a:ext cx="3036887" cy="2278063"/>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a:t>Introduction and Online Course Review </a:t>
            </a:r>
          </a:p>
          <a:p>
            <a:endParaRPr lang="en-US" altLang="en-US" dirty="0"/>
          </a:p>
          <a:p>
            <a:r>
              <a:rPr lang="en-US" altLang="en-US" dirty="0"/>
              <a:t>Everyone likes a good story. . . .let’s share some </a:t>
            </a:r>
            <a:r>
              <a:rPr lang="en-US" altLang="en-US" b="1" dirty="0"/>
              <a:t>real visit stories!  </a:t>
            </a:r>
          </a:p>
          <a:p>
            <a:endParaRPr lang="en-US" altLang="en-US" dirty="0"/>
          </a:p>
          <a:p>
            <a:r>
              <a:rPr lang="en-US" altLang="en-US" dirty="0"/>
              <a:t>Allow participants to share visit stories.  Note: if necessary, for confidentiality purposes and to honor the integrity of the visitors who may have been involved – especially if controversial or negative, have participants refrain from using actual names of people and/or camps.</a:t>
            </a:r>
          </a:p>
          <a:p>
            <a:endParaRPr lang="en-US" altLang="en-US" dirty="0"/>
          </a:p>
          <a:p>
            <a:r>
              <a:rPr lang="en-US" altLang="en-US" dirty="0"/>
              <a:t>Instructor, please capture the general idea of each shared story on the flip chart. . . . since folks tend to lean toward the negative example, you may need to "tease" some positive answers out of the group... for instance, "What drew you to be a visitor?" or "How has a visitor helped you in your professional development?"  before asking for some real life examples of positive things that have happened (or that they have heard of) at visits.</a:t>
            </a:r>
          </a:p>
          <a:p>
            <a:endParaRPr lang="en-US" altLang="en-US" dirty="0"/>
          </a:p>
          <a:p>
            <a:r>
              <a:rPr lang="en-US" altLang="en-US" dirty="0"/>
              <a:t>Using some of the real scenarios the group generated, assign them to small groups for discussion, and then the group can point out what might be less than helpful about the assigned scenario, and the larger group can discuss how the situation might have been more educational or how it may have been converted to a more positive experience.</a:t>
            </a:r>
          </a:p>
          <a:p>
            <a:endParaRPr lang="en-US" altLang="en-US" dirty="0"/>
          </a:p>
          <a:p>
            <a:r>
              <a:rPr lang="en-US" altLang="en-US" b="1" dirty="0"/>
              <a:t>Be sure to watch your time in this activity – don’t go too long.</a:t>
            </a:r>
          </a:p>
        </p:txBody>
      </p:sp>
      <p:sp>
        <p:nvSpPr>
          <p:cNvPr id="91140"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9114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9145335-5601-4A45-BAA0-5F3D99F55CA3}" type="slidenum">
              <a:rPr lang="en-US" altLang="en-US" sz="1000" smtClean="0">
                <a:latin typeface="Futura Std Book" pitchFamily="34" charset="0"/>
              </a:rPr>
              <a:pPr eaLnBrk="1" hangingPunct="1">
                <a:spcBef>
                  <a:spcPct val="0"/>
                </a:spcBef>
              </a:pPr>
              <a:t>5</a:t>
            </a:fld>
            <a:endParaRPr lang="en-US" altLang="en-US" sz="1000" dirty="0">
              <a:latin typeface="Futura Std Book" pitchFamily="34" charset="0"/>
            </a:endParaRPr>
          </a:p>
        </p:txBody>
      </p:sp>
      <p:sp>
        <p:nvSpPr>
          <p:cNvPr id="9114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164702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2546350" cy="1911350"/>
          </a:xfrm>
        </p:spPr>
      </p:sp>
      <p:sp>
        <p:nvSpPr>
          <p:cNvPr id="3" name="Notes Placeholder 2"/>
          <p:cNvSpPr>
            <a:spLocks noGrp="1"/>
          </p:cNvSpPr>
          <p:nvPr>
            <p:ph type="body" idx="1"/>
          </p:nvPr>
        </p:nvSpPr>
        <p:spPr>
          <a:xfrm>
            <a:off x="316706" y="2664753"/>
            <a:ext cx="6400800" cy="6326847"/>
          </a:xfrm>
        </p:spPr>
        <p:txBody>
          <a:bodyPr/>
          <a:lstStyle/>
          <a:p>
            <a:r>
              <a:rPr lang="en-US" b="1" dirty="0"/>
              <a:t>Sample Interview 2:30 minutes</a:t>
            </a:r>
          </a:p>
          <a:p>
            <a:r>
              <a:rPr lang="en-US" b="1" dirty="0"/>
              <a:t>Go to http://www.acacamps.org/about/leadership/volunteers/standards-instructors</a:t>
            </a:r>
          </a:p>
          <a:p>
            <a:r>
              <a:rPr lang="en-US" b="1" dirty="0"/>
              <a:t>To download the video</a:t>
            </a:r>
          </a:p>
          <a:p>
            <a:r>
              <a:rPr lang="en-US" baseline="0" dirty="0"/>
              <a:t>Before watching have participants look at the PD Standards. Which standards should be scored for a camp running a Adventure/Challenge Course?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	(PD.8, PD.12.1,  PD.13.1, PD.13.2, PD.15.1, PD.16.1, PD.17.1,  PD.18.1, PD.19.1, PD. 21.1, PD. 22.1, PD. 22.2, PD. 23.1, PD.24.1, </a:t>
            </a:r>
            <a:r>
              <a:rPr lang="en-US" b="1" baseline="0" dirty="0"/>
              <a:t>PD.29.3</a:t>
            </a:r>
            <a:r>
              <a:rPr lang="en-US"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 participants know you will play the</a:t>
            </a:r>
            <a:r>
              <a:rPr lang="en-US" baseline="0" dirty="0"/>
              <a:t> video which is a sample interview. They are welcome to take notes during the interview.</a:t>
            </a:r>
          </a:p>
          <a:p>
            <a:r>
              <a:rPr lang="en-US" b="1" baseline="0" dirty="0"/>
              <a:t>Play Video</a:t>
            </a:r>
          </a:p>
          <a:p>
            <a:r>
              <a:rPr lang="en-US" baseline="0" dirty="0"/>
              <a:t>After watching, have them then identify which PD standards might they be able to score, or if not able to fully score, for which standards was information given during the interview?</a:t>
            </a:r>
          </a:p>
          <a:p>
            <a:endParaRPr lang="en-US" baseline="0" dirty="0"/>
          </a:p>
          <a:p>
            <a:r>
              <a:rPr lang="en-US" baseline="0" dirty="0"/>
              <a:t>Review the PD Standards which apply to Adventure/Challenge Courses. </a:t>
            </a:r>
          </a:p>
          <a:p>
            <a:r>
              <a:rPr lang="en-US" baseline="0" dirty="0"/>
              <a:t>For which Standards was information given</a:t>
            </a:r>
            <a:r>
              <a:rPr lang="en-US" i="0" baseline="0" dirty="0"/>
              <a:t>? </a:t>
            </a:r>
            <a:r>
              <a:rPr lang="en-US" i="1" baseline="0" dirty="0"/>
              <a:t>         (PD.8, PD.12.1,  PD.13.1, PD.13.2, PD.15.1, PD.16.1, PD.18.1, PD.19.1, PD. 21.1,PD. 22.1, PD. 22.2, PD. 23.1, PD.29.3)</a:t>
            </a:r>
          </a:p>
          <a:p>
            <a:endParaRPr lang="en-US" baseline="0" dirty="0"/>
          </a:p>
          <a:p>
            <a:r>
              <a:rPr lang="en-US" baseline="0" dirty="0"/>
              <a:t>After looking at the standards on the score sheet, are there any other questions they would ask?</a:t>
            </a:r>
          </a:p>
          <a:p>
            <a:r>
              <a:rPr lang="en-US" baseline="0" dirty="0"/>
              <a:t>PD.15.1 </a:t>
            </a:r>
            <a:r>
              <a:rPr lang="en-US" i="1" baseline="0" dirty="0"/>
              <a:t>You talked about staff training and the skills sequence for their training, who supervises that training? How is that documented?</a:t>
            </a:r>
          </a:p>
          <a:p>
            <a:r>
              <a:rPr lang="en-US" i="1" baseline="0" dirty="0"/>
              <a:t>PD.17.1: What certifications do you and your staff have? Do you have First Aid? Does anyone on staff have first aid? Is a staff with First Aid always present? Where is the nearest First Aid kit? Tell me how you would handle an injury?</a:t>
            </a:r>
          </a:p>
          <a:p>
            <a:r>
              <a:rPr lang="en-US" i="1" baseline="0" dirty="0"/>
              <a:t>PD.19.3: Tell me about your course inspections? By whom? How often?</a:t>
            </a:r>
          </a:p>
          <a:p>
            <a:endParaRPr lang="en-US" baseline="0" dirty="0"/>
          </a:p>
          <a:p>
            <a:r>
              <a:rPr lang="en-US" baseline="0" dirty="0"/>
              <a:t>Use this to help them get a feel for what is like asking questions in the field </a:t>
            </a:r>
          </a:p>
          <a:p>
            <a:r>
              <a:rPr lang="en-US" baseline="0" dirty="0"/>
              <a:t>Point out that it is okay to go back and ask for more information later, even after you have started to score the standards.</a:t>
            </a:r>
          </a:p>
          <a:p>
            <a:endParaRPr lang="en-US" baseline="0" dirty="0"/>
          </a:p>
          <a:p>
            <a:endParaRPr lang="en-US" baseline="0" dirty="0"/>
          </a:p>
          <a:p>
            <a:endParaRPr lang="en-US" baseline="0"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50</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3482386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dirty="0"/>
              <a:t>Scoring</a:t>
            </a:r>
            <a:r>
              <a:rPr lang="en-US" baseline="0" dirty="0"/>
              <a:t> PD Section</a:t>
            </a:r>
          </a:p>
          <a:p>
            <a:r>
              <a:rPr lang="en-US" baseline="0" dirty="0"/>
              <a:t>Slide is to provide visual image of PD standards PD.12.1-PD.36.2 for when going over Ropes Interview.</a:t>
            </a:r>
          </a:p>
          <a:p>
            <a:endParaRPr lang="en-US" baseline="0" dirty="0"/>
          </a:p>
          <a:p>
            <a:r>
              <a:rPr lang="en-US" baseline="0" dirty="0"/>
              <a:t>Note: Participants have copy of PD Section of Score Form.</a:t>
            </a:r>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51</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887986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1547813" y="609600"/>
            <a:ext cx="4051300" cy="3040063"/>
          </a:xfrm>
          <a:ln/>
        </p:spPr>
      </p:sp>
      <p:sp>
        <p:nvSpPr>
          <p:cNvPr id="126979" name="Notes Placeholder 2"/>
          <p:cNvSpPr>
            <a:spLocks noGrp="1"/>
          </p:cNvSpPr>
          <p:nvPr>
            <p:ph type="body" idx="1"/>
          </p:nvPr>
        </p:nvSpPr>
        <p:spPr>
          <a:xfrm>
            <a:off x="239713" y="3810000"/>
            <a:ext cx="6400800" cy="5181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Score Form Information</a:t>
            </a:r>
          </a:p>
          <a:p>
            <a:pPr eaLnBrk="1" hangingPunct="1">
              <a:spcBef>
                <a:spcPct val="0"/>
              </a:spcBef>
              <a:defRPr/>
            </a:pPr>
            <a:endPar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eaLnBrk="1" hangingPunct="1">
              <a:spcBef>
                <a:spcPct val="0"/>
              </a:spcBef>
              <a:defRPr/>
            </a:pPr>
            <a:r>
              <a:rPr lang="en-US" dirty="0"/>
              <a:t>The reminders on the </a:t>
            </a:r>
            <a:r>
              <a:rPr lang="en-US" b="1" dirty="0"/>
              <a:t>next two slides illustrate </a:t>
            </a:r>
            <a:r>
              <a:rPr lang="en-US" dirty="0"/>
              <a:t>how to navigate the score form and help visitors to be as accurate as possible.  These reminders are typically those that are found on the Score Form Instruction Page and on the volunteer visitor webpage. Visitor Resources</a:t>
            </a:r>
          </a:p>
          <a:p>
            <a:pPr eaLnBrk="1" hangingPunct="1">
              <a:spcBef>
                <a:spcPct val="0"/>
              </a:spcBef>
              <a:defRPr/>
            </a:pPr>
            <a:endParaRPr lang="en-US" dirty="0"/>
          </a:p>
          <a:p>
            <a:pPr marL="171450" indent="-171450" eaLnBrk="1" hangingPunct="1">
              <a:spcBef>
                <a:spcPct val="0"/>
              </a:spcBef>
              <a:buFont typeface="Arial" pitchFamily="34" charset="0"/>
              <a:buChar char="•"/>
              <a:defRPr/>
            </a:pPr>
            <a:r>
              <a:rPr lang="en-US" dirty="0"/>
              <a:t>Again, all “No” scores need a comment. </a:t>
            </a:r>
            <a:r>
              <a:rPr lang="en-US" b="1" dirty="0"/>
              <a:t>Comments for a “No” score can be made in the comment sections following the group/set of standards being scored.  Please remember to initial comments using ‘VIS’ for the visitor’s comments or ‘CD’ for the camp director’s comments. No names, no personal initials. Use additional paper if necessary. Please record all comments in ink.</a:t>
            </a:r>
          </a:p>
          <a:p>
            <a:pPr marL="171450" indent="-171450" eaLnBrk="1" hangingPunct="1">
              <a:spcBef>
                <a:spcPct val="0"/>
              </a:spcBef>
              <a:buFont typeface="Arial" pitchFamily="34" charset="0"/>
              <a:buChar char="•"/>
              <a:defRPr/>
            </a:pPr>
            <a:endParaRPr lang="en-US" dirty="0"/>
          </a:p>
          <a:p>
            <a:pPr marL="171450" indent="-171450" eaLnBrk="1" hangingPunct="1">
              <a:spcBef>
                <a:spcPct val="0"/>
              </a:spcBef>
              <a:buFont typeface="Arial" pitchFamily="34" charset="0"/>
              <a:buChar char="•"/>
              <a:defRPr/>
            </a:pPr>
            <a:r>
              <a:rPr lang="en-US" dirty="0"/>
              <a:t>Do not use names or personal initials for comments; use generic “CD” or “Vis”</a:t>
            </a:r>
          </a:p>
          <a:p>
            <a:pPr marL="171450" indent="-171450" eaLnBrk="1" hangingPunct="1">
              <a:spcBef>
                <a:spcPct val="0"/>
              </a:spcBef>
              <a:buFont typeface="Arial" pitchFamily="34" charset="0"/>
              <a:buChar char="•"/>
              <a:defRPr/>
            </a:pPr>
            <a:r>
              <a:rPr lang="en-US" dirty="0"/>
              <a:t>Mandatory Standards are bold and italicized</a:t>
            </a:r>
          </a:p>
          <a:p>
            <a:pPr marL="171450" indent="-171450" eaLnBrk="1" hangingPunct="1">
              <a:spcBef>
                <a:spcPct val="0"/>
              </a:spcBef>
              <a:buFont typeface="Arial" pitchFamily="34" charset="0"/>
              <a:buChar char="•"/>
              <a:defRPr/>
            </a:pPr>
            <a:r>
              <a:rPr lang="en-US" dirty="0"/>
              <a:t>Indicate the camp name and number on each page in the spaces provided for you</a:t>
            </a:r>
          </a:p>
          <a:p>
            <a:pPr marL="171450" indent="-171450" eaLnBrk="1" hangingPunct="1">
              <a:spcBef>
                <a:spcPct val="0"/>
              </a:spcBef>
              <a:buFont typeface="Arial" pitchFamily="34" charset="0"/>
              <a:buChar char="•"/>
              <a:defRPr/>
            </a:pPr>
            <a:r>
              <a:rPr lang="en-US" b="1" dirty="0">
                <a:solidFill>
                  <a:schemeClr val="accent4">
                    <a:lumMod val="50000"/>
                  </a:schemeClr>
                </a:solidFill>
                <a:ea typeface="ＭＳ Ｐゴシック" pitchFamily="-106" charset="-128"/>
              </a:rPr>
              <a:t>Double check </a:t>
            </a:r>
            <a:r>
              <a:rPr lang="en-US" dirty="0">
                <a:solidFill>
                  <a:schemeClr val="accent4">
                    <a:lumMod val="50000"/>
                  </a:schemeClr>
                </a:solidFill>
                <a:ea typeface="ＭＳ Ｐゴシック" pitchFamily="-106" charset="-128"/>
              </a:rPr>
              <a:t>score form for blanks.</a:t>
            </a:r>
          </a:p>
          <a:p>
            <a:pPr marL="171450" indent="-171450" eaLnBrk="1" hangingPunct="1">
              <a:spcBef>
                <a:spcPct val="0"/>
              </a:spcBef>
              <a:buFont typeface="Arial" pitchFamily="34" charset="0"/>
              <a:buChar char="•"/>
              <a:defRPr/>
            </a:pPr>
            <a:endParaRPr lang="en-US" dirty="0"/>
          </a:p>
          <a:p>
            <a:pPr eaLnBrk="1" hangingPunct="1">
              <a:spcBef>
                <a:spcPct val="0"/>
              </a:spcBef>
              <a:defRPr/>
            </a:pPr>
            <a:endParaRPr lang="en-US" dirty="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2333FC65-6187-463D-8143-4850534FF316}" type="slidenum">
              <a:rPr lang="en-US" altLang="en-US" smtClean="0">
                <a:latin typeface="Futura Std Book" pitchFamily="34" charset="0"/>
              </a:rPr>
              <a:pPr eaLnBrk="1" hangingPunct="1">
                <a:spcBef>
                  <a:spcPct val="0"/>
                </a:spcBef>
              </a:pPr>
              <a:t>52</a:t>
            </a:fld>
            <a:endParaRPr lang="en-US" altLang="en-US" dirty="0">
              <a:latin typeface="Futura Std Book" pitchFamily="34" charset="0"/>
            </a:endParaRPr>
          </a:p>
        </p:txBody>
      </p:sp>
      <p:sp>
        <p:nvSpPr>
          <p:cNvPr id="12800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dirty="0">
                <a:latin typeface="Futura Std Book" pitchFamily="34" charset="0"/>
              </a:rPr>
              <a:t>© 2016 American Camping Association, Inc.</a:t>
            </a:r>
          </a:p>
        </p:txBody>
      </p:sp>
      <p:sp>
        <p:nvSpPr>
          <p:cNvPr id="12800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8097415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547813" y="609600"/>
            <a:ext cx="4051300" cy="3040063"/>
          </a:xfrm>
          <a:ln/>
        </p:spPr>
      </p:sp>
      <p:sp>
        <p:nvSpPr>
          <p:cNvPr id="128003" name="Notes Placeholder 2"/>
          <p:cNvSpPr>
            <a:spLocks noGrp="1"/>
          </p:cNvSpPr>
          <p:nvPr>
            <p:ph type="body" idx="1"/>
          </p:nvPr>
        </p:nvSpPr>
        <p:spPr>
          <a:xfrm>
            <a:off x="239713" y="3733800"/>
            <a:ext cx="6400800" cy="5257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Score Form Information</a:t>
            </a:r>
            <a:endParaRPr lang="en-US" b="1" i="0" dirty="0"/>
          </a:p>
          <a:p>
            <a:pPr marL="174625" indent="-174625" eaLnBrk="1" hangingPunct="1">
              <a:spcBef>
                <a:spcPct val="0"/>
              </a:spcBef>
              <a:buFontTx/>
              <a:buChar char="•"/>
              <a:defRPr/>
            </a:pPr>
            <a:r>
              <a:rPr lang="en-US" dirty="0"/>
              <a:t>Indicate the camp </a:t>
            </a:r>
            <a:r>
              <a:rPr lang="en-US" b="1" dirty="0"/>
              <a:t>name and number</a:t>
            </a:r>
            <a:r>
              <a:rPr lang="en-US" dirty="0"/>
              <a:t> on </a:t>
            </a:r>
            <a:r>
              <a:rPr lang="en-US" b="1" dirty="0"/>
              <a:t>each page</a:t>
            </a:r>
            <a:r>
              <a:rPr lang="en-US" dirty="0"/>
              <a:t> </a:t>
            </a:r>
            <a:r>
              <a:rPr lang="en-US" b="1" dirty="0"/>
              <a:t>in the spaces provided for you</a:t>
            </a:r>
            <a:r>
              <a:rPr lang="en-US" dirty="0"/>
              <a:t>.</a:t>
            </a:r>
          </a:p>
          <a:p>
            <a:pPr marL="174625" indent="-174625" eaLnBrk="1" hangingPunct="1">
              <a:spcBef>
                <a:spcPct val="0"/>
              </a:spcBef>
              <a:buFontTx/>
              <a:buChar char="•"/>
              <a:defRPr/>
            </a:pPr>
            <a:r>
              <a:rPr lang="en-US" dirty="0"/>
              <a:t>Indicate all modes you are scoring for the camp being visited.</a:t>
            </a:r>
          </a:p>
          <a:p>
            <a:pPr marL="174625" indent="-174625" eaLnBrk="1" hangingPunct="1">
              <a:spcBef>
                <a:spcPct val="0"/>
              </a:spcBef>
              <a:buFontTx/>
              <a:buChar char="•"/>
              <a:defRPr/>
            </a:pPr>
            <a:r>
              <a:rPr lang="en-US" dirty="0"/>
              <a:t>Director may make a copy of the score form </a:t>
            </a:r>
            <a:r>
              <a:rPr lang="en-US" b="1" dirty="0"/>
              <a:t>minus the signature page</a:t>
            </a:r>
            <a:r>
              <a:rPr lang="en-US" dirty="0"/>
              <a:t>. Visitors should not make or keep copies of score forms. If the director doesn’t have access to a copy machine,</a:t>
            </a:r>
            <a:r>
              <a:rPr lang="en-US" baseline="0" dirty="0"/>
              <a:t> you might suggest taking a picture of each page with a cell phone or tablet camera. It happens only once or twice a year, but when a score form is lost in the mail, it’s much easier to handle when the director can provide a copy of the score form as a back-up.</a:t>
            </a:r>
            <a:endParaRPr lang="en-US" dirty="0"/>
          </a:p>
          <a:p>
            <a:pPr marL="174625" indent="-174625" eaLnBrk="1" hangingPunct="1">
              <a:spcBef>
                <a:spcPct val="0"/>
              </a:spcBef>
              <a:buFont typeface="Arial" pitchFamily="34" charset="0"/>
              <a:buChar char="•"/>
              <a:defRPr/>
            </a:pPr>
            <a:r>
              <a:rPr lang="en-US" dirty="0"/>
              <a:t>Mark in pencil first, then go back over in pen later. A flair pen works great for marking the form. </a:t>
            </a:r>
          </a:p>
          <a:p>
            <a:pPr marL="174625" indent="-174625" eaLnBrk="1" hangingPunct="1">
              <a:spcBef>
                <a:spcPct val="0"/>
              </a:spcBef>
              <a:buFont typeface="Arial" pitchFamily="34" charset="0"/>
              <a:buChar char="•"/>
              <a:defRPr/>
            </a:pPr>
            <a:r>
              <a:rPr lang="en-US" b="1" dirty="0"/>
              <a:t>Mark an X</a:t>
            </a:r>
            <a:r>
              <a:rPr lang="en-US" dirty="0"/>
              <a:t> over “Yes,” “No,” or “DNA” to indicate your compliance decision. Please do not fill the box with color. </a:t>
            </a:r>
          </a:p>
          <a:p>
            <a:pPr marL="174625" indent="-174625" eaLnBrk="1" hangingPunct="1">
              <a:spcBef>
                <a:spcPct val="0"/>
              </a:spcBef>
              <a:buFontTx/>
              <a:buChar char="•"/>
              <a:defRPr/>
            </a:pPr>
            <a:endParaRPr lang="en-US" dirty="0"/>
          </a:p>
          <a:p>
            <a:pPr marL="174625" indent="-174625" eaLnBrk="1" hangingPunct="1">
              <a:spcBef>
                <a:spcPct val="0"/>
              </a:spcBef>
              <a:buFontTx/>
              <a:buChar char="•"/>
              <a:defRPr/>
            </a:pPr>
            <a:r>
              <a:rPr lang="en-US" b="1" dirty="0"/>
              <a:t>Mail promptly in the envelope provided. </a:t>
            </a:r>
          </a:p>
          <a:p>
            <a:pPr eaLnBrk="1" hangingPunct="1">
              <a:spcBef>
                <a:spcPct val="0"/>
              </a:spcBef>
              <a:buFontTx/>
              <a:buChar char="•"/>
              <a:defRPr/>
            </a:pPr>
            <a:endParaRPr lang="en-US" dirty="0"/>
          </a:p>
          <a:p>
            <a:pPr eaLnBrk="1" hangingPunct="1">
              <a:spcBef>
                <a:spcPct val="0"/>
              </a:spcBef>
              <a:buFontTx/>
              <a:buChar char="•"/>
              <a:defRPr/>
            </a:pPr>
            <a:endParaRPr lang="en-US" dirty="0"/>
          </a:p>
          <a:p>
            <a:pPr eaLnBrk="1" hangingPunct="1">
              <a:spcBef>
                <a:spcPct val="0"/>
              </a:spcBef>
              <a:defRPr/>
            </a:pPr>
            <a:endParaRPr lang="en-US" dirty="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CC8CF0E0-ECBC-4167-AAA8-5BD397AB3B02}" type="slidenum">
              <a:rPr lang="en-US" altLang="en-US" smtClean="0">
                <a:latin typeface="Futura Std Book" pitchFamily="34" charset="0"/>
              </a:rPr>
              <a:pPr eaLnBrk="1" hangingPunct="1">
                <a:spcBef>
                  <a:spcPct val="0"/>
                </a:spcBef>
              </a:pPr>
              <a:t>53</a:t>
            </a:fld>
            <a:endParaRPr lang="en-US" altLang="en-US" dirty="0">
              <a:latin typeface="Futura Std Book" pitchFamily="34" charset="0"/>
            </a:endParaRPr>
          </a:p>
        </p:txBody>
      </p:sp>
      <p:sp>
        <p:nvSpPr>
          <p:cNvPr id="12902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dirty="0">
                <a:latin typeface="Futura Std Book" pitchFamily="34" charset="0"/>
              </a:rPr>
              <a:t>© 2016 American Camping Association, Inc.</a:t>
            </a:r>
          </a:p>
        </p:txBody>
      </p:sp>
      <p:sp>
        <p:nvSpPr>
          <p:cNvPr id="12903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947458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1547813" y="609600"/>
            <a:ext cx="4051300" cy="3040063"/>
          </a:xfrm>
          <a:ln/>
        </p:spPr>
      </p:sp>
      <p:sp>
        <p:nvSpPr>
          <p:cNvPr id="153603" name="Notes Placeholder 2"/>
          <p:cNvSpPr>
            <a:spLocks noGrp="1"/>
          </p:cNvSpPr>
          <p:nvPr>
            <p:ph type="body" idx="1"/>
          </p:nvPr>
        </p:nvSpPr>
        <p:spPr>
          <a:xfrm>
            <a:off x="239713" y="3733800"/>
            <a:ext cx="6400800" cy="5257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Resources </a:t>
            </a:r>
          </a:p>
          <a:p>
            <a:pPr>
              <a:defRPr/>
            </a:pPr>
            <a:endParaRPr kumimoji="0" lang="en-US" alt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altLang="en-US" dirty="0"/>
              <a:t>Listed on the slide are sample comments that might be found in the comments section of the score form.  </a:t>
            </a:r>
            <a:endParaRPr lang="en-US" altLang="en-US" b="1" dirty="0"/>
          </a:p>
          <a:p>
            <a:pPr>
              <a:defRPr/>
            </a:pPr>
            <a:r>
              <a:rPr lang="en-US" altLang="en-US" dirty="0"/>
              <a:t>Reinforce:</a:t>
            </a:r>
          </a:p>
          <a:p>
            <a:pPr marL="171450" indent="-171450">
              <a:buFont typeface="Arial" panose="020B0604020202020204" pitchFamily="34" charset="0"/>
              <a:buChar char="•"/>
              <a:defRPr/>
            </a:pPr>
            <a:r>
              <a:rPr lang="en-US" altLang="en-US" dirty="0"/>
              <a:t>Comments are indicated whenever the Visitor needs to document reasons concerning non-compliance or where clarification is needed.  </a:t>
            </a:r>
          </a:p>
          <a:p>
            <a:pPr marL="171450" indent="-171450">
              <a:buFont typeface="Arial" panose="020B0604020202020204" pitchFamily="34" charset="0"/>
              <a:buChar char="•"/>
              <a:defRPr/>
            </a:pPr>
            <a:r>
              <a:rPr lang="en-US" altLang="en-US" dirty="0"/>
              <a:t>The Comment Form may also be used to capture information from the camp administration</a:t>
            </a: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88AD489-F199-4A51-923B-BCAAB53F4313}" type="slidenum">
              <a:rPr lang="en-US" altLang="en-US" smtClean="0">
                <a:latin typeface="Futura Std Book" pitchFamily="34" charset="0"/>
              </a:rPr>
              <a:pPr eaLnBrk="1" hangingPunct="1">
                <a:spcBef>
                  <a:spcPct val="0"/>
                </a:spcBef>
              </a:pPr>
              <a:t>54</a:t>
            </a:fld>
            <a:endParaRPr lang="en-US" altLang="en-US" dirty="0">
              <a:latin typeface="Futura Std Book" pitchFamily="34" charset="0"/>
            </a:endParaRPr>
          </a:p>
        </p:txBody>
      </p:sp>
      <p:sp>
        <p:nvSpPr>
          <p:cNvPr id="1300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005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942889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1611313" y="304800"/>
            <a:ext cx="3505200" cy="2630488"/>
          </a:xfrm>
          <a:ln/>
        </p:spPr>
      </p:sp>
      <p:sp>
        <p:nvSpPr>
          <p:cNvPr id="3" name="Notes Placeholder 2"/>
          <p:cNvSpPr>
            <a:spLocks noGrp="1"/>
          </p:cNvSpPr>
          <p:nvPr>
            <p:ph type="body" idx="1"/>
          </p:nvPr>
        </p:nvSpPr>
        <p:spPr/>
        <p:txBody>
          <a:bodyPr/>
          <a:lstStyle/>
          <a:p>
            <a:pPr marL="0" indent="0">
              <a:buFontTx/>
              <a:buNone/>
              <a:defRPr/>
            </a:pPr>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Resources </a:t>
            </a:r>
          </a:p>
          <a:p>
            <a:pPr marL="171450" indent="-171450">
              <a:buFont typeface="Arial" pitchFamily="34" charset="0"/>
              <a:buChar char="•"/>
              <a:defRPr/>
            </a:pPr>
            <a:endPar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171450" indent="-171450">
              <a:buFont typeface="Arial" pitchFamily="34" charset="0"/>
              <a:buChar char="•"/>
              <a:defRPr/>
            </a:pPr>
            <a:r>
              <a:rPr lang="en-US" b="1" dirty="0"/>
              <a:t>Make comments in ink</a:t>
            </a:r>
            <a:r>
              <a:rPr lang="en-US" dirty="0"/>
              <a:t>.  Use only the initials CD (Camp Director) or VIS (Visitor) to indicate source of comment.  No personal initials should be indicated.  There must be a comment for any standard or part of a standard marked “No”.</a:t>
            </a:r>
          </a:p>
          <a:p>
            <a:pPr marL="171450" indent="-171450">
              <a:buFont typeface="Arial" pitchFamily="34" charset="0"/>
              <a:buChar char="•"/>
              <a:defRPr/>
            </a:pPr>
            <a:r>
              <a:rPr lang="en-US" dirty="0"/>
              <a:t>The comment should be an </a:t>
            </a:r>
            <a:r>
              <a:rPr lang="en-US" b="1" dirty="0"/>
              <a:t>explanation of why the standard is scored “No”.  </a:t>
            </a:r>
            <a:r>
              <a:rPr lang="en-US" dirty="0"/>
              <a:t>For example, HR.5:  The camp has no written policy for Criminal Records Checks for staffs who are volunteers (there is a policy for paid staff), operating procedures do not include camper staff supervision ratios, or the Camp Director is not 25 years old.</a:t>
            </a:r>
          </a:p>
          <a:p>
            <a:pPr marL="171450" indent="-171450">
              <a:buFont typeface="Arial" pitchFamily="34" charset="0"/>
              <a:buChar char="•"/>
              <a:defRPr/>
            </a:pPr>
            <a:r>
              <a:rPr lang="en-US" dirty="0"/>
              <a:t>To </a:t>
            </a:r>
            <a:r>
              <a:rPr lang="en-US" b="1" dirty="0"/>
              <a:t>explain any differences of opinion</a:t>
            </a:r>
            <a:r>
              <a:rPr lang="en-US" dirty="0"/>
              <a:t> between the visitor and the Director.  For example, on OM.8, it may be indicated in the explanation “Although the camp has a written emergency procedure, they are from their national organization and are not specific to the camp.  The Director feels this is sufficient.”</a:t>
            </a:r>
          </a:p>
          <a:p>
            <a:pPr marL="171450" indent="-171450">
              <a:buFont typeface="Arial" pitchFamily="34" charset="0"/>
              <a:buChar char="•"/>
              <a:defRPr/>
            </a:pPr>
            <a:r>
              <a:rPr lang="en-US" dirty="0"/>
              <a:t>The </a:t>
            </a:r>
            <a:r>
              <a:rPr lang="en-US" b="1" dirty="0"/>
              <a:t>Director may make any comment s/he prefers </a:t>
            </a:r>
            <a:r>
              <a:rPr lang="en-US" dirty="0"/>
              <a:t>in regards to standards marked “No.”  For example, commenting on SF.8, the Director may write, “Our camp has no need for a written system, since the camp caretaker does excellent work.”</a:t>
            </a:r>
          </a:p>
          <a:p>
            <a:pPr marL="171450" indent="-171450">
              <a:buFont typeface="Arial" pitchFamily="34" charset="0"/>
              <a:buChar char="•"/>
              <a:defRPr/>
            </a:pPr>
            <a:r>
              <a:rPr lang="en-US" dirty="0"/>
              <a:t>Notate </a:t>
            </a:r>
            <a:r>
              <a:rPr lang="en-US" b="1" dirty="0"/>
              <a:t>any difficulty you have in applying the standard </a:t>
            </a:r>
            <a:r>
              <a:rPr lang="en-US" dirty="0"/>
              <a:t>to the camp</a:t>
            </a:r>
          </a:p>
          <a:p>
            <a:pPr marL="171450" indent="-171450">
              <a:buFont typeface="Arial" pitchFamily="34" charset="0"/>
              <a:buChar char="•"/>
              <a:defRPr/>
            </a:pPr>
            <a:r>
              <a:rPr lang="en-US" dirty="0"/>
              <a:t>Make a note of </a:t>
            </a:r>
            <a:r>
              <a:rPr lang="en-US" b="1" dirty="0"/>
              <a:t>any activity or mode of operation scored but not observed</a:t>
            </a:r>
            <a:r>
              <a:rPr lang="en-US" dirty="0"/>
              <a:t>.</a:t>
            </a:r>
          </a:p>
          <a:p>
            <a:pPr>
              <a:defRPr/>
            </a:pPr>
            <a:endParaRPr lang="en-US" dirty="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C0289BF0-63BD-4429-A0FD-7F24A4B1655C}" type="slidenum">
              <a:rPr lang="en-US" altLang="en-US" smtClean="0">
                <a:latin typeface="Futura Std Book" pitchFamily="34" charset="0"/>
              </a:rPr>
              <a:pPr eaLnBrk="1" hangingPunct="1">
                <a:spcBef>
                  <a:spcPct val="0"/>
                </a:spcBef>
              </a:pPr>
              <a:t>55</a:t>
            </a:fld>
            <a:endParaRPr lang="en-US" altLang="en-US" dirty="0">
              <a:latin typeface="Futura Std Book" pitchFamily="34" charset="0"/>
            </a:endParaRPr>
          </a:p>
        </p:txBody>
      </p:sp>
      <p:sp>
        <p:nvSpPr>
          <p:cNvPr id="13107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107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858221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547813" y="609600"/>
            <a:ext cx="4051300" cy="3040063"/>
          </a:xfrm>
          <a:ln/>
        </p:spPr>
      </p:sp>
      <p:sp>
        <p:nvSpPr>
          <p:cNvPr id="132099" name="Notes Placeholder 2"/>
          <p:cNvSpPr>
            <a:spLocks noGrp="1"/>
          </p:cNvSpPr>
          <p:nvPr>
            <p:ph type="body" idx="1"/>
          </p:nvPr>
        </p:nvSpPr>
        <p:spPr>
          <a:xfrm>
            <a:off x="239713" y="4114800"/>
            <a:ext cx="64008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Resources </a:t>
            </a:r>
          </a:p>
          <a:p>
            <a:endParaRPr kumimoji="0" lang="en-US" alt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r>
              <a:rPr lang="en-US" altLang="en-US" dirty="0"/>
              <a:t>Through comments on the score form from camp directors, we’ve learned that sometimes a camp director may choose a “No” score. </a:t>
            </a:r>
          </a:p>
          <a:p>
            <a:endParaRPr lang="en-US" altLang="en-US" dirty="0"/>
          </a:p>
          <a:p>
            <a:endParaRPr lang="en-US" altLang="en-US" dirty="0"/>
          </a:p>
          <a:p>
            <a:r>
              <a:rPr lang="en-US" altLang="en-US" b="1" u="sng" dirty="0"/>
              <a:t>ACTIVITY </a:t>
            </a:r>
          </a:p>
          <a:p>
            <a:r>
              <a:rPr lang="en-US" altLang="en-US" dirty="0"/>
              <a:t>Brainstorm why a camp might intentionally take a “No” to a standard.  </a:t>
            </a:r>
          </a:p>
          <a:p>
            <a:endParaRPr lang="en-US" altLang="en-US" dirty="0"/>
          </a:p>
          <a:p>
            <a:r>
              <a:rPr lang="en-US" altLang="en-US" dirty="0"/>
              <a:t>These ideas will be used later in the course in the section “</a:t>
            </a:r>
            <a:r>
              <a:rPr lang="en-US" altLang="en-US" i="1" dirty="0"/>
              <a:t>The Positive Aspect of No</a:t>
            </a:r>
            <a:r>
              <a:rPr lang="en-US" altLang="en-US" dirty="0"/>
              <a:t>.”</a:t>
            </a: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244877B9-6516-424B-A173-07CBCF06C40B}" type="slidenum">
              <a:rPr lang="en-US" altLang="en-US" smtClean="0">
                <a:latin typeface="Futura Std Book" pitchFamily="34" charset="0"/>
              </a:rPr>
              <a:pPr eaLnBrk="1" hangingPunct="1">
                <a:spcBef>
                  <a:spcPct val="0"/>
                </a:spcBef>
              </a:pPr>
              <a:t>56</a:t>
            </a:fld>
            <a:endParaRPr lang="en-US" altLang="en-US" dirty="0">
              <a:latin typeface="Futura Std Book" pitchFamily="34" charset="0"/>
            </a:endParaRPr>
          </a:p>
        </p:txBody>
      </p:sp>
      <p:sp>
        <p:nvSpPr>
          <p:cNvPr id="13210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210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002014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1547813" y="609600"/>
            <a:ext cx="4051300" cy="3040063"/>
          </a:xfrm>
          <a:ln/>
        </p:spPr>
      </p:sp>
      <p:sp>
        <p:nvSpPr>
          <p:cNvPr id="133123" name="Notes Placeholder 2"/>
          <p:cNvSpPr>
            <a:spLocks noGrp="1"/>
          </p:cNvSpPr>
          <p:nvPr>
            <p:ph type="body" idx="1"/>
          </p:nvPr>
        </p:nvSpPr>
        <p:spPr>
          <a:xfrm>
            <a:off x="239713" y="3886200"/>
            <a:ext cx="64008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Resources </a:t>
            </a:r>
          </a:p>
          <a:p>
            <a:pPr eaLnBrk="1" hangingPunct="1">
              <a:spcBef>
                <a:spcPct val="0"/>
              </a:spcBef>
            </a:pPr>
            <a:endParaRPr kumimoji="0" lang="en-US" altLang="en-US" sz="1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eaLnBrk="1" hangingPunct="1">
              <a:spcBef>
                <a:spcPct val="0"/>
              </a:spcBef>
            </a:pPr>
            <a:r>
              <a:rPr lang="en-US" altLang="en-US" b="1" dirty="0"/>
              <a:t>FYI</a:t>
            </a:r>
            <a:r>
              <a:rPr lang="en-US" altLang="en-US" dirty="0"/>
              <a:t> . . . Before they are even scanned in for data entry; </a:t>
            </a:r>
            <a:r>
              <a:rPr lang="en-US" altLang="en-US" b="1" dirty="0"/>
              <a:t>ALL </a:t>
            </a:r>
            <a:r>
              <a:rPr lang="en-US" altLang="en-US" dirty="0"/>
              <a:t>score forms are hand-checked when they arrive at the administrative office for errors, omissions, and information regarding.</a:t>
            </a:r>
            <a:r>
              <a:rPr lang="en-US" altLang="en-US" baseline="0" dirty="0"/>
              <a:t>   </a:t>
            </a:r>
            <a:r>
              <a:rPr lang="en-US" altLang="en-US" dirty="0"/>
              <a:t>ACA processes between 800 and 1,000 score forms each summer.  Each score form has 344 scoreable items (if a camp were to score all modes and all programs).  </a:t>
            </a:r>
          </a:p>
          <a:p>
            <a:pPr eaLnBrk="1" hangingPunct="1">
              <a:spcBef>
                <a:spcPct val="0"/>
              </a:spcBef>
            </a:pPr>
            <a:endParaRPr lang="en-US" altLang="en-US" dirty="0"/>
          </a:p>
          <a:p>
            <a:pPr eaLnBrk="1" hangingPunct="1">
              <a:spcBef>
                <a:spcPct val="0"/>
              </a:spcBef>
            </a:pPr>
            <a:endParaRPr lang="en-US" altLang="en-US" dirty="0"/>
          </a:p>
          <a:p>
            <a:pPr>
              <a:spcBef>
                <a:spcPct val="0"/>
              </a:spcBef>
            </a:pPr>
            <a:r>
              <a:rPr lang="en-US" altLang="en-US" b="1" dirty="0"/>
              <a:t>Accuracy will save you a call! </a:t>
            </a:r>
          </a:p>
          <a:p>
            <a:pPr eaLnBrk="1" hangingPunct="1">
              <a:spcBef>
                <a:spcPct val="0"/>
              </a:spcBef>
            </a:pPr>
            <a:endParaRPr lang="en-US" altLang="en-US" dirty="0"/>
          </a:p>
          <a:p>
            <a:pPr eaLnBrk="1" hangingPunct="1">
              <a:spcBef>
                <a:spcPct val="0"/>
              </a:spcBef>
            </a:pPr>
            <a:endParaRPr lang="en-US" altLang="en-US" dirty="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2C8A94E-7A34-4584-ABDD-28A954D52B8B}" type="slidenum">
              <a:rPr lang="en-US" altLang="en-US" smtClean="0">
                <a:latin typeface="Futura Std Book" pitchFamily="34" charset="0"/>
              </a:rPr>
              <a:pPr eaLnBrk="1" hangingPunct="1">
                <a:spcBef>
                  <a:spcPct val="0"/>
                </a:spcBef>
              </a:pPr>
              <a:t>57</a:t>
            </a:fld>
            <a:endParaRPr lang="en-US" altLang="en-US" dirty="0">
              <a:latin typeface="Futura Std Book" pitchFamily="34" charset="0"/>
            </a:endParaRPr>
          </a:p>
        </p:txBody>
      </p:sp>
      <p:sp>
        <p:nvSpPr>
          <p:cNvPr id="13312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312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587986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2378075" y="246063"/>
            <a:ext cx="2352675" cy="1765300"/>
          </a:xfrm>
          <a:ln/>
        </p:spPr>
      </p:sp>
      <p:sp>
        <p:nvSpPr>
          <p:cNvPr id="134147" name="Notes Placeholder 2"/>
          <p:cNvSpPr>
            <a:spLocks noGrp="1"/>
          </p:cNvSpPr>
          <p:nvPr>
            <p:ph type="body" idx="1"/>
          </p:nvPr>
        </p:nvSpPr>
        <p:spPr>
          <a:xfrm>
            <a:off x="164306" y="1946276"/>
            <a:ext cx="6514306" cy="6678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Scoring Errors </a:t>
            </a:r>
          </a:p>
          <a:p>
            <a:r>
              <a:rPr lang="en-US" altLang="en-US" b="1" dirty="0"/>
              <a:t>Using</a:t>
            </a:r>
            <a:r>
              <a:rPr lang="en-US" altLang="en-US" b="1" baseline="0" dirty="0"/>
              <a:t> the ha</a:t>
            </a:r>
            <a:r>
              <a:rPr lang="en-US" altLang="en-US" b="1" dirty="0"/>
              <a:t>ndout--“What Are the Scoring Errors on This Score Form?” </a:t>
            </a:r>
            <a:r>
              <a:rPr lang="en-US" altLang="en-US" dirty="0"/>
              <a:t> </a:t>
            </a:r>
          </a:p>
          <a:p>
            <a:endParaRPr lang="en-US" altLang="en-US" dirty="0"/>
          </a:p>
          <a:p>
            <a:r>
              <a:rPr lang="en-US" altLang="en-US" dirty="0"/>
              <a:t>Have participants review this handout, individually.  Come back together after 10 minutes and see how many errors each person found, review the errors on the form, and what needs to be done to correct those errors. Use </a:t>
            </a:r>
            <a:r>
              <a:rPr lang="en-US" altLang="en-US" b="1" dirty="0"/>
              <a:t>Instructor Handout--“What Are the Scoring Errors on This Score Form?” </a:t>
            </a:r>
            <a:r>
              <a:rPr lang="en-US" altLang="en-US" dirty="0"/>
              <a:t>for your answers.   </a:t>
            </a:r>
          </a:p>
          <a:p>
            <a:r>
              <a:rPr lang="en-US" altLang="en-US" dirty="0"/>
              <a:t>NOTE:  Have FUN with this activity.  Keep it lighthearted.</a:t>
            </a:r>
          </a:p>
          <a:p>
            <a:r>
              <a:rPr lang="en-US" altLang="en-US" b="1" dirty="0"/>
              <a:t> </a:t>
            </a:r>
          </a:p>
          <a:p>
            <a:pPr rtl="0"/>
            <a:r>
              <a:rPr lang="en-US" sz="1200" b="1" i="0" u="none" strike="noStrike" kern="1200" baseline="0" dirty="0">
                <a:solidFill>
                  <a:schemeClr val="tx1"/>
                </a:solidFill>
                <a:latin typeface="Times New Roman" pitchFamily="18" charset="0"/>
                <a:ea typeface="+mn-ea"/>
                <a:cs typeface="Times New Roman" pitchFamily="18" charset="0"/>
              </a:rPr>
              <a:t>Answers for Scoring Errors Exercise</a:t>
            </a:r>
          </a:p>
          <a:p>
            <a:pPr rtl="0"/>
            <a:endParaRPr lang="en-US" sz="1200" b="0" i="0" u="none" strike="noStrike" kern="1200" baseline="0" dirty="0">
              <a:solidFill>
                <a:schemeClr val="tx1"/>
              </a:solidFill>
              <a:latin typeface="Times New Roman" pitchFamily="18" charset="0"/>
              <a:ea typeface="+mn-ea"/>
              <a:cs typeface="Times New Roman" pitchFamily="18" charset="0"/>
            </a:endParaRPr>
          </a:p>
          <a:p>
            <a:pPr rtl="0"/>
            <a:r>
              <a:rPr lang="en-US" sz="1200" b="1" i="0" u="none" strike="noStrike" kern="1200" baseline="0" dirty="0">
                <a:solidFill>
                  <a:schemeClr val="tx1"/>
                </a:solidFill>
                <a:latin typeface="Times New Roman" pitchFamily="18" charset="0"/>
                <a:ea typeface="+mn-ea"/>
                <a:cs typeface="Times New Roman" pitchFamily="18" charset="0"/>
              </a:rPr>
              <a:t>SF Section</a:t>
            </a:r>
            <a:endParaRPr lang="en-US" sz="1200" b="0" i="0" u="none" strike="noStrike" kern="1200" baseline="0" dirty="0">
              <a:solidFill>
                <a:schemeClr val="tx1"/>
              </a:solidFill>
              <a:latin typeface="Times New Roman" pitchFamily="18" charset="0"/>
              <a:ea typeface="+mn-ea"/>
              <a:cs typeface="Times New Roman" pitchFamily="18" charset="0"/>
            </a:endParaRPr>
          </a:p>
          <a:p>
            <a:pPr rtl="0"/>
            <a:r>
              <a:rPr lang="en-US" sz="1200" b="0" i="0" u="none" strike="noStrike" kern="1200" baseline="0" dirty="0">
                <a:solidFill>
                  <a:schemeClr val="tx1"/>
                </a:solidFill>
                <a:latin typeface="Times New Roman" pitchFamily="18" charset="0"/>
                <a:ea typeface="+mn-ea"/>
                <a:cs typeface="Times New Roman" pitchFamily="18" charset="0"/>
              </a:rPr>
              <a:t>SF.1.2	Scored incorrectly both “YES” and “DNA” are indicated</a:t>
            </a:r>
          </a:p>
          <a:p>
            <a:pPr rtl="0"/>
            <a:r>
              <a:rPr lang="en-US" sz="1200" b="0" i="0" u="none" strike="noStrike" kern="1200" baseline="0" dirty="0">
                <a:solidFill>
                  <a:schemeClr val="tx1"/>
                </a:solidFill>
                <a:latin typeface="Times New Roman" pitchFamily="18" charset="0"/>
                <a:ea typeface="+mn-ea"/>
                <a:cs typeface="Times New Roman" pitchFamily="18" charset="0"/>
              </a:rPr>
              <a:t>SF.4.1	Needs “No” and white out/erase incorrect answer</a:t>
            </a:r>
          </a:p>
          <a:p>
            <a:pPr rtl="0"/>
            <a:r>
              <a:rPr lang="en-US" sz="1200" b="0" i="0" u="none" strike="noStrike" kern="1200" baseline="0" dirty="0">
                <a:solidFill>
                  <a:schemeClr val="tx1"/>
                </a:solidFill>
                <a:latin typeface="Times New Roman" pitchFamily="18" charset="0"/>
                <a:ea typeface="+mn-ea"/>
                <a:cs typeface="Times New Roman" pitchFamily="18" charset="0"/>
              </a:rPr>
              <a:t>	 (mention using pencil first, then write over it in pen to avoid this)</a:t>
            </a:r>
          </a:p>
          <a:p>
            <a:pPr rtl="0"/>
            <a:r>
              <a:rPr lang="en-US" sz="1200" b="0" i="0" u="none" strike="noStrike" kern="1200" baseline="0" dirty="0">
                <a:solidFill>
                  <a:schemeClr val="tx1"/>
                </a:solidFill>
                <a:latin typeface="Times New Roman" pitchFamily="18" charset="0"/>
                <a:ea typeface="+mn-ea"/>
                <a:cs typeface="Times New Roman" pitchFamily="18" charset="0"/>
              </a:rPr>
              <a:t>SF.4.1	Comments need to be initialed “VIS” – do not include personal initials	</a:t>
            </a:r>
          </a:p>
          <a:p>
            <a:pPr rtl="0"/>
            <a:r>
              <a:rPr lang="en-US" sz="1200" b="0" i="0" u="none" strike="noStrike" kern="1200" baseline="0" dirty="0">
                <a:solidFill>
                  <a:schemeClr val="tx1"/>
                </a:solidFill>
                <a:latin typeface="Times New Roman" pitchFamily="18" charset="0"/>
                <a:ea typeface="+mn-ea"/>
                <a:cs typeface="Times New Roman" pitchFamily="18" charset="0"/>
              </a:rPr>
              <a:t>SF.13.1	Since the standard was scored “NO” there needs to be a comment</a:t>
            </a:r>
          </a:p>
          <a:p>
            <a:pPr rtl="0"/>
            <a:r>
              <a:rPr lang="en-US" sz="1200" b="0" i="0" u="none" strike="noStrike" kern="1200" baseline="0" dirty="0">
                <a:solidFill>
                  <a:schemeClr val="tx1"/>
                </a:solidFill>
                <a:latin typeface="Times New Roman" pitchFamily="18" charset="0"/>
                <a:ea typeface="+mn-ea"/>
                <a:cs typeface="Times New Roman" pitchFamily="18" charset="0"/>
              </a:rPr>
              <a:t>SF.17.1–SF.21.1 Need to be scored with “X” not scribbles</a:t>
            </a:r>
          </a:p>
          <a:p>
            <a:pPr rtl="0"/>
            <a:r>
              <a:rPr lang="en-US" sz="1200" b="0" i="0" u="none" strike="noStrike" kern="1200" baseline="0" dirty="0">
                <a:solidFill>
                  <a:schemeClr val="tx1"/>
                </a:solidFill>
                <a:latin typeface="Times New Roman" pitchFamily="18" charset="0"/>
                <a:ea typeface="+mn-ea"/>
                <a:cs typeface="Times New Roman" pitchFamily="18" charset="0"/>
              </a:rPr>
              <a:t>SF.22.1–SF.23.1 Scored incorrectly both “YES” and “DNA” are indicated</a:t>
            </a:r>
          </a:p>
          <a:p>
            <a:pPr rtl="0"/>
            <a:r>
              <a:rPr lang="en-US" sz="1200" b="0" i="0" u="none" strike="noStrike" kern="1200" baseline="0" dirty="0">
                <a:solidFill>
                  <a:schemeClr val="tx1"/>
                </a:solidFill>
                <a:latin typeface="Times New Roman" pitchFamily="18" charset="0"/>
                <a:ea typeface="+mn-ea"/>
                <a:cs typeface="Times New Roman" pitchFamily="18" charset="0"/>
              </a:rPr>
              <a:t> </a:t>
            </a:r>
          </a:p>
          <a:p>
            <a:pPr rtl="0"/>
            <a:r>
              <a:rPr lang="en-US" sz="1200" b="1" i="0" u="none" strike="noStrike" kern="1200" baseline="0" dirty="0">
                <a:solidFill>
                  <a:schemeClr val="tx1"/>
                </a:solidFill>
                <a:latin typeface="Times New Roman" pitchFamily="18" charset="0"/>
                <a:ea typeface="+mn-ea"/>
                <a:cs typeface="Times New Roman" pitchFamily="18" charset="0"/>
              </a:rPr>
              <a:t>TR Section</a:t>
            </a:r>
            <a:endParaRPr lang="en-US" sz="1200" b="0" i="0" u="none" strike="noStrike" kern="1200" baseline="0" dirty="0">
              <a:solidFill>
                <a:schemeClr val="tx1"/>
              </a:solidFill>
              <a:latin typeface="Times New Roman" pitchFamily="18" charset="0"/>
              <a:ea typeface="+mn-ea"/>
              <a:cs typeface="Times New Roman" pitchFamily="18" charset="0"/>
            </a:endParaRPr>
          </a:p>
          <a:p>
            <a:pPr rtl="0"/>
            <a:r>
              <a:rPr lang="en-US" sz="1200" b="0" i="0" u="none" strike="noStrike" kern="1200" baseline="0" dirty="0">
                <a:solidFill>
                  <a:schemeClr val="tx1"/>
                </a:solidFill>
                <a:latin typeface="Times New Roman" pitchFamily="18" charset="0"/>
                <a:ea typeface="+mn-ea"/>
                <a:cs typeface="Times New Roman" pitchFamily="18" charset="0"/>
              </a:rPr>
              <a:t>Cannot “DNA” TR.5.1–TR.11.1, if TR-12.1–TR.15.1 are scored.</a:t>
            </a:r>
          </a:p>
          <a:p>
            <a:pPr rtl="0"/>
            <a:endParaRPr lang="en-US" sz="1200" b="0" i="0" u="none" strike="noStrike" kern="1200" baseline="0" dirty="0">
              <a:solidFill>
                <a:schemeClr val="tx1"/>
              </a:solidFill>
              <a:latin typeface="Times New Roman" pitchFamily="18" charset="0"/>
              <a:ea typeface="+mn-ea"/>
              <a:cs typeface="Times New Roman" pitchFamily="18" charset="0"/>
            </a:endParaRPr>
          </a:p>
          <a:p>
            <a:pPr rtl="0"/>
            <a:r>
              <a:rPr lang="en-US" sz="1200" b="1" i="0" u="none" strike="noStrike" kern="1200" baseline="0" dirty="0">
                <a:solidFill>
                  <a:schemeClr val="tx1"/>
                </a:solidFill>
                <a:latin typeface="Times New Roman" pitchFamily="18" charset="0"/>
                <a:ea typeface="+mn-ea"/>
                <a:cs typeface="Times New Roman" pitchFamily="18" charset="0"/>
              </a:rPr>
              <a:t>HW Section</a:t>
            </a:r>
            <a:endParaRPr lang="en-US" sz="1200" b="0" i="0" u="none" strike="noStrike" kern="1200" baseline="0" dirty="0">
              <a:solidFill>
                <a:schemeClr val="tx1"/>
              </a:solidFill>
              <a:latin typeface="Times New Roman" pitchFamily="18" charset="0"/>
              <a:ea typeface="+mn-ea"/>
              <a:cs typeface="Times New Roman" pitchFamily="18" charset="0"/>
            </a:endParaRPr>
          </a:p>
          <a:p>
            <a:pPr rtl="0"/>
            <a:r>
              <a:rPr lang="en-US" sz="1200" b="0" i="0" u="none" strike="noStrike" kern="1200" baseline="0" dirty="0">
                <a:solidFill>
                  <a:schemeClr val="tx1"/>
                </a:solidFill>
                <a:latin typeface="Times New Roman" pitchFamily="18" charset="0"/>
                <a:ea typeface="+mn-ea"/>
                <a:cs typeface="Times New Roman" pitchFamily="18" charset="0"/>
              </a:rPr>
              <a:t>HW.1.3 	Scored incorrectly both “YES” and “NO” are indicated</a:t>
            </a:r>
          </a:p>
          <a:p>
            <a:pPr rtl="0"/>
            <a:r>
              <a:rPr lang="en-US" sz="1200" b="0" i="0" u="none" strike="noStrike" kern="1200" baseline="0" dirty="0">
                <a:solidFill>
                  <a:schemeClr val="tx1"/>
                </a:solidFill>
                <a:latin typeface="Times New Roman" pitchFamily="18" charset="0"/>
                <a:ea typeface="+mn-ea"/>
                <a:cs typeface="Times New Roman" pitchFamily="18" charset="0"/>
              </a:rPr>
              <a:t>HW.2.3 and HW.1.4  HW1.4 Scored as “DNA” Indicates camp does not operate as a nonmedical religious camp while HW2.3 Scored as “YES” Indicates camp does operate as a nonmedical religious camp.</a:t>
            </a:r>
          </a:p>
          <a:p>
            <a:pPr rtl="0"/>
            <a:r>
              <a:rPr lang="en-US" sz="1200" b="0" i="0" u="none" strike="noStrike" kern="1200" baseline="0" dirty="0">
                <a:solidFill>
                  <a:schemeClr val="tx1"/>
                </a:solidFill>
                <a:latin typeface="Times New Roman" pitchFamily="18" charset="0"/>
                <a:ea typeface="+mn-ea"/>
                <a:cs typeface="Times New Roman" pitchFamily="18" charset="0"/>
              </a:rPr>
              <a:t>HW.5.1	Not scored. Blank.  If to be scored as “No” will need ICA as it is a mandatory.</a:t>
            </a:r>
          </a:p>
          <a:p>
            <a:pPr rtl="0"/>
            <a:r>
              <a:rPr lang="en-US" sz="1200" b="0" i="0" u="none" strike="noStrike" kern="1200" baseline="0" dirty="0">
                <a:solidFill>
                  <a:schemeClr val="tx1"/>
                </a:solidFill>
                <a:latin typeface="Times New Roman" pitchFamily="18" charset="0"/>
                <a:ea typeface="+mn-ea"/>
                <a:cs typeface="Times New Roman" pitchFamily="18" charset="0"/>
              </a:rPr>
              <a:t>HW.8.1	Scored as “YES” indicating camp is a day camp, however, modes of operation as indicated at the top of the score form are Resident Camp and Short Term Residential</a:t>
            </a:r>
          </a:p>
          <a:p>
            <a:pPr rtl="0"/>
            <a:r>
              <a:rPr lang="en-US" sz="1200" b="0" i="0" u="none" strike="noStrike" kern="1200" baseline="0" dirty="0">
                <a:solidFill>
                  <a:schemeClr val="tx1"/>
                </a:solidFill>
                <a:latin typeface="Times New Roman" pitchFamily="18" charset="0"/>
                <a:ea typeface="+mn-ea"/>
                <a:cs typeface="Times New Roman" pitchFamily="18" charset="0"/>
              </a:rPr>
              <a:t>HW.8.2	Scored as “YES” which indicates camp operates as nonmedical religious camp.</a:t>
            </a:r>
          </a:p>
          <a:p>
            <a:pPr rtl="0"/>
            <a:r>
              <a:rPr lang="en-US" sz="1200" b="0" i="0" u="none" strike="noStrike" kern="1200" baseline="0" dirty="0">
                <a:solidFill>
                  <a:schemeClr val="tx1"/>
                </a:solidFill>
                <a:latin typeface="Times New Roman" pitchFamily="18" charset="0"/>
                <a:ea typeface="+mn-ea"/>
                <a:cs typeface="Times New Roman" pitchFamily="18" charset="0"/>
              </a:rPr>
              <a:t>HW.11.1	Has an editorial comment that is not needed. </a:t>
            </a:r>
          </a:p>
          <a:p>
            <a:pPr rtl="0"/>
            <a:r>
              <a:rPr lang="en-US" sz="1200" b="0" i="0" u="none" strike="noStrike" kern="1200" baseline="0" dirty="0">
                <a:solidFill>
                  <a:schemeClr val="tx1"/>
                </a:solidFill>
                <a:latin typeface="Times New Roman" pitchFamily="18" charset="0"/>
                <a:ea typeface="+mn-ea"/>
                <a:cs typeface="Times New Roman" pitchFamily="18" charset="0"/>
              </a:rPr>
              <a:t>HW.11.1	Also has personal initials, if valid, comment would be initialed “VIS.”</a:t>
            </a:r>
          </a:p>
          <a:p>
            <a:pPr rtl="0"/>
            <a:r>
              <a:rPr lang="en-US" sz="1200" b="0" i="0" u="none" strike="noStrike" kern="1200" baseline="0" dirty="0">
                <a:solidFill>
                  <a:schemeClr val="tx1"/>
                </a:solidFill>
                <a:latin typeface="Times New Roman" pitchFamily="18" charset="0"/>
                <a:ea typeface="+mn-ea"/>
                <a:cs typeface="Times New Roman" pitchFamily="18" charset="0"/>
              </a:rPr>
              <a:t>HW.13.1	Blank, needs score.</a:t>
            </a:r>
          </a:p>
          <a:p>
            <a:pPr rtl="0"/>
            <a:r>
              <a:rPr lang="en-US" sz="1200" b="0" i="0" u="none" strike="noStrike" kern="1200" baseline="0" dirty="0">
                <a:solidFill>
                  <a:schemeClr val="tx1"/>
                </a:solidFill>
                <a:latin typeface="Times New Roman" pitchFamily="18" charset="0"/>
                <a:ea typeface="+mn-ea"/>
                <a:cs typeface="Times New Roman" pitchFamily="18" charset="0"/>
              </a:rPr>
              <a:t>HW.12.1 Scored as “DNA” which indicates camp operates as a nonmedical religious camp.</a:t>
            </a:r>
          </a:p>
          <a:p>
            <a:pPr rtl="0"/>
            <a:r>
              <a:rPr lang="en-US" sz="1200" b="0" i="0" u="none" strike="noStrike" kern="1200" baseline="0" dirty="0">
                <a:solidFill>
                  <a:schemeClr val="tx1"/>
                </a:solidFill>
                <a:latin typeface="Times New Roman" pitchFamily="18" charset="0"/>
                <a:ea typeface="+mn-ea"/>
                <a:cs typeface="Times New Roman" pitchFamily="18" charset="0"/>
              </a:rPr>
              <a:t>HW.17.1	May only be scored “DNA” if camp is non-medical religious.</a:t>
            </a:r>
          </a:p>
          <a:p>
            <a:pPr rtl="0"/>
            <a:r>
              <a:rPr lang="en-US" sz="1200" b="0" i="0" u="none" strike="noStrike" kern="1200" baseline="0" dirty="0">
                <a:solidFill>
                  <a:schemeClr val="tx1"/>
                </a:solidFill>
                <a:latin typeface="Times New Roman" pitchFamily="18" charset="0"/>
                <a:ea typeface="+mn-ea"/>
                <a:cs typeface="Times New Roman" pitchFamily="18" charset="0"/>
              </a:rPr>
              <a:t>HW.19.1	Cannot “DNA.” It is very likely that resident camps will have medications on site.   </a:t>
            </a:r>
          </a:p>
          <a:p>
            <a:pPr rtl="0"/>
            <a:r>
              <a:rPr lang="en-US" sz="1200" b="0" i="0" u="none" strike="noStrike" kern="1200" baseline="0" dirty="0">
                <a:solidFill>
                  <a:schemeClr val="tx1"/>
                </a:solidFill>
                <a:latin typeface="Times New Roman" pitchFamily="18" charset="0"/>
                <a:ea typeface="+mn-ea"/>
                <a:cs typeface="Times New Roman" pitchFamily="18" charset="0"/>
              </a:rPr>
              <a:t>HW.26.1–HW.28.1 Should be “DNA.” Because modes of operation as indicated at the top of the score form are Resident Camp and Short Term Residential</a:t>
            </a:r>
          </a:p>
          <a:p>
            <a:pPr rtl="0"/>
            <a:r>
              <a:rPr lang="en-US" sz="1200" b="0" i="0" u="none" strike="noStrike" kern="1200" baseline="0" dirty="0">
                <a:solidFill>
                  <a:schemeClr val="tx1"/>
                </a:solidFill>
                <a:latin typeface="Times New Roman" pitchFamily="18" charset="0"/>
                <a:ea typeface="+mn-ea"/>
                <a:cs typeface="Times New Roman" pitchFamily="18" charset="0"/>
              </a:rPr>
              <a:t> </a:t>
            </a:r>
          </a:p>
          <a:p>
            <a:pPr rtl="0"/>
            <a:r>
              <a:rPr lang="en-US" sz="1200" b="1" i="0" u="none" strike="noStrike" kern="1200" baseline="0" dirty="0">
                <a:solidFill>
                  <a:schemeClr val="tx1"/>
                </a:solidFill>
                <a:latin typeface="Times New Roman" pitchFamily="18" charset="0"/>
                <a:ea typeface="+mn-ea"/>
                <a:cs typeface="Times New Roman" pitchFamily="18" charset="0"/>
              </a:rPr>
              <a:t>OM Section   </a:t>
            </a:r>
            <a:endParaRPr lang="en-US" sz="1200" b="0" i="0" u="none" strike="noStrike" kern="1200" baseline="0" dirty="0">
              <a:solidFill>
                <a:schemeClr val="tx1"/>
              </a:solidFill>
              <a:latin typeface="Times New Roman" pitchFamily="18" charset="0"/>
              <a:ea typeface="+mn-ea"/>
              <a:cs typeface="Times New Roman" pitchFamily="18" charset="0"/>
            </a:endParaRPr>
          </a:p>
          <a:p>
            <a:pPr rtl="0"/>
            <a:r>
              <a:rPr lang="en-US" sz="1200" b="0" i="0" u="none" strike="noStrike" kern="1200" baseline="0" dirty="0">
                <a:solidFill>
                  <a:schemeClr val="tx1"/>
                </a:solidFill>
                <a:latin typeface="Times New Roman" pitchFamily="18" charset="0"/>
                <a:ea typeface="+mn-ea"/>
                <a:cs typeface="Times New Roman" pitchFamily="18" charset="0"/>
              </a:rPr>
              <a:t>OM.3.4	Because TR is scored, this standard must be scored. May not be “DNA.” </a:t>
            </a:r>
          </a:p>
          <a:p>
            <a:pPr rtl="0"/>
            <a:r>
              <a:rPr lang="en-US" sz="1200" b="0" i="0" u="none" strike="noStrike" kern="1200" baseline="0" dirty="0">
                <a:solidFill>
                  <a:schemeClr val="tx1"/>
                </a:solidFill>
                <a:latin typeface="Times New Roman" pitchFamily="18" charset="0"/>
                <a:ea typeface="+mn-ea"/>
                <a:cs typeface="Times New Roman" pitchFamily="18" charset="0"/>
              </a:rPr>
              <a:t>OM.4.1	Should be scored “NO,” Comment indicates that director created documents on day of visit – or for 72-Hour Rule</a:t>
            </a:r>
          </a:p>
          <a:p>
            <a:pPr rtl="0"/>
            <a:r>
              <a:rPr lang="en-US" sz="1200" b="0" i="0" u="none" strike="noStrike" kern="1200" baseline="0" dirty="0">
                <a:solidFill>
                  <a:schemeClr val="tx1"/>
                </a:solidFill>
                <a:latin typeface="Times New Roman" pitchFamily="18" charset="0"/>
                <a:ea typeface="+mn-ea"/>
                <a:cs typeface="Times New Roman" pitchFamily="18" charset="0"/>
              </a:rPr>
              <a:t>OM.6.1	Mandatory scored “No.” Needs ICA. Comment should reflect this</a:t>
            </a:r>
          </a:p>
          <a:p>
            <a:pPr rtl="0"/>
            <a:r>
              <a:rPr lang="en-US" sz="1200" b="0" i="0" u="none" strike="noStrike" kern="1200" baseline="0" dirty="0">
                <a:solidFill>
                  <a:schemeClr val="tx1"/>
                </a:solidFill>
                <a:latin typeface="Times New Roman" pitchFamily="18" charset="0"/>
                <a:ea typeface="+mn-ea"/>
                <a:cs typeface="Times New Roman" pitchFamily="18" charset="0"/>
              </a:rPr>
              <a:t>OM.10.1–OM.13.2 Scored incorrectly both “YES” and “DNA” are indicated</a:t>
            </a:r>
          </a:p>
          <a:p>
            <a:pPr rtl="0"/>
            <a:r>
              <a:rPr lang="en-US" sz="1200" b="0" i="0" u="none" strike="noStrike" kern="1200" baseline="0" dirty="0">
                <a:solidFill>
                  <a:schemeClr val="tx1"/>
                </a:solidFill>
                <a:latin typeface="Times New Roman" pitchFamily="18" charset="0"/>
                <a:ea typeface="+mn-ea"/>
                <a:cs typeface="Times New Roman" pitchFamily="18" charset="0"/>
              </a:rPr>
              <a:t>OM.12.1	Scored incorrectly both “YES” and “DNA” are indicated</a:t>
            </a:r>
          </a:p>
          <a:p>
            <a:pPr rtl="0"/>
            <a:r>
              <a:rPr lang="en-US" sz="1200" b="0" i="0" u="none" strike="noStrike" kern="1200" baseline="0" dirty="0">
                <a:solidFill>
                  <a:schemeClr val="tx1"/>
                </a:solidFill>
                <a:latin typeface="Times New Roman" pitchFamily="18" charset="0"/>
                <a:ea typeface="+mn-ea"/>
                <a:cs typeface="Times New Roman" pitchFamily="18" charset="0"/>
              </a:rPr>
              <a:t>OM.14.1–OM.15.1 Needs to be scored (because of modes being scored).</a:t>
            </a:r>
          </a:p>
          <a:p>
            <a:endParaRPr lang="en-US" altLang="en-US" dirty="0"/>
          </a:p>
        </p:txBody>
      </p:sp>
      <p:sp>
        <p:nvSpPr>
          <p:cNvPr id="134148"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latin typeface="Calibri" pitchFamily="34" charset="0"/>
                <a:ea typeface="ＭＳ Ｐゴシック" pitchFamily="34" charset="-128"/>
              </a:rPr>
              <a:t>© 2016 American Camping Association, Inc.</a:t>
            </a:r>
            <a:endParaRPr lang="en-US" altLang="en-US" dirty="0">
              <a:latin typeface="Calibri" pitchFamily="34" charset="0"/>
              <a:ea typeface="ＭＳ Ｐゴシック" pitchFamily="34" charset="-128"/>
            </a:endParaRPr>
          </a:p>
        </p:txBody>
      </p:sp>
      <p:sp>
        <p:nvSpPr>
          <p:cNvPr id="134149"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4824BCB-DD0E-4A55-8B30-F476DFB81647}" type="slidenum">
              <a:rPr lang="en-US" altLang="en-US" smtClean="0">
                <a:latin typeface="Calibri" pitchFamily="34" charset="0"/>
                <a:ea typeface="ＭＳ Ｐゴシック" pitchFamily="34" charset="-128"/>
              </a:rPr>
              <a:pPr eaLnBrk="1" hangingPunct="1">
                <a:spcBef>
                  <a:spcPct val="0"/>
                </a:spcBef>
              </a:pPr>
              <a:t>58</a:t>
            </a:fld>
            <a:endParaRPr lang="en-US" altLang="en-US" dirty="0">
              <a:latin typeface="Calibri" pitchFamily="34" charset="0"/>
              <a:ea typeface="ＭＳ Ｐゴシック" pitchFamily="34" charset="-128"/>
            </a:endParaRPr>
          </a:p>
        </p:txBody>
      </p:sp>
      <p:sp>
        <p:nvSpPr>
          <p:cNvPr id="13415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050777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2036763" y="609600"/>
            <a:ext cx="3036887" cy="2278063"/>
          </a:xfrm>
          <a:ln/>
        </p:spPr>
      </p:sp>
      <p:sp>
        <p:nvSpPr>
          <p:cNvPr id="16077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Mandatory Standards </a:t>
            </a:r>
            <a:r>
              <a:rPr lang="en-US" dirty="0"/>
              <a:t>are:</a:t>
            </a:r>
          </a:p>
          <a:p>
            <a:pPr marL="115888" indent="-115888">
              <a:buFontTx/>
              <a:buChar char="•"/>
              <a:defRPr/>
            </a:pPr>
            <a:r>
              <a:rPr lang="en-US" dirty="0"/>
              <a:t>Critical to health and safety of campers, staff and participants - therefore, compliance is mandatory to earn accreditation</a:t>
            </a:r>
          </a:p>
          <a:p>
            <a:pPr marL="115888" indent="-115888">
              <a:buFontTx/>
              <a:buChar char="•"/>
              <a:defRPr/>
            </a:pPr>
            <a:r>
              <a:rPr lang="en-US" sz="1400" b="1" dirty="0"/>
              <a:t>Camps MUST be in compliance with all applicable mandatory standards!</a:t>
            </a:r>
          </a:p>
          <a:p>
            <a:pPr marL="115888" indent="-115888">
              <a:buFontTx/>
              <a:buChar char="•"/>
              <a:defRPr/>
            </a:pPr>
            <a:r>
              <a:rPr lang="en-US" dirty="0"/>
              <a:t>When a camp misses a mandatory standard, we use the ICA process.</a:t>
            </a:r>
          </a:p>
          <a:p>
            <a:pPr marL="115888" indent="-115888">
              <a:buFontTx/>
              <a:buChar char="•"/>
              <a:defRPr/>
            </a:pPr>
            <a:endParaRPr lang="en-US" dirty="0"/>
          </a:p>
          <a:p>
            <a:pPr>
              <a:defRPr/>
            </a:pPr>
            <a:r>
              <a:rPr lang="en-US" b="1" dirty="0"/>
              <a:t>Accreditation can be removed (or denied) if a mandatory standard is not met!</a:t>
            </a:r>
          </a:p>
          <a:p>
            <a:pPr marL="287338" indent="-171450">
              <a:buFont typeface="Arial" pitchFamily="34" charset="0"/>
              <a:buChar char="•"/>
              <a:defRPr/>
            </a:pPr>
            <a:r>
              <a:rPr lang="en-US" dirty="0"/>
              <a:t>Most sections have mandatory standards</a:t>
            </a:r>
          </a:p>
          <a:p>
            <a:pPr marL="744538" lvl="2" indent="-171450">
              <a:buFont typeface="Arial" pitchFamily="34" charset="0"/>
              <a:buChar char="•"/>
              <a:defRPr/>
            </a:pPr>
            <a:r>
              <a:rPr lang="en-US" dirty="0"/>
              <a:t>Marked in the upper right corner of the standard</a:t>
            </a:r>
          </a:p>
          <a:p>
            <a:pPr marL="744538" lvl="2" indent="-171450">
              <a:buFont typeface="Arial" pitchFamily="34" charset="0"/>
              <a:buChar char="•"/>
              <a:defRPr/>
            </a:pPr>
            <a:r>
              <a:rPr lang="en-US" dirty="0"/>
              <a:t>If more than one part is mandatory, it will be noted</a:t>
            </a:r>
          </a:p>
          <a:p>
            <a:pPr marL="287338" indent="-171450">
              <a:buFont typeface="Arial" pitchFamily="34" charset="0"/>
              <a:buChar char="•"/>
              <a:defRPr/>
            </a:pPr>
            <a:r>
              <a:rPr lang="en-US" dirty="0"/>
              <a:t>Sometimes the entire standard is mandatory, and other times only part of a standard is mandatory </a:t>
            </a:r>
          </a:p>
          <a:p>
            <a:pPr>
              <a:defRPr/>
            </a:pPr>
            <a:r>
              <a:rPr lang="en-US" dirty="0"/>
              <a:t>All the mandatory standards are tabbed and  listed in the </a:t>
            </a:r>
            <a:r>
              <a:rPr lang="en-US" i="1" dirty="0"/>
              <a:t>APG</a:t>
            </a:r>
            <a:r>
              <a:rPr lang="en-US" dirty="0"/>
              <a:t> beginning on p. 247</a:t>
            </a:r>
          </a:p>
          <a:p>
            <a:pPr>
              <a:defRPr/>
            </a:pPr>
            <a:endParaRPr lang="en-US" dirty="0"/>
          </a:p>
          <a:p>
            <a:pPr>
              <a:defRPr/>
            </a:pPr>
            <a:r>
              <a:rPr lang="en-US" dirty="0"/>
              <a:t>Sometimes a camp will miss a mandatory standard – when this happens, use the ICA process.</a:t>
            </a:r>
          </a:p>
          <a:p>
            <a:pPr>
              <a:defRPr/>
            </a:pPr>
            <a:endParaRPr lang="en-US" dirty="0"/>
          </a:p>
        </p:txBody>
      </p:sp>
      <p:sp>
        <p:nvSpPr>
          <p:cNvPr id="13517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517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C0C8D91B-A541-4635-AF22-8C705AA906DE}" type="slidenum">
              <a:rPr lang="en-US" altLang="en-US" sz="1000" smtClean="0">
                <a:latin typeface="Futura Std Book" pitchFamily="34" charset="0"/>
              </a:rPr>
              <a:pPr eaLnBrk="1" hangingPunct="1">
                <a:spcBef>
                  <a:spcPct val="0"/>
                </a:spcBef>
              </a:pPr>
              <a:t>59</a:t>
            </a:fld>
            <a:endParaRPr lang="en-US" altLang="en-US" sz="1000" dirty="0">
              <a:latin typeface="Futura Std Book" pitchFamily="34" charset="0"/>
            </a:endParaRPr>
          </a:p>
        </p:txBody>
      </p:sp>
      <p:sp>
        <p:nvSpPr>
          <p:cNvPr id="13517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76461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2036763" y="609600"/>
            <a:ext cx="3036887" cy="2278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b="1" dirty="0"/>
          </a:p>
          <a:p>
            <a:pPr eaLnBrk="1" fontAlgn="auto" hangingPunct="1">
              <a:spcBef>
                <a:spcPts val="0"/>
              </a:spcBef>
              <a:spcAft>
                <a:spcPts val="0"/>
              </a:spcAft>
              <a:defRPr/>
            </a:pPr>
            <a:r>
              <a:rPr kumimoji="0" lang="en-US" sz="11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Introduction and Online Course Review  </a:t>
            </a:r>
            <a:endParaRPr lang="en-US" sz="1300" b="1" i="1" baseline="0" dirty="0"/>
          </a:p>
          <a:p>
            <a:pPr eaLnBrk="1" fontAlgn="auto" hangingPunct="1">
              <a:spcBef>
                <a:spcPts val="0"/>
              </a:spcBef>
              <a:spcAft>
                <a:spcPts val="0"/>
              </a:spcAft>
              <a:defRPr/>
            </a:pPr>
            <a:r>
              <a:rPr lang="en-US" sz="1300" b="1" i="1" dirty="0"/>
              <a:t>Remind Participants </a:t>
            </a:r>
            <a:r>
              <a:rPr lang="en-US" sz="1300" dirty="0"/>
              <a:t> </a:t>
            </a:r>
          </a:p>
          <a:p>
            <a:pPr eaLnBrk="1" fontAlgn="auto" hangingPunct="1">
              <a:spcBef>
                <a:spcPts val="0"/>
              </a:spcBef>
              <a:spcAft>
                <a:spcPts val="0"/>
              </a:spcAft>
              <a:defRPr/>
            </a:pPr>
            <a:endParaRPr lang="en-US" sz="1300" dirty="0"/>
          </a:p>
          <a:p>
            <a:pPr eaLnBrk="1" fontAlgn="auto" hangingPunct="1">
              <a:spcBef>
                <a:spcPts val="0"/>
              </a:spcBef>
              <a:spcAft>
                <a:spcPts val="0"/>
              </a:spcAft>
              <a:defRPr/>
            </a:pPr>
            <a:r>
              <a:rPr lang="en-US" sz="1300" dirty="0"/>
              <a:t>Accreditation is </a:t>
            </a:r>
            <a:r>
              <a:rPr lang="en-US" sz="1300" b="1" dirty="0"/>
              <a:t>PROOF of a camp’s …</a:t>
            </a:r>
          </a:p>
          <a:p>
            <a:pPr marL="173336" indent="-173336" eaLnBrk="1" fontAlgn="auto" hangingPunct="1">
              <a:spcBef>
                <a:spcPts val="0"/>
              </a:spcBef>
              <a:spcAft>
                <a:spcPts val="0"/>
              </a:spcAft>
              <a:buFont typeface="Arial" panose="020B0604020202020204" pitchFamily="34" charset="0"/>
              <a:buChar char="•"/>
              <a:defRPr/>
            </a:pPr>
            <a:r>
              <a:rPr lang="en-US" sz="1300" b="1" dirty="0"/>
              <a:t>Commitment</a:t>
            </a:r>
            <a:r>
              <a:rPr lang="en-US" sz="1300" dirty="0"/>
              <a:t> to having a safe program — Participation is voluntary.</a:t>
            </a:r>
          </a:p>
          <a:p>
            <a:pPr marL="173336" indent="-173336" eaLnBrk="1" fontAlgn="auto" hangingPunct="1">
              <a:spcBef>
                <a:spcPts val="0"/>
              </a:spcBef>
              <a:spcAft>
                <a:spcPts val="0"/>
              </a:spcAft>
              <a:buFont typeface="Arial" panose="020B0604020202020204" pitchFamily="34" charset="0"/>
              <a:buChar char="•"/>
              <a:defRPr/>
            </a:pPr>
            <a:r>
              <a:rPr lang="en-US" sz="1300" b="1" dirty="0"/>
              <a:t>Accountability</a:t>
            </a:r>
            <a:r>
              <a:rPr lang="en-US" sz="1300" dirty="0"/>
              <a:t> — It’s a third-party verification of your commitment and part of your overall risk management.</a:t>
            </a:r>
          </a:p>
          <a:p>
            <a:pPr marL="173336" indent="-173336" eaLnBrk="1" fontAlgn="auto" hangingPunct="1">
              <a:spcBef>
                <a:spcPts val="0"/>
              </a:spcBef>
              <a:spcAft>
                <a:spcPts val="0"/>
              </a:spcAft>
              <a:buFont typeface="Arial" panose="020B0604020202020204" pitchFamily="34" charset="0"/>
              <a:buChar char="•"/>
              <a:defRPr/>
            </a:pPr>
            <a:r>
              <a:rPr lang="en-US" sz="1300" b="1" dirty="0"/>
              <a:t>Credibility</a:t>
            </a:r>
            <a:r>
              <a:rPr lang="en-US" sz="1300" dirty="0"/>
              <a:t> — It’s your camp’s best evidence of wanting to do it correctly.</a:t>
            </a:r>
          </a:p>
          <a:p>
            <a:pPr eaLnBrk="1" fontAlgn="auto" hangingPunct="1">
              <a:spcBef>
                <a:spcPts val="0"/>
              </a:spcBef>
              <a:spcAft>
                <a:spcPts val="0"/>
              </a:spcAft>
              <a:defRPr/>
            </a:pPr>
            <a:endParaRPr lang="en-US" sz="1300" dirty="0"/>
          </a:p>
          <a:p>
            <a:pPr eaLnBrk="1" fontAlgn="auto" hangingPunct="1">
              <a:spcBef>
                <a:spcPts val="0"/>
              </a:spcBef>
              <a:spcAft>
                <a:spcPts val="0"/>
              </a:spcAft>
              <a:defRPr/>
            </a:pPr>
            <a:r>
              <a:rPr lang="en-US" sz="1300" dirty="0"/>
              <a:t>Accreditation is a nationwide program administered at the local level, primarily by volunteers. As you know, volunteers serve as the visitors, make visitor assignments, are involved in the review process if a review due to a failed visit is requested, and approve the accreditation status of camps.</a:t>
            </a:r>
          </a:p>
          <a:p>
            <a:pPr eaLnBrk="1" fontAlgn="auto" hangingPunct="1">
              <a:spcBef>
                <a:spcPts val="0"/>
              </a:spcBef>
              <a:spcAft>
                <a:spcPts val="0"/>
              </a:spcAft>
              <a:defRPr/>
            </a:pPr>
            <a:endParaRPr lang="en-US" dirty="0"/>
          </a:p>
        </p:txBody>
      </p:sp>
      <p:sp>
        <p:nvSpPr>
          <p:cNvPr id="84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1122" indent="-288893">
              <a:defRPr>
                <a:solidFill>
                  <a:schemeClr val="tx1"/>
                </a:solidFill>
                <a:latin typeface="Calibri" pitchFamily="34" charset="0"/>
              </a:defRPr>
            </a:lvl2pPr>
            <a:lvl3pPr marL="1155573" indent="-231115">
              <a:defRPr>
                <a:solidFill>
                  <a:schemeClr val="tx1"/>
                </a:solidFill>
                <a:latin typeface="Calibri" pitchFamily="34" charset="0"/>
              </a:defRPr>
            </a:lvl3pPr>
            <a:lvl4pPr marL="1617802" indent="-231115">
              <a:defRPr>
                <a:solidFill>
                  <a:schemeClr val="tx1"/>
                </a:solidFill>
                <a:latin typeface="Calibri" pitchFamily="34" charset="0"/>
              </a:defRPr>
            </a:lvl4pPr>
            <a:lvl5pPr marL="2080031" indent="-231115">
              <a:defRPr>
                <a:solidFill>
                  <a:schemeClr val="tx1"/>
                </a:solidFill>
                <a:latin typeface="Calibri" pitchFamily="34" charset="0"/>
              </a:defRPr>
            </a:lvl5pPr>
            <a:lvl6pPr marL="2542261" indent="-231115" fontAlgn="base">
              <a:spcBef>
                <a:spcPct val="0"/>
              </a:spcBef>
              <a:spcAft>
                <a:spcPct val="0"/>
              </a:spcAft>
              <a:defRPr>
                <a:solidFill>
                  <a:schemeClr val="tx1"/>
                </a:solidFill>
                <a:latin typeface="Calibri" pitchFamily="34" charset="0"/>
              </a:defRPr>
            </a:lvl6pPr>
            <a:lvl7pPr marL="3004490" indent="-231115" fontAlgn="base">
              <a:spcBef>
                <a:spcPct val="0"/>
              </a:spcBef>
              <a:spcAft>
                <a:spcPct val="0"/>
              </a:spcAft>
              <a:defRPr>
                <a:solidFill>
                  <a:schemeClr val="tx1"/>
                </a:solidFill>
                <a:latin typeface="Calibri" pitchFamily="34" charset="0"/>
              </a:defRPr>
            </a:lvl7pPr>
            <a:lvl8pPr marL="3466719" indent="-231115" fontAlgn="base">
              <a:spcBef>
                <a:spcPct val="0"/>
              </a:spcBef>
              <a:spcAft>
                <a:spcPct val="0"/>
              </a:spcAft>
              <a:defRPr>
                <a:solidFill>
                  <a:schemeClr val="tx1"/>
                </a:solidFill>
                <a:latin typeface="Calibri" pitchFamily="34" charset="0"/>
              </a:defRPr>
            </a:lvl8pPr>
            <a:lvl9pPr marL="3928948" indent="-23111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69C1BB6-2DF6-48D9-88C8-F2916462390D}" type="slidenum">
              <a:rPr lang="en-US" altLang="en-US" smtClean="0"/>
              <a:pPr fontAlgn="base">
                <a:spcBef>
                  <a:spcPct val="0"/>
                </a:spcBef>
                <a:spcAft>
                  <a:spcPct val="0"/>
                </a:spcAft>
                <a:defRPr/>
              </a:pPr>
              <a:t>6</a:t>
            </a:fld>
            <a:endParaRPr lang="en-US" altLang="en-US" dirty="0"/>
          </a:p>
        </p:txBody>
      </p:sp>
      <p:sp>
        <p:nvSpPr>
          <p:cNvPr id="9318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1122" indent="-288893" eaLnBrk="0" hangingPunct="0">
              <a:spcBef>
                <a:spcPct val="30000"/>
              </a:spcBef>
              <a:defRPr sz="1200">
                <a:solidFill>
                  <a:schemeClr val="tx1"/>
                </a:solidFill>
                <a:latin typeface="Calibri" pitchFamily="34" charset="0"/>
              </a:defRPr>
            </a:lvl2pPr>
            <a:lvl3pPr marL="1155573" indent="-231115" eaLnBrk="0" hangingPunct="0">
              <a:spcBef>
                <a:spcPct val="30000"/>
              </a:spcBef>
              <a:defRPr sz="1200">
                <a:solidFill>
                  <a:schemeClr val="tx1"/>
                </a:solidFill>
                <a:latin typeface="Calibri" pitchFamily="34" charset="0"/>
              </a:defRPr>
            </a:lvl3pPr>
            <a:lvl4pPr marL="1617802" indent="-231115" eaLnBrk="0" hangingPunct="0">
              <a:spcBef>
                <a:spcPct val="30000"/>
              </a:spcBef>
              <a:defRPr sz="1200">
                <a:solidFill>
                  <a:schemeClr val="tx1"/>
                </a:solidFill>
                <a:latin typeface="Calibri" pitchFamily="34" charset="0"/>
              </a:defRPr>
            </a:lvl4pPr>
            <a:lvl5pPr marL="2080031" indent="-231115" eaLnBrk="0" hangingPunct="0">
              <a:spcBef>
                <a:spcPct val="30000"/>
              </a:spcBef>
              <a:defRPr sz="1200">
                <a:solidFill>
                  <a:schemeClr val="tx1"/>
                </a:solidFill>
                <a:latin typeface="Calibri" pitchFamily="34" charset="0"/>
              </a:defRPr>
            </a:lvl5pPr>
            <a:lvl6pPr marL="2542261" indent="-231115" eaLnBrk="0" fontAlgn="base" hangingPunct="0">
              <a:spcBef>
                <a:spcPct val="30000"/>
              </a:spcBef>
              <a:spcAft>
                <a:spcPct val="0"/>
              </a:spcAft>
              <a:defRPr sz="1200">
                <a:solidFill>
                  <a:schemeClr val="tx1"/>
                </a:solidFill>
                <a:latin typeface="Calibri" pitchFamily="34" charset="0"/>
              </a:defRPr>
            </a:lvl6pPr>
            <a:lvl7pPr marL="3004490" indent="-231115" eaLnBrk="0" fontAlgn="base" hangingPunct="0">
              <a:spcBef>
                <a:spcPct val="30000"/>
              </a:spcBef>
              <a:spcAft>
                <a:spcPct val="0"/>
              </a:spcAft>
              <a:defRPr sz="1200">
                <a:solidFill>
                  <a:schemeClr val="tx1"/>
                </a:solidFill>
                <a:latin typeface="Calibri" pitchFamily="34" charset="0"/>
              </a:defRPr>
            </a:lvl7pPr>
            <a:lvl8pPr marL="3466719" indent="-231115" eaLnBrk="0" fontAlgn="base" hangingPunct="0">
              <a:spcBef>
                <a:spcPct val="30000"/>
              </a:spcBef>
              <a:spcAft>
                <a:spcPct val="0"/>
              </a:spcAft>
              <a:defRPr sz="1200">
                <a:solidFill>
                  <a:schemeClr val="tx1"/>
                </a:solidFill>
                <a:latin typeface="Calibri" pitchFamily="34" charset="0"/>
              </a:defRPr>
            </a:lvl8pPr>
            <a:lvl9pPr marL="3928948" indent="-23111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 2016 American Camping Association, Inc.</a:t>
            </a:r>
            <a:endParaRPr lang="en-US" altLang="en-US" dirty="0"/>
          </a:p>
        </p:txBody>
      </p:sp>
      <p:sp>
        <p:nvSpPr>
          <p:cNvPr id="84998" name="Header Placeholder 5"/>
          <p:cNvSpPr>
            <a:spLocks noGrp="1"/>
          </p:cNvSpPr>
          <p:nvPr>
            <p:ph type="hdr" sz="quarter"/>
          </p:nvPr>
        </p:nvSpPr>
        <p:spPr bwMode="auto">
          <a:xfrm>
            <a:off x="0" y="0"/>
            <a:ext cx="3135048" cy="4648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51122" indent="-288893">
              <a:defRPr>
                <a:solidFill>
                  <a:schemeClr val="tx1"/>
                </a:solidFill>
                <a:latin typeface="Calibri" pitchFamily="34" charset="0"/>
              </a:defRPr>
            </a:lvl2pPr>
            <a:lvl3pPr marL="1155573" indent="-231115">
              <a:defRPr>
                <a:solidFill>
                  <a:schemeClr val="tx1"/>
                </a:solidFill>
                <a:latin typeface="Calibri" pitchFamily="34" charset="0"/>
              </a:defRPr>
            </a:lvl3pPr>
            <a:lvl4pPr marL="1617802" indent="-231115">
              <a:defRPr>
                <a:solidFill>
                  <a:schemeClr val="tx1"/>
                </a:solidFill>
                <a:latin typeface="Calibri" pitchFamily="34" charset="0"/>
              </a:defRPr>
            </a:lvl4pPr>
            <a:lvl5pPr marL="2080031" indent="-231115">
              <a:defRPr>
                <a:solidFill>
                  <a:schemeClr val="tx1"/>
                </a:solidFill>
                <a:latin typeface="Calibri" pitchFamily="34" charset="0"/>
              </a:defRPr>
            </a:lvl5pPr>
            <a:lvl6pPr marL="2542261" indent="-231115" fontAlgn="base">
              <a:spcBef>
                <a:spcPct val="0"/>
              </a:spcBef>
              <a:spcAft>
                <a:spcPct val="0"/>
              </a:spcAft>
              <a:defRPr>
                <a:solidFill>
                  <a:schemeClr val="tx1"/>
                </a:solidFill>
                <a:latin typeface="Calibri" pitchFamily="34" charset="0"/>
              </a:defRPr>
            </a:lvl6pPr>
            <a:lvl7pPr marL="3004490" indent="-231115" fontAlgn="base">
              <a:spcBef>
                <a:spcPct val="0"/>
              </a:spcBef>
              <a:spcAft>
                <a:spcPct val="0"/>
              </a:spcAft>
              <a:defRPr>
                <a:solidFill>
                  <a:schemeClr val="tx1"/>
                </a:solidFill>
                <a:latin typeface="Calibri" pitchFamily="34" charset="0"/>
              </a:defRPr>
            </a:lvl7pPr>
            <a:lvl8pPr marL="3466719" indent="-231115" fontAlgn="base">
              <a:spcBef>
                <a:spcPct val="0"/>
              </a:spcBef>
              <a:spcAft>
                <a:spcPct val="0"/>
              </a:spcAft>
              <a:defRPr>
                <a:solidFill>
                  <a:schemeClr val="tx1"/>
                </a:solidFill>
                <a:latin typeface="Calibri" pitchFamily="34" charset="0"/>
              </a:defRPr>
            </a:lvl8pPr>
            <a:lvl9pPr marL="3928948" indent="-23111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t>Associate Visitor Course - Summer 2017</a:t>
            </a:r>
            <a:endParaRPr lang="en-US" altLang="en-US" dirty="0"/>
          </a:p>
        </p:txBody>
      </p:sp>
    </p:spTree>
    <p:extLst>
      <p:ext uri="{BB962C8B-B14F-4D97-AF65-F5344CB8AC3E}">
        <p14:creationId xmlns:p14="http://schemas.microsoft.com/office/powerpoint/2010/main" val="2002259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2036763" y="609600"/>
            <a:ext cx="3036887" cy="2278063"/>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solidFill>
                  <a:srgbClr val="000000"/>
                </a:solidFill>
              </a:rPr>
              <a:t>Missed Mandatory Standards</a:t>
            </a:r>
            <a:endParaRPr lang="en-US" altLang="en-US" dirty="0">
              <a:solidFill>
                <a:srgbClr val="000000"/>
              </a:solidFill>
            </a:endParaRPr>
          </a:p>
          <a:p>
            <a:pPr>
              <a:spcBef>
                <a:spcPct val="0"/>
              </a:spcBef>
            </a:pPr>
            <a:endParaRPr lang="en-US" altLang="en-US" sz="2800" dirty="0">
              <a:solidFill>
                <a:srgbClr val="003F87"/>
              </a:solidFill>
            </a:endParaRPr>
          </a:p>
          <a:p>
            <a:pPr>
              <a:spcBef>
                <a:spcPct val="0"/>
              </a:spcBef>
            </a:pPr>
            <a:r>
              <a:rPr lang="en-US" altLang="en-US" sz="2800" dirty="0">
                <a:solidFill>
                  <a:srgbClr val="003F87"/>
                </a:solidFill>
              </a:rPr>
              <a:t>Any camp that misses four or more mandatory standards will be required to have a complete visit the following summer (even if the ICAs</a:t>
            </a:r>
            <a:r>
              <a:rPr lang="en-US" altLang="en-US" sz="2800" baseline="0" dirty="0">
                <a:solidFill>
                  <a:srgbClr val="003F87"/>
                </a:solidFill>
              </a:rPr>
              <a:t> are</a:t>
            </a:r>
            <a:r>
              <a:rPr lang="en-US" altLang="en-US" sz="2800" dirty="0">
                <a:solidFill>
                  <a:srgbClr val="003F87"/>
                </a:solidFill>
              </a:rPr>
              <a:t> accepted). </a:t>
            </a:r>
          </a:p>
          <a:p>
            <a:pPr>
              <a:spcBef>
                <a:spcPct val="0"/>
              </a:spcBef>
            </a:pPr>
            <a:endParaRPr lang="en-US" altLang="en-US" sz="2800" dirty="0">
              <a:solidFill>
                <a:srgbClr val="003F87"/>
              </a:solidFill>
            </a:endParaRPr>
          </a:p>
          <a:p>
            <a:pPr>
              <a:spcBef>
                <a:spcPct val="0"/>
              </a:spcBef>
            </a:pPr>
            <a:r>
              <a:rPr lang="en-US" altLang="en-US" sz="2800" dirty="0">
                <a:solidFill>
                  <a:srgbClr val="003F87"/>
                </a:solidFill>
              </a:rPr>
              <a:t>Discuss</a:t>
            </a:r>
            <a:r>
              <a:rPr lang="en-US" altLang="en-US" sz="2800" baseline="0" dirty="0">
                <a:solidFill>
                  <a:srgbClr val="003F87"/>
                </a:solidFill>
              </a:rPr>
              <a:t> as necessary.</a:t>
            </a:r>
            <a:endParaRPr lang="en-US" altLang="en-US" dirty="0"/>
          </a:p>
        </p:txBody>
      </p:sp>
      <p:sp>
        <p:nvSpPr>
          <p:cNvPr id="4" name="Header Placeholder 3"/>
          <p:cNvSpPr>
            <a:spLocks noGrp="1"/>
          </p:cNvSpPr>
          <p:nvPr>
            <p:ph type="hdr" sz="quarter"/>
          </p:nvPr>
        </p:nvSpPr>
        <p:spPr/>
        <p:txBody>
          <a:bodyPr/>
          <a:lstStyle/>
          <a:p>
            <a:pPr>
              <a:defRPr/>
            </a:pPr>
            <a:r>
              <a:rPr lang="en-US"/>
              <a:t>Associate Visitor Course - Summer 2017</a:t>
            </a:r>
          </a:p>
        </p:txBody>
      </p:sp>
      <p:sp>
        <p:nvSpPr>
          <p:cNvPr id="2621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ea typeface="MS PGothic" panose="020B0600070205080204" pitchFamily="34" charset="-128"/>
              </a:defRPr>
            </a:lvl1pPr>
            <a:lvl2pPr marL="742950" indent="-285750" defTabSz="923925">
              <a:defRPr sz="2400">
                <a:solidFill>
                  <a:schemeClr val="tx1"/>
                </a:solidFill>
                <a:latin typeface="Times New Roman" panose="02020603050405020304" pitchFamily="18" charset="0"/>
                <a:ea typeface="MS PGothic" panose="020B0600070205080204" pitchFamily="34" charset="-128"/>
              </a:defRPr>
            </a:lvl2pPr>
            <a:lvl3pPr marL="1143000" indent="-228600" defTabSz="923925">
              <a:defRPr sz="2400">
                <a:solidFill>
                  <a:schemeClr val="tx1"/>
                </a:solidFill>
                <a:latin typeface="Times New Roman" panose="02020603050405020304" pitchFamily="18" charset="0"/>
                <a:ea typeface="MS PGothic" panose="020B0600070205080204" pitchFamily="34" charset="-128"/>
              </a:defRPr>
            </a:lvl3pPr>
            <a:lvl4pPr marL="1600200" indent="-228600" defTabSz="923925">
              <a:defRPr sz="2400">
                <a:solidFill>
                  <a:schemeClr val="tx1"/>
                </a:solidFill>
                <a:latin typeface="Times New Roman" panose="02020603050405020304" pitchFamily="18" charset="0"/>
                <a:ea typeface="MS PGothic" panose="020B0600070205080204" pitchFamily="34" charset="-128"/>
              </a:defRPr>
            </a:lvl4pPr>
            <a:lvl5pPr marL="2057400" indent="-228600" defTabSz="923925">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a:latin typeface="Calibri" panose="020F0502020204030204" pitchFamily="34" charset="0"/>
              </a:rPr>
              <a:t>© 2016 American Camping Association, Inc.</a:t>
            </a:r>
          </a:p>
        </p:txBody>
      </p:sp>
      <p:sp>
        <p:nvSpPr>
          <p:cNvPr id="26215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ea typeface="MS PGothic" panose="020B0600070205080204" pitchFamily="34" charset="-128"/>
              </a:defRPr>
            </a:lvl1pPr>
            <a:lvl2pPr marL="742950" indent="-285750" defTabSz="923925">
              <a:defRPr sz="2400">
                <a:solidFill>
                  <a:schemeClr val="tx1"/>
                </a:solidFill>
                <a:latin typeface="Times New Roman" panose="02020603050405020304" pitchFamily="18" charset="0"/>
                <a:ea typeface="MS PGothic" panose="020B0600070205080204" pitchFamily="34" charset="-128"/>
              </a:defRPr>
            </a:lvl2pPr>
            <a:lvl3pPr marL="1143000" indent="-228600" defTabSz="923925">
              <a:defRPr sz="2400">
                <a:solidFill>
                  <a:schemeClr val="tx1"/>
                </a:solidFill>
                <a:latin typeface="Times New Roman" panose="02020603050405020304" pitchFamily="18" charset="0"/>
                <a:ea typeface="MS PGothic" panose="020B0600070205080204" pitchFamily="34" charset="-128"/>
              </a:defRPr>
            </a:lvl3pPr>
            <a:lvl4pPr marL="1600200" indent="-228600" defTabSz="923925">
              <a:defRPr sz="2400">
                <a:solidFill>
                  <a:schemeClr val="tx1"/>
                </a:solidFill>
                <a:latin typeface="Times New Roman" panose="02020603050405020304" pitchFamily="18" charset="0"/>
                <a:ea typeface="MS PGothic" panose="020B0600070205080204" pitchFamily="34" charset="-128"/>
              </a:defRPr>
            </a:lvl4pPr>
            <a:lvl5pPr marL="2057400" indent="-228600" defTabSz="923925">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AEA8A6F2-ABC5-44F3-9C85-4E1B38374E79}" type="slidenum">
              <a:rPr lang="en-US" altLang="en-US" sz="1200" smtClean="0">
                <a:latin typeface="Calibri" panose="020F0502020204030204" pitchFamily="34" charset="0"/>
              </a:rPr>
              <a:pPr/>
              <a:t>60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57837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2036763" y="609600"/>
            <a:ext cx="3036887" cy="2278063"/>
          </a:xfrm>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solidFill>
                  <a:srgbClr val="000000"/>
                </a:solidFill>
              </a:rPr>
              <a:t>Missed Mandatory standards</a:t>
            </a:r>
            <a:endParaRPr lang="en-US" altLang="en-US" dirty="0">
              <a:solidFill>
                <a:srgbClr val="000000"/>
              </a:solidFill>
            </a:endParaRPr>
          </a:p>
          <a:p>
            <a:pPr>
              <a:spcBef>
                <a:spcPct val="0"/>
              </a:spcBef>
            </a:pPr>
            <a:endParaRPr lang="en-US" altLang="en-US" sz="2800" dirty="0">
              <a:solidFill>
                <a:srgbClr val="003F87"/>
              </a:solidFill>
            </a:endParaRPr>
          </a:p>
          <a:p>
            <a:pPr>
              <a:spcBef>
                <a:spcPct val="0"/>
              </a:spcBef>
            </a:pPr>
            <a:r>
              <a:rPr lang="en-US" altLang="en-US" sz="2800" dirty="0">
                <a:solidFill>
                  <a:srgbClr val="003F87"/>
                </a:solidFill>
              </a:rPr>
              <a:t>Why the change? </a:t>
            </a:r>
          </a:p>
          <a:p>
            <a:pPr>
              <a:spcBef>
                <a:spcPct val="0"/>
              </a:spcBef>
            </a:pPr>
            <a:endParaRPr lang="en-US" altLang="en-US" sz="2800" dirty="0">
              <a:solidFill>
                <a:srgbClr val="003F87"/>
              </a:solidFill>
            </a:endParaRPr>
          </a:p>
          <a:p>
            <a:pPr>
              <a:spcBef>
                <a:spcPct val="0"/>
              </a:spcBef>
            </a:pPr>
            <a:r>
              <a:rPr lang="en-US" altLang="en-US" sz="2800" dirty="0">
                <a:solidFill>
                  <a:srgbClr val="003F87"/>
                </a:solidFill>
              </a:rPr>
              <a:t>The National Standards Commission (NSC) feels that as camps are fully aware of all mandatory standards and the need for these standards to be continually met, this is an appropriate action to help maintain and strengthen the integrity of ACA accreditation. </a:t>
            </a:r>
          </a:p>
          <a:p>
            <a:endParaRPr lang="en-US" altLang="en-US" dirty="0"/>
          </a:p>
        </p:txBody>
      </p:sp>
      <p:sp>
        <p:nvSpPr>
          <p:cNvPr id="4" name="Header Placeholder 3"/>
          <p:cNvSpPr>
            <a:spLocks noGrp="1"/>
          </p:cNvSpPr>
          <p:nvPr>
            <p:ph type="hdr" sz="quarter"/>
          </p:nvPr>
        </p:nvSpPr>
        <p:spPr/>
        <p:txBody>
          <a:bodyPr/>
          <a:lstStyle/>
          <a:p>
            <a:pPr>
              <a:defRPr/>
            </a:pPr>
            <a:r>
              <a:rPr lang="en-US"/>
              <a:t>Associate Visitor Course - Summer 2017</a:t>
            </a:r>
          </a:p>
        </p:txBody>
      </p:sp>
      <p:sp>
        <p:nvSpPr>
          <p:cNvPr id="2641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ea typeface="MS PGothic" panose="020B0600070205080204" pitchFamily="34" charset="-128"/>
              </a:defRPr>
            </a:lvl1pPr>
            <a:lvl2pPr marL="742950" indent="-285750" defTabSz="923925">
              <a:defRPr sz="2400">
                <a:solidFill>
                  <a:schemeClr val="tx1"/>
                </a:solidFill>
                <a:latin typeface="Times New Roman" panose="02020603050405020304" pitchFamily="18" charset="0"/>
                <a:ea typeface="MS PGothic" panose="020B0600070205080204" pitchFamily="34" charset="-128"/>
              </a:defRPr>
            </a:lvl2pPr>
            <a:lvl3pPr marL="1143000" indent="-228600" defTabSz="923925">
              <a:defRPr sz="2400">
                <a:solidFill>
                  <a:schemeClr val="tx1"/>
                </a:solidFill>
                <a:latin typeface="Times New Roman" panose="02020603050405020304" pitchFamily="18" charset="0"/>
                <a:ea typeface="MS PGothic" panose="020B0600070205080204" pitchFamily="34" charset="-128"/>
              </a:defRPr>
            </a:lvl3pPr>
            <a:lvl4pPr marL="1600200" indent="-228600" defTabSz="923925">
              <a:defRPr sz="2400">
                <a:solidFill>
                  <a:schemeClr val="tx1"/>
                </a:solidFill>
                <a:latin typeface="Times New Roman" panose="02020603050405020304" pitchFamily="18" charset="0"/>
                <a:ea typeface="MS PGothic" panose="020B0600070205080204" pitchFamily="34" charset="-128"/>
              </a:defRPr>
            </a:lvl4pPr>
            <a:lvl5pPr marL="2057400" indent="-228600" defTabSz="923925">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a:latin typeface="Calibri" panose="020F0502020204030204" pitchFamily="34" charset="0"/>
              </a:rPr>
              <a:t>© 2016 American Camping Association, Inc.</a:t>
            </a:r>
          </a:p>
        </p:txBody>
      </p:sp>
      <p:sp>
        <p:nvSpPr>
          <p:cNvPr id="26419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Times New Roman" panose="02020603050405020304" pitchFamily="18" charset="0"/>
                <a:ea typeface="MS PGothic" panose="020B0600070205080204" pitchFamily="34" charset="-128"/>
              </a:defRPr>
            </a:lvl1pPr>
            <a:lvl2pPr marL="742950" indent="-285750" defTabSz="923925">
              <a:defRPr sz="2400">
                <a:solidFill>
                  <a:schemeClr val="tx1"/>
                </a:solidFill>
                <a:latin typeface="Times New Roman" panose="02020603050405020304" pitchFamily="18" charset="0"/>
                <a:ea typeface="MS PGothic" panose="020B0600070205080204" pitchFamily="34" charset="-128"/>
              </a:defRPr>
            </a:lvl2pPr>
            <a:lvl3pPr marL="1143000" indent="-228600" defTabSz="923925">
              <a:defRPr sz="2400">
                <a:solidFill>
                  <a:schemeClr val="tx1"/>
                </a:solidFill>
                <a:latin typeface="Times New Roman" panose="02020603050405020304" pitchFamily="18" charset="0"/>
                <a:ea typeface="MS PGothic" panose="020B0600070205080204" pitchFamily="34" charset="-128"/>
              </a:defRPr>
            </a:lvl3pPr>
            <a:lvl4pPr marL="1600200" indent="-228600" defTabSz="923925">
              <a:defRPr sz="2400">
                <a:solidFill>
                  <a:schemeClr val="tx1"/>
                </a:solidFill>
                <a:latin typeface="Times New Roman" panose="02020603050405020304" pitchFamily="18" charset="0"/>
                <a:ea typeface="MS PGothic" panose="020B0600070205080204" pitchFamily="34" charset="-128"/>
              </a:defRPr>
            </a:lvl4pPr>
            <a:lvl5pPr marL="2057400" indent="-228600" defTabSz="923925">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CE1930F1-F851-4FAD-81B6-DBE89C538283}" type="slidenum">
              <a:rPr lang="en-US" altLang="en-US" sz="1200" smtClean="0">
                <a:latin typeface="Calibri" panose="020F0502020204030204" pitchFamily="34" charset="0"/>
              </a:rPr>
              <a:pPr/>
              <a:t>61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95652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xfrm>
            <a:off x="1535113" y="304800"/>
            <a:ext cx="4051300" cy="3040063"/>
          </a:xfrm>
          <a:ln/>
        </p:spPr>
      </p:sp>
      <p:sp>
        <p:nvSpPr>
          <p:cNvPr id="130051" name="Notes Placeholder 2"/>
          <p:cNvSpPr>
            <a:spLocks noGrp="1"/>
          </p:cNvSpPr>
          <p:nvPr>
            <p:ph type="body" idx="1"/>
          </p:nvPr>
        </p:nvSpPr>
        <p:spPr>
          <a:xfrm>
            <a:off x="163513" y="3505200"/>
            <a:ext cx="6400800" cy="51816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Mandatory Standards </a:t>
            </a:r>
          </a:p>
          <a:p>
            <a:pPr eaLnBrk="1" hangingPunct="1">
              <a:spcBef>
                <a:spcPct val="0"/>
              </a:spcBef>
              <a:defRPr/>
            </a:pPr>
            <a:r>
              <a:rPr lang="en-US" b="1" dirty="0"/>
              <a:t>Immediate Corrective Action(ICA)</a:t>
            </a:r>
          </a:p>
          <a:p>
            <a:pPr marL="171450" indent="-171450" eaLnBrk="1" hangingPunct="1">
              <a:spcBef>
                <a:spcPct val="0"/>
              </a:spcBef>
              <a:buFont typeface="Arial" pitchFamily="34" charset="0"/>
              <a:buChar char="•"/>
              <a:defRPr/>
            </a:pPr>
            <a:r>
              <a:rPr lang="en-US" dirty="0"/>
              <a:t>Visitors MUST complete an ICA notice form for any missed mandatory standards (even if they are resolved during the course of the visit).  Please note the ICA procedure: </a:t>
            </a:r>
          </a:p>
          <a:p>
            <a:pPr marL="171450" indent="-171450" eaLnBrk="1" hangingPunct="1">
              <a:spcBef>
                <a:spcPct val="0"/>
              </a:spcBef>
              <a:buFont typeface="Arial" pitchFamily="34" charset="0"/>
              <a:buChar char="•"/>
              <a:defRPr/>
            </a:pPr>
            <a:r>
              <a:rPr lang="en-US" dirty="0"/>
              <a:t>Is ONLY for missed mandatory standards and</a:t>
            </a:r>
            <a:r>
              <a:rPr lang="en-US" b="1" dirty="0"/>
              <a:t> allows camp to submit documents that may be necessary to meet the standard; </a:t>
            </a:r>
          </a:p>
          <a:p>
            <a:pPr marL="171450" indent="-171450" eaLnBrk="1" hangingPunct="1">
              <a:spcBef>
                <a:spcPct val="0"/>
              </a:spcBef>
              <a:buFont typeface="Arial" pitchFamily="34" charset="0"/>
              <a:buChar char="•"/>
              <a:defRPr/>
            </a:pPr>
            <a:r>
              <a:rPr lang="en-US" dirty="0"/>
              <a:t>Gives the camp 7 days to </a:t>
            </a:r>
            <a:r>
              <a:rPr lang="en-US" b="1" dirty="0"/>
              <a:t>document their immediate compliance </a:t>
            </a:r>
            <a:r>
              <a:rPr lang="en-US" dirty="0"/>
              <a:t>with the standard – or accreditation will be removed/denied.</a:t>
            </a:r>
          </a:p>
          <a:p>
            <a:pPr marL="171450" indent="-171450" eaLnBrk="1" hangingPunct="1">
              <a:spcBef>
                <a:spcPct val="0"/>
              </a:spcBef>
              <a:buFont typeface="Arial" pitchFamily="34" charset="0"/>
              <a:buChar char="•"/>
              <a:defRPr/>
            </a:pPr>
            <a:r>
              <a:rPr lang="en-US" dirty="0"/>
              <a:t>The ICA notice form clearly defines how the camp can come into compliance with the standard—Visitors will also indicate if an activity or situation must cease until compliance is met.</a:t>
            </a:r>
          </a:p>
          <a:p>
            <a:pPr marL="171450" indent="-171450" eaLnBrk="1" hangingPunct="1">
              <a:spcBef>
                <a:spcPct val="0"/>
              </a:spcBef>
              <a:buFont typeface="Arial" pitchFamily="34" charset="0"/>
              <a:buChar char="•"/>
              <a:defRPr/>
            </a:pPr>
            <a:r>
              <a:rPr lang="en-US" dirty="0"/>
              <a:t>ANY and all documentation gets sent to the ACA, Inc. who will forward to the correct people.</a:t>
            </a:r>
          </a:p>
          <a:p>
            <a:pPr eaLnBrk="1" hangingPunct="1">
              <a:spcBef>
                <a:spcPct val="0"/>
              </a:spcBef>
              <a:defRPr/>
            </a:pPr>
            <a:r>
              <a:rPr lang="en-US" dirty="0"/>
              <a:t> </a:t>
            </a:r>
          </a:p>
          <a:p>
            <a:pPr eaLnBrk="1" hangingPunct="1">
              <a:spcBef>
                <a:spcPct val="0"/>
              </a:spcBef>
              <a:defRPr/>
            </a:pPr>
            <a:r>
              <a:rPr lang="en-US" b="1" dirty="0"/>
              <a:t>Note: Be sure to complete an ICA notice form even if the standard is corrected during the visit.  Then, either send in the documentation with the score form or have the camp send it in.  It gets forgotten sometimes because everyone thinks it has been taken care of—but there must be a paper trail.  </a:t>
            </a:r>
          </a:p>
          <a:p>
            <a:pPr eaLnBrk="1" hangingPunct="1">
              <a:spcBef>
                <a:spcPct val="0"/>
              </a:spcBef>
              <a:defRPr/>
            </a:pPr>
            <a:endParaRPr lang="en-US" i="1" dirty="0"/>
          </a:p>
          <a:p>
            <a:pPr eaLnBrk="1" hangingPunct="1">
              <a:spcBef>
                <a:spcPct val="0"/>
              </a:spcBef>
              <a:defRPr/>
            </a:pPr>
            <a:r>
              <a:rPr lang="en-US" dirty="0"/>
              <a:t>Be sure to review the </a:t>
            </a:r>
            <a:r>
              <a:rPr lang="en-US" b="1" dirty="0"/>
              <a:t>ICA Examples of Corrections Handout </a:t>
            </a:r>
            <a:r>
              <a:rPr lang="en-US" b="0" dirty="0"/>
              <a:t>before each visit</a:t>
            </a:r>
            <a:r>
              <a:rPr lang="en-US" b="1" dirty="0"/>
              <a:t>. </a:t>
            </a:r>
            <a:r>
              <a:rPr lang="en-US" b="0" dirty="0"/>
              <a:t>L</a:t>
            </a:r>
            <a:r>
              <a:rPr lang="en-US" dirty="0"/>
              <a:t>et participants know that it is also available on the ACA Visitor Resource page </a:t>
            </a:r>
            <a:r>
              <a:rPr lang="en-US" dirty="0">
                <a:hlinkClick r:id="rId3"/>
              </a:rPr>
              <a:t>www.acacamps.org/volunteers/standardsvisitors</a:t>
            </a:r>
            <a:r>
              <a:rPr lang="en-US" dirty="0"/>
              <a:t> </a:t>
            </a:r>
          </a:p>
          <a:p>
            <a:pPr eaLnBrk="1" hangingPunct="1">
              <a:spcBef>
                <a:spcPct val="0"/>
              </a:spcBef>
              <a:defRPr/>
            </a:pPr>
            <a:endParaRPr lang="en-US" dirty="0"/>
          </a:p>
          <a:p>
            <a:pPr eaLnBrk="1" hangingPunct="1">
              <a:spcBef>
                <a:spcPct val="0"/>
              </a:spcBef>
              <a:defRPr/>
            </a:pPr>
            <a:r>
              <a:rPr lang="en-US" b="1" dirty="0"/>
              <a:t>Instruct participants to keep their corrective action relevant to the situation, address the specific standard, and give clear simple, step-by-step instructions.</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D62EBC89-A09D-4149-AC9E-68BA209B03AD}" type="slidenum">
              <a:rPr lang="en-US" altLang="en-US" smtClean="0">
                <a:latin typeface="Futura Std Book" pitchFamily="34" charset="0"/>
              </a:rPr>
              <a:pPr eaLnBrk="1" hangingPunct="1">
                <a:spcBef>
                  <a:spcPct val="0"/>
                </a:spcBef>
              </a:pPr>
              <a:t>62</a:t>
            </a:fld>
            <a:endParaRPr lang="en-US" altLang="en-US" dirty="0">
              <a:latin typeface="Futura Std Book" pitchFamily="34" charset="0"/>
            </a:endParaRPr>
          </a:p>
        </p:txBody>
      </p:sp>
      <p:sp>
        <p:nvSpPr>
          <p:cNvPr id="13619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619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520211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xfrm>
            <a:off x="1471613" y="304800"/>
            <a:ext cx="3644900" cy="2733675"/>
          </a:xfrm>
          <a:ln/>
        </p:spPr>
      </p:sp>
      <p:sp>
        <p:nvSpPr>
          <p:cNvPr id="131075" name="Notes Placeholder 2"/>
          <p:cNvSpPr>
            <a:spLocks noGrp="1"/>
          </p:cNvSpPr>
          <p:nvPr>
            <p:ph type="body" idx="1"/>
          </p:nvPr>
        </p:nvSpPr>
        <p:spPr>
          <a:xfrm>
            <a:off x="240506" y="3048595"/>
            <a:ext cx="6400800" cy="5638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Mandatory Standards </a:t>
            </a:r>
          </a:p>
          <a:p>
            <a:pPr>
              <a:defRPr/>
            </a:pPr>
            <a:r>
              <a:rPr lang="en-US" dirty="0"/>
              <a:t>Participants should locate the sample (ICA) notice form located in the participants package.  The following will provide an overview on completing the ICA. </a:t>
            </a:r>
          </a:p>
          <a:p>
            <a:pPr>
              <a:defRPr/>
            </a:pPr>
            <a:r>
              <a:rPr lang="en-US" dirty="0"/>
              <a:t> This slide illustrates the steps for completing the ICA notice form.  Be sure to provide a sample form for participants to view.</a:t>
            </a:r>
          </a:p>
          <a:p>
            <a:pPr>
              <a:defRPr/>
            </a:pPr>
            <a:r>
              <a:rPr lang="en-US" dirty="0"/>
              <a:t> </a:t>
            </a:r>
          </a:p>
          <a:p>
            <a:pPr eaLnBrk="1" hangingPunct="1">
              <a:spcBef>
                <a:spcPct val="0"/>
              </a:spcBef>
              <a:defRPr/>
            </a:pPr>
            <a:r>
              <a:rPr lang="en-US" b="1" dirty="0"/>
              <a:t>Steps</a:t>
            </a:r>
          </a:p>
          <a:p>
            <a:pPr eaLnBrk="1" hangingPunct="1">
              <a:spcBef>
                <a:spcPct val="0"/>
              </a:spcBef>
              <a:defRPr/>
            </a:pPr>
            <a:r>
              <a:rPr lang="en-US" dirty="0"/>
              <a:t>Mark the missed mandatory standard “NO” and include a comment on the score form.</a:t>
            </a:r>
          </a:p>
          <a:p>
            <a:pPr eaLnBrk="1" hangingPunct="1">
              <a:spcBef>
                <a:spcPct val="0"/>
              </a:spcBef>
              <a:defRPr/>
            </a:pPr>
            <a:r>
              <a:rPr lang="en-US" dirty="0"/>
              <a:t>Complete the ICA notice form. </a:t>
            </a:r>
            <a:r>
              <a:rPr lang="en-US" b="1" dirty="0">
                <a:solidFill>
                  <a:schemeClr val="bg1"/>
                </a:solidFill>
              </a:rPr>
              <a:t>Return the form even if standards was fixed during</a:t>
            </a:r>
            <a:r>
              <a:rPr lang="en-US" b="1" baseline="0" dirty="0">
                <a:solidFill>
                  <a:schemeClr val="bg1"/>
                </a:solidFill>
              </a:rPr>
              <a:t> the </a:t>
            </a:r>
            <a:r>
              <a:rPr lang="en-US" b="1" dirty="0">
                <a:solidFill>
                  <a:schemeClr val="bg1"/>
                </a:solidFill>
              </a:rPr>
              <a:t>visit.</a:t>
            </a:r>
          </a:p>
          <a:p>
            <a:pPr marL="628650" lvl="1" indent="-171450" eaLnBrk="1" hangingPunct="1">
              <a:spcBef>
                <a:spcPct val="0"/>
              </a:spcBef>
              <a:buFont typeface="Arial" panose="020B0604020202020204" pitchFamily="34" charset="0"/>
              <a:buChar char="•"/>
              <a:defRPr/>
            </a:pPr>
            <a:r>
              <a:rPr lang="en-US" dirty="0"/>
              <a:t>Specify action required to come into compliance with the standard </a:t>
            </a:r>
          </a:p>
          <a:p>
            <a:pPr marL="628650" lvl="1" indent="-171450" eaLnBrk="1" hangingPunct="1">
              <a:spcBef>
                <a:spcPct val="0"/>
              </a:spcBef>
              <a:buFont typeface="Arial" panose="020B0604020202020204" pitchFamily="34" charset="0"/>
              <a:buChar char="•"/>
              <a:defRPr/>
            </a:pPr>
            <a:r>
              <a:rPr lang="en-US" dirty="0"/>
              <a:t>Specify the documentation required to verify action taken.</a:t>
            </a:r>
          </a:p>
          <a:p>
            <a:pPr eaLnBrk="1" hangingPunct="1">
              <a:spcBef>
                <a:spcPct val="0"/>
              </a:spcBef>
              <a:defRPr/>
            </a:pPr>
            <a:r>
              <a:rPr lang="en-US" b="1" dirty="0"/>
              <a:t>Explain the action and documentation required to verify action to the director.</a:t>
            </a:r>
          </a:p>
          <a:p>
            <a:pPr eaLnBrk="1" hangingPunct="1">
              <a:spcBef>
                <a:spcPct val="0"/>
              </a:spcBef>
              <a:defRPr/>
            </a:pPr>
            <a:r>
              <a:rPr lang="en-US" dirty="0"/>
              <a:t>Have all parties sign the form; leave a copy with the camp director.</a:t>
            </a:r>
          </a:p>
          <a:p>
            <a:pPr eaLnBrk="1" hangingPunct="1">
              <a:spcBef>
                <a:spcPct val="0"/>
              </a:spcBef>
              <a:defRPr/>
            </a:pPr>
            <a:r>
              <a:rPr lang="en-US" dirty="0"/>
              <a:t>Mail the ICA form along with the score form, immediately following the visit.</a:t>
            </a:r>
          </a:p>
          <a:p>
            <a:pPr eaLnBrk="1" hangingPunct="1">
              <a:spcBef>
                <a:spcPct val="0"/>
              </a:spcBef>
              <a:defRPr/>
            </a:pPr>
            <a:r>
              <a:rPr lang="en-US" dirty="0"/>
              <a:t>Camp completes action and sends verification to ACA national office within seven days.</a:t>
            </a:r>
          </a:p>
          <a:p>
            <a:pPr eaLnBrk="1" hangingPunct="1">
              <a:spcBef>
                <a:spcPct val="0"/>
              </a:spcBef>
              <a:defRPr/>
            </a:pPr>
            <a:r>
              <a:rPr lang="en-US" dirty="0">
                <a:solidFill>
                  <a:schemeClr val="bg1"/>
                </a:solidFill>
              </a:rPr>
              <a:t>Lead Visitor will eventually need to verify compliance with standard</a:t>
            </a:r>
          </a:p>
          <a:p>
            <a:pPr eaLnBrk="1" hangingPunct="1">
              <a:spcBef>
                <a:spcPct val="0"/>
              </a:spcBef>
              <a:defRPr/>
            </a:pPr>
            <a:endParaRPr lang="en-US" b="1" u="sng" dirty="0"/>
          </a:p>
          <a:p>
            <a:pPr>
              <a:defRPr/>
            </a:pPr>
            <a:endParaRPr lang="en-US" dirty="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C90EB2F7-7363-4CD6-A771-A37BD1055448}" type="slidenum">
              <a:rPr lang="en-US" altLang="en-US" smtClean="0">
                <a:latin typeface="Futura Std Book" pitchFamily="34" charset="0"/>
              </a:rPr>
              <a:pPr eaLnBrk="1" hangingPunct="1">
                <a:spcBef>
                  <a:spcPct val="0"/>
                </a:spcBef>
              </a:pPr>
              <a:t>63</a:t>
            </a:fld>
            <a:endParaRPr lang="en-US" altLang="en-US" dirty="0">
              <a:latin typeface="Futura Std Book" pitchFamily="34" charset="0"/>
            </a:endParaRPr>
          </a:p>
        </p:txBody>
      </p:sp>
      <p:sp>
        <p:nvSpPr>
          <p:cNvPr id="13824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824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6305693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pPr eaLnBrk="1" hangingPunct="1">
              <a:spcBef>
                <a:spcPct val="0"/>
              </a:spcBef>
              <a:defRPr/>
            </a:pPr>
            <a:r>
              <a:rPr lang="en-US" b="1" u="sng" dirty="0"/>
              <a:t>An example to share</a:t>
            </a:r>
          </a:p>
          <a:p>
            <a:pPr>
              <a:defRPr/>
            </a:pPr>
            <a:r>
              <a:rPr lang="en-US" dirty="0"/>
              <a:t>For example, PA.4.1 </a:t>
            </a:r>
            <a:r>
              <a:rPr lang="en-US" dirty="0">
                <a:sym typeface="Symbol"/>
              </a:rPr>
              <a:t></a:t>
            </a:r>
            <a:r>
              <a:rPr lang="en-US" dirty="0"/>
              <a:t> The camp did not document that the lifeguard has demonstrated skill in rescue and emergency procedures specific to the aquatic area and activities guarded.</a:t>
            </a:r>
          </a:p>
          <a:p>
            <a:pPr>
              <a:defRPr/>
            </a:pPr>
            <a:r>
              <a:rPr lang="en-US" dirty="0"/>
              <a:t> </a:t>
            </a:r>
          </a:p>
          <a:p>
            <a:pPr>
              <a:defRPr/>
            </a:pPr>
            <a:r>
              <a:rPr lang="en-US" b="1" dirty="0"/>
              <a:t>Visitor might indicate:</a:t>
            </a:r>
          </a:p>
          <a:p>
            <a:pPr>
              <a:defRPr/>
            </a:pPr>
            <a:r>
              <a:rPr lang="en-US" dirty="0"/>
              <a:t>“Immediately cease swimming activities until the lifeguard can be observed demonstrating skill in Camp Happy Days rescue and emergency procedures at Camp Happy Days Pool.  Within 7 days, submit the following to the ACA office address listed on ICA form: a form to identify the skills to be observed that is signed and dated by the lifeguard and the observer on the date the observation took place, or a letter signed by the Director indicating the activity has been stopped if unable to conduct the observation.”                                                                                                            </a:t>
            </a:r>
          </a:p>
          <a:p>
            <a:pPr>
              <a:defRPr/>
            </a:pPr>
            <a:r>
              <a:rPr lang="en-US" dirty="0"/>
              <a:t> </a:t>
            </a:r>
          </a:p>
          <a:p>
            <a:pPr>
              <a:defRPr/>
            </a:pPr>
            <a:r>
              <a:rPr lang="en-US" dirty="0"/>
              <a:t>Additional steps to completing the ICA form include:</a:t>
            </a:r>
          </a:p>
          <a:p>
            <a:pPr marL="628650" lvl="1" indent="-171450">
              <a:buFont typeface="Wingdings" pitchFamily="2" charset="2"/>
              <a:buChar char="q"/>
              <a:defRPr/>
            </a:pPr>
            <a:r>
              <a:rPr lang="en-US" dirty="0"/>
              <a:t>Fill in section name, date, camp name, and camp number</a:t>
            </a:r>
          </a:p>
          <a:p>
            <a:pPr marL="628650" lvl="1" indent="-171450">
              <a:buFont typeface="Wingdings" pitchFamily="2" charset="2"/>
              <a:buChar char="q"/>
              <a:defRPr/>
            </a:pPr>
            <a:r>
              <a:rPr lang="en-US" dirty="0"/>
              <a:t>Obtain camp Director’s signature</a:t>
            </a:r>
          </a:p>
          <a:p>
            <a:pPr marL="628650" lvl="1" indent="-171450">
              <a:buFont typeface="Wingdings" pitchFamily="2" charset="2"/>
              <a:buChar char="q"/>
              <a:defRPr/>
            </a:pPr>
            <a:r>
              <a:rPr lang="en-US" dirty="0"/>
              <a:t>Obtain signature of both Visitors and member numbers</a:t>
            </a:r>
          </a:p>
          <a:p>
            <a:pPr marL="628650" lvl="1" indent="-171450">
              <a:buFont typeface="Wingdings" pitchFamily="2" charset="2"/>
              <a:buChar char="q"/>
              <a:defRPr/>
            </a:pPr>
            <a:r>
              <a:rPr lang="en-US" dirty="0"/>
              <a:t>Send white copy with score form in envelope</a:t>
            </a:r>
          </a:p>
          <a:p>
            <a:pPr marL="628650" lvl="1" indent="-171450">
              <a:buFont typeface="Wingdings" pitchFamily="2" charset="2"/>
              <a:buChar char="q"/>
              <a:defRPr/>
            </a:pPr>
            <a:r>
              <a:rPr lang="en-US" dirty="0"/>
              <a:t>Send canary copy to section standards chair</a:t>
            </a:r>
          </a:p>
          <a:p>
            <a:pPr marL="628650" lvl="1" indent="-171450">
              <a:buFont typeface="Wingdings" pitchFamily="2" charset="2"/>
              <a:buChar char="q"/>
              <a:defRPr/>
            </a:pPr>
            <a:r>
              <a:rPr lang="en-US" dirty="0"/>
              <a:t>Pink copy is kept by Camp Director</a:t>
            </a:r>
          </a:p>
          <a:p>
            <a:pPr marL="628650" lvl="1" indent="-171450">
              <a:buFont typeface="Wingdings" pitchFamily="2" charset="2"/>
              <a:buChar char="q"/>
              <a:defRPr/>
            </a:pPr>
            <a:r>
              <a:rPr lang="en-US" dirty="0"/>
              <a:t>Gold copy is kept by Lead Visitor</a:t>
            </a:r>
          </a:p>
          <a:p>
            <a:pPr marL="628650" lvl="1" indent="-171450">
              <a:buFont typeface="Wingdings" pitchFamily="2" charset="2"/>
              <a:buChar char="q"/>
              <a:defRPr/>
            </a:pPr>
            <a:r>
              <a:rPr lang="en-US" dirty="0"/>
              <a:t>(These steps are also reviewed in the </a:t>
            </a:r>
            <a:r>
              <a:rPr lang="en-US" i="1" dirty="0"/>
              <a:t>Standards Visitor Reference Guide</a:t>
            </a:r>
            <a:r>
              <a:rPr lang="en-US" dirty="0"/>
              <a:t>)</a:t>
            </a:r>
          </a:p>
          <a:p>
            <a:pPr lvl="1">
              <a:defRPr/>
            </a:pPr>
            <a:endParaRPr lang="en-US" dirty="0"/>
          </a:p>
          <a:p>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64</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197" y="696780"/>
            <a:ext cx="7058235" cy="529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6915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547813" y="609600"/>
            <a:ext cx="4051300" cy="3040063"/>
          </a:xfrm>
          <a:ln/>
        </p:spPr>
      </p:sp>
      <p:sp>
        <p:nvSpPr>
          <p:cNvPr id="3" name="Notes Placeholder 2"/>
          <p:cNvSpPr>
            <a:spLocks noGrp="1"/>
          </p:cNvSpPr>
          <p:nvPr>
            <p:ph type="body" idx="1"/>
          </p:nvPr>
        </p:nvSpPr>
        <p:spPr>
          <a:xfrm>
            <a:off x="163513" y="3962400"/>
            <a:ext cx="6400800" cy="46482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Mandatory Standards  </a:t>
            </a:r>
            <a:endParaRPr lang="en-US" dirty="0"/>
          </a:p>
          <a:p>
            <a:pPr>
              <a:defRPr/>
            </a:pPr>
            <a:r>
              <a:rPr lang="en-US" dirty="0"/>
              <a:t>If possible have a few actual forms available for them to see. There is sample form for an activity in the participant handout packet.</a:t>
            </a:r>
          </a:p>
          <a:p>
            <a:pPr>
              <a:defRPr/>
            </a:pPr>
            <a:endParaRPr lang="en-US" dirty="0"/>
          </a:p>
          <a:p>
            <a:pPr>
              <a:defRPr/>
            </a:pPr>
            <a:r>
              <a:rPr lang="en-US" dirty="0"/>
              <a:t>Major points to make about the ICA notice form:</a:t>
            </a:r>
          </a:p>
          <a:p>
            <a:pPr marL="171450" indent="-171450">
              <a:buFont typeface="Arial" pitchFamily="34" charset="0"/>
              <a:buChar char="•"/>
              <a:defRPr/>
            </a:pPr>
            <a:r>
              <a:rPr lang="en-US" dirty="0"/>
              <a:t>Mark the missed mandatory standard as a “No” on the score form-even if the correction takes place while the Visitors are still at camp.</a:t>
            </a:r>
          </a:p>
          <a:p>
            <a:pPr marL="171450" indent="-171450">
              <a:buFont typeface="Arial" pitchFamily="34" charset="0"/>
              <a:buChar char="•"/>
              <a:defRPr/>
            </a:pPr>
            <a:r>
              <a:rPr lang="en-US" dirty="0"/>
              <a:t>Make a comment in the comment section as to why it is a “No” and reference the ICA form.</a:t>
            </a:r>
          </a:p>
          <a:p>
            <a:pPr marL="171450" indent="-171450">
              <a:buFont typeface="Arial" pitchFamily="34" charset="0"/>
              <a:buChar char="•"/>
              <a:defRPr/>
            </a:pPr>
            <a:r>
              <a:rPr lang="en-US" dirty="0"/>
              <a:t>Fill in the ACA local office name at the top.</a:t>
            </a:r>
          </a:p>
          <a:p>
            <a:pPr marL="171450" indent="-171450">
              <a:buFont typeface="Arial" pitchFamily="34" charset="0"/>
              <a:buChar char="•"/>
              <a:defRPr/>
            </a:pPr>
            <a:r>
              <a:rPr lang="en-US" dirty="0"/>
              <a:t>Identify missed mandatory standard by number and title.</a:t>
            </a:r>
          </a:p>
          <a:p>
            <a:pPr marL="171450" indent="-171450">
              <a:buFont typeface="Arial" pitchFamily="34" charset="0"/>
              <a:buChar char="•"/>
              <a:defRPr/>
            </a:pPr>
            <a:r>
              <a:rPr lang="en-US" dirty="0"/>
              <a:t>Describe in detail what the camp is expected to do in order to come into compliance with the mandatory standard(s) and how the camp is to document that compliance.</a:t>
            </a:r>
          </a:p>
          <a:p>
            <a:pPr>
              <a:defRPr/>
            </a:pPr>
            <a:endParaRPr lang="en-US" dirty="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C9DA1A36-BCA1-4392-AAFD-34C4DF7D4AA9}" type="slidenum">
              <a:rPr lang="en-US" altLang="en-US" smtClean="0">
                <a:latin typeface="Futura Std Book" pitchFamily="34" charset="0"/>
              </a:rPr>
              <a:pPr eaLnBrk="1" hangingPunct="1">
                <a:spcBef>
                  <a:spcPct val="0"/>
                </a:spcBef>
              </a:pPr>
              <a:t>65</a:t>
            </a:fld>
            <a:endParaRPr lang="en-US" altLang="en-US" dirty="0">
              <a:latin typeface="Futura Std Book" pitchFamily="34" charset="0"/>
            </a:endParaRPr>
          </a:p>
        </p:txBody>
      </p:sp>
      <p:sp>
        <p:nvSpPr>
          <p:cNvPr id="13722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722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0840048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547813" y="609600"/>
            <a:ext cx="4051300" cy="3040063"/>
          </a:xfrm>
          <a:ln/>
        </p:spPr>
      </p:sp>
      <p:sp>
        <p:nvSpPr>
          <p:cNvPr id="3" name="Notes Placeholder 2"/>
          <p:cNvSpPr>
            <a:spLocks noGrp="1"/>
          </p:cNvSpPr>
          <p:nvPr>
            <p:ph type="body" idx="1"/>
          </p:nvPr>
        </p:nvSpPr>
        <p:spPr>
          <a:xfrm>
            <a:off x="239713" y="3733800"/>
            <a:ext cx="6400800" cy="4953000"/>
          </a:xfrm>
        </p:spPr>
        <p:txBody>
          <a:bodyPr/>
          <a:lstStyle/>
          <a:p>
            <a:pPr>
              <a:defRPr/>
            </a:pPr>
            <a:r>
              <a:rPr lang="en-US" b="1" dirty="0"/>
              <a:t>Immediate</a:t>
            </a:r>
            <a:r>
              <a:rPr lang="en-US" b="1" baseline="0" dirty="0"/>
              <a:t> Corrective Action</a:t>
            </a:r>
            <a:endParaRPr lang="en-US" b="1" dirty="0"/>
          </a:p>
          <a:p>
            <a:pPr>
              <a:defRPr/>
            </a:pPr>
            <a:r>
              <a:rPr lang="en-US" b="1" dirty="0"/>
              <a:t>Review </a:t>
            </a:r>
            <a:r>
              <a:rPr lang="en-US" dirty="0"/>
              <a:t>the ICA process from the slide with the participants</a:t>
            </a:r>
          </a:p>
          <a:p>
            <a:pPr marL="171450" indent="-171450" eaLnBrk="1" hangingPunct="1">
              <a:buFont typeface="Arial" pitchFamily="34" charset="0"/>
              <a:buChar char="•"/>
              <a:defRPr/>
            </a:pPr>
            <a:r>
              <a:rPr lang="en-US" dirty="0"/>
              <a:t>Only mandatory standards can be corrected</a:t>
            </a:r>
          </a:p>
          <a:p>
            <a:pPr marL="171450" indent="-171450" eaLnBrk="1" hangingPunct="1">
              <a:buFont typeface="Arial" pitchFamily="34" charset="0"/>
              <a:buChar char="•"/>
              <a:defRPr/>
            </a:pPr>
            <a:r>
              <a:rPr lang="en-US" dirty="0"/>
              <a:t>Time frame to submit documentation of immediate compliance--</a:t>
            </a:r>
            <a:r>
              <a:rPr lang="en-US" b="1" dirty="0"/>
              <a:t>7 days </a:t>
            </a:r>
            <a:r>
              <a:rPr lang="en-US" dirty="0"/>
              <a:t>and </a:t>
            </a:r>
          </a:p>
          <a:p>
            <a:pPr marL="171450" indent="-171450" eaLnBrk="1" hangingPunct="1">
              <a:buFont typeface="Arial" pitchFamily="34" charset="0"/>
              <a:buChar char="•"/>
              <a:defRPr/>
            </a:pPr>
            <a:r>
              <a:rPr lang="en-US" dirty="0"/>
              <a:t>Where to send documentation</a:t>
            </a:r>
          </a:p>
          <a:p>
            <a:pPr marL="171450" indent="-171450" eaLnBrk="1" hangingPunct="1">
              <a:buFont typeface="Arial" pitchFamily="34" charset="0"/>
              <a:buChar char="•"/>
              <a:defRPr/>
            </a:pPr>
            <a:r>
              <a:rPr lang="en-US" b="1" dirty="0"/>
              <a:t>Clearly define what the camp must to meet the missed mandatory standard</a:t>
            </a:r>
          </a:p>
          <a:p>
            <a:pPr marL="171450" indent="-171450" eaLnBrk="1" hangingPunct="1">
              <a:buFont typeface="Arial" pitchFamily="34" charset="0"/>
              <a:buChar char="•"/>
              <a:defRPr/>
            </a:pPr>
            <a:r>
              <a:rPr lang="en-US" b="1" dirty="0"/>
              <a:t>Clearly define how the camp must document the correction</a:t>
            </a:r>
          </a:p>
          <a:p>
            <a:pPr marL="171450" indent="-171450" eaLnBrk="1" hangingPunct="1">
              <a:buFont typeface="Arial" pitchFamily="34" charset="0"/>
              <a:buChar char="•"/>
              <a:defRPr/>
            </a:pPr>
            <a:r>
              <a:rPr lang="en-US" dirty="0"/>
              <a:t>What to do with</a:t>
            </a:r>
            <a:r>
              <a:rPr lang="en-US" strike="sngStrike" dirty="0"/>
              <a:t> 4 </a:t>
            </a:r>
            <a:r>
              <a:rPr lang="en-US" strike="noStrike" dirty="0"/>
              <a:t> the </a:t>
            </a:r>
            <a:r>
              <a:rPr lang="en-US" dirty="0"/>
              <a:t>copies of the form</a:t>
            </a:r>
          </a:p>
          <a:p>
            <a:pPr>
              <a:defRPr/>
            </a:pPr>
            <a:endParaRPr lang="en-US" dirty="0"/>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8C98B7D-303B-4AE1-B979-210501F47224}" type="slidenum">
              <a:rPr lang="en-US" altLang="en-US" smtClean="0">
                <a:latin typeface="Futura Std Book" pitchFamily="34" charset="0"/>
              </a:rPr>
              <a:pPr eaLnBrk="1" hangingPunct="1">
                <a:spcBef>
                  <a:spcPct val="0"/>
                </a:spcBef>
              </a:pPr>
              <a:t>66</a:t>
            </a:fld>
            <a:endParaRPr lang="en-US" altLang="en-US" dirty="0">
              <a:latin typeface="Futura Std Book" pitchFamily="34" charset="0"/>
            </a:endParaRPr>
          </a:p>
        </p:txBody>
      </p:sp>
      <p:sp>
        <p:nvSpPr>
          <p:cNvPr id="13926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3927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515172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xfrm>
            <a:off x="1687513" y="533400"/>
            <a:ext cx="3646487" cy="2735263"/>
          </a:xfrm>
          <a:ln/>
        </p:spPr>
      </p:sp>
      <p:sp>
        <p:nvSpPr>
          <p:cNvPr id="3" name="Notes Placeholder 2"/>
          <p:cNvSpPr>
            <a:spLocks noGrp="1"/>
          </p:cNvSpPr>
          <p:nvPr>
            <p:ph type="body" idx="1"/>
          </p:nvPr>
        </p:nvSpPr>
        <p:spPr>
          <a:xfrm>
            <a:off x="239713" y="3429000"/>
            <a:ext cx="6400800" cy="5105400"/>
          </a:xfrm>
        </p:spPr>
        <p:txBody>
          <a:bodyPr>
            <a:normAutofit/>
          </a:bodyPr>
          <a:lstStyle/>
          <a:p>
            <a:pPr>
              <a:defRPr/>
            </a:pPr>
            <a:r>
              <a:rPr lang="en-US" b="1" dirty="0"/>
              <a:t>Other forms or documents a Visitor will use.</a:t>
            </a:r>
          </a:p>
          <a:p>
            <a:pPr marL="171450" indent="-171450">
              <a:buFont typeface="Arial" pitchFamily="34" charset="0"/>
              <a:buChar char="•"/>
              <a:defRPr/>
            </a:pPr>
            <a:r>
              <a:rPr lang="en-US" dirty="0"/>
              <a:t>Postage paid return envelope </a:t>
            </a:r>
          </a:p>
          <a:p>
            <a:pPr marL="628650" lvl="1" indent="-171450">
              <a:buFont typeface="Arial" pitchFamily="34" charset="0"/>
              <a:buChar char="•"/>
              <a:defRPr/>
            </a:pPr>
            <a:r>
              <a:rPr lang="en-US" dirty="0"/>
              <a:t>Show a sample of the postage-paid, pre-addressed envelope designed to mail the score form, camp information form, and ICA form (if necessary) back to ACA, Inc.  The form should be mailed the day of or the day after the visit.</a:t>
            </a:r>
          </a:p>
          <a:p>
            <a:pPr marL="171450" indent="-171450">
              <a:buFont typeface="Arial" pitchFamily="34" charset="0"/>
              <a:buChar char="•"/>
              <a:defRPr/>
            </a:pPr>
            <a:r>
              <a:rPr lang="en-US" i="1" dirty="0"/>
              <a:t>Standards Visitor Reference Guide (Booklet)</a:t>
            </a:r>
            <a:endParaRPr lang="en-US" dirty="0"/>
          </a:p>
          <a:p>
            <a:pPr marL="171450" indent="-171450">
              <a:buFont typeface="Arial" pitchFamily="34" charset="0"/>
              <a:buChar char="•"/>
              <a:defRPr/>
            </a:pPr>
            <a:r>
              <a:rPr lang="en-US" dirty="0"/>
              <a:t>Show a sample of the booklet that is prepared each year by ACA and distributed to all Visitors.</a:t>
            </a:r>
            <a:r>
              <a:rPr lang="en-US" baseline="0" dirty="0"/>
              <a:t> T</a:t>
            </a:r>
            <a:r>
              <a:rPr lang="en-US" dirty="0"/>
              <a:t>his guide gives Visitors reminders on things to look for during the camp tour.</a:t>
            </a:r>
          </a:p>
          <a:p>
            <a:pPr marL="171450" indent="-171450">
              <a:buFont typeface="Arial" pitchFamily="34" charset="0"/>
              <a:buChar char="•"/>
              <a:defRPr/>
            </a:pPr>
            <a:r>
              <a:rPr lang="en-US" dirty="0"/>
              <a:t>Research Questions: From time to time, ACA asks additional questions for research purposes that relate to the operation of the camp or the application of the standards. </a:t>
            </a:r>
          </a:p>
          <a:p>
            <a:pPr marL="171450" indent="-171450">
              <a:buFont typeface="Arial" pitchFamily="34" charset="0"/>
              <a:buChar char="•"/>
              <a:defRPr/>
            </a:pPr>
            <a:r>
              <a:rPr lang="en-US" dirty="0"/>
              <a:t>E-mail:  Be sure to let your Standards Chair  and ACA staff member know that the visit has taken place.</a:t>
            </a:r>
          </a:p>
          <a:p>
            <a:pPr marL="171450" indent="-171450">
              <a:buFont typeface="Arial" pitchFamily="34" charset="0"/>
              <a:buChar char="•"/>
              <a:defRPr/>
            </a:pPr>
            <a:r>
              <a:rPr lang="en-US" dirty="0"/>
              <a:t>Send a thank- you note to the Camp Director</a:t>
            </a:r>
            <a:endParaRPr lang="en-US" b="1" dirty="0"/>
          </a:p>
          <a:p>
            <a:pPr marL="171450" indent="-171450">
              <a:buFont typeface="Arial" pitchFamily="34" charset="0"/>
              <a:buChar char="•"/>
              <a:defRPr/>
            </a:pPr>
            <a:r>
              <a:rPr lang="en-US" dirty="0"/>
              <a:t>Complete the Visitor evaluation</a:t>
            </a:r>
            <a:r>
              <a:rPr lang="en-US" baseline="0" dirty="0"/>
              <a:t> when requested</a:t>
            </a:r>
            <a:endParaRPr lang="en-US" dirty="0"/>
          </a:p>
          <a:p>
            <a:pPr marL="171450" indent="-171450">
              <a:buFont typeface="Arial" pitchFamily="34" charset="0"/>
              <a:buChar char="•"/>
              <a:defRPr/>
            </a:pPr>
            <a:r>
              <a:rPr lang="en-US" dirty="0"/>
              <a:t>Complete any forms that your local office uses during the visitation process (Visitor roster, Mileage Reimbursement form, etc.)</a:t>
            </a:r>
            <a:endParaRPr lang="en-US" b="1" dirty="0"/>
          </a:p>
          <a:p>
            <a:pPr>
              <a:defRPr/>
            </a:pPr>
            <a:endParaRPr lang="en-US" dirty="0"/>
          </a:p>
          <a:p>
            <a:pPr>
              <a:defRPr/>
            </a:pPr>
            <a:endParaRPr lang="en-US" dirty="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DF945175-E69C-4C23-ACFA-3813C543EC8F}" type="slidenum">
              <a:rPr lang="en-US" altLang="en-US" smtClean="0">
                <a:latin typeface="Futura Std Book" pitchFamily="34" charset="0"/>
              </a:rPr>
              <a:pPr eaLnBrk="1" hangingPunct="1">
                <a:spcBef>
                  <a:spcPct val="0"/>
                </a:spcBef>
              </a:pPr>
              <a:t>67</a:t>
            </a:fld>
            <a:endParaRPr lang="en-US" altLang="en-US" dirty="0">
              <a:latin typeface="Futura Std Book" pitchFamily="34" charset="0"/>
            </a:endParaRPr>
          </a:p>
        </p:txBody>
      </p:sp>
      <p:sp>
        <p:nvSpPr>
          <p:cNvPr id="14029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029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4896368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547813" y="609600"/>
            <a:ext cx="4051300" cy="3040063"/>
          </a:xfrm>
          <a:ln/>
        </p:spPr>
      </p:sp>
      <p:sp>
        <p:nvSpPr>
          <p:cNvPr id="164867" name="Notes Placeholder 2"/>
          <p:cNvSpPr>
            <a:spLocks noGrp="1"/>
          </p:cNvSpPr>
          <p:nvPr>
            <p:ph type="body" idx="1"/>
          </p:nvPr>
        </p:nvSpPr>
        <p:spPr>
          <a:xfrm>
            <a:off x="239713" y="3962400"/>
            <a:ext cx="6400800" cy="5029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Compliance</a:t>
            </a:r>
            <a:r>
              <a:rPr lang="en-US" b="1" baseline="0" dirty="0"/>
              <a:t> Decisions</a:t>
            </a:r>
            <a:endParaRPr lang="en-US" baseline="0" dirty="0"/>
          </a:p>
          <a:p>
            <a:pPr>
              <a:defRPr/>
            </a:pPr>
            <a:r>
              <a:rPr lang="en-US" dirty="0"/>
              <a:t>This unit directs attention to the various elements that contribute to verifying compliance with a standard.  Bringing together the concepts of the prior units (gathering data, reviewing written documentation, reviewing interpretations, etc.), the unit focuses on the critical decisions that must be made in determining compliance. </a:t>
            </a:r>
          </a:p>
          <a:p>
            <a:pPr>
              <a:defRPr/>
            </a:pPr>
            <a:endParaRPr lang="en-US" dirty="0"/>
          </a:p>
          <a:p>
            <a:pPr>
              <a:defRPr/>
            </a:pPr>
            <a:r>
              <a:rPr lang="en-US" b="1" dirty="0"/>
              <a:t>Share that you are now going to take a closer look at the following areas that are critical for Visitors to know and be confident with:</a:t>
            </a:r>
            <a:endParaRPr lang="en-US" dirty="0"/>
          </a:p>
          <a:p>
            <a:pPr>
              <a:defRPr/>
            </a:pPr>
            <a:r>
              <a:rPr lang="en-US" i="1" dirty="0"/>
              <a:t> </a:t>
            </a:r>
            <a:endParaRPr lang="en-US" dirty="0"/>
          </a:p>
          <a:p>
            <a:pPr marL="171450" indent="-171450">
              <a:buFont typeface="Arial" pitchFamily="34" charset="0"/>
              <a:buChar char="•"/>
              <a:defRPr/>
            </a:pPr>
            <a:r>
              <a:rPr lang="en-US" dirty="0"/>
              <a:t>Evaluating written documentation</a:t>
            </a:r>
          </a:p>
          <a:p>
            <a:pPr marL="171450" indent="-171450">
              <a:buFont typeface="Arial" pitchFamily="34" charset="0"/>
              <a:buChar char="•"/>
              <a:defRPr/>
            </a:pPr>
            <a:r>
              <a:rPr lang="en-US" dirty="0"/>
              <a:t>Determining compliance/non-compliance (scoring)</a:t>
            </a:r>
          </a:p>
          <a:p>
            <a:pPr marL="171450" indent="-171450">
              <a:buFont typeface="Arial" pitchFamily="34" charset="0"/>
              <a:buChar char="•"/>
              <a:defRPr/>
            </a:pPr>
            <a:r>
              <a:rPr lang="en-US" dirty="0"/>
              <a:t>Using information gathered from observation &amp; communication</a:t>
            </a:r>
          </a:p>
          <a:p>
            <a:pPr marL="171450" indent="-171450">
              <a:buFont typeface="Arial" pitchFamily="34" charset="0"/>
              <a:buChar char="•"/>
              <a:defRPr/>
            </a:pPr>
            <a:r>
              <a:rPr lang="en-US" dirty="0"/>
              <a:t>Being familiar with standards in a variety of camps settings</a:t>
            </a:r>
          </a:p>
          <a:p>
            <a:pPr>
              <a:defRPr/>
            </a:pPr>
            <a:endParaRPr lang="en-US" dirty="0"/>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710F4C8-6F1B-412C-8A61-F49AC7A3A8FB}" type="slidenum">
              <a:rPr lang="en-US" altLang="en-US" smtClean="0">
                <a:latin typeface="Futura Std Book" pitchFamily="34" charset="0"/>
              </a:rPr>
              <a:pPr eaLnBrk="1" hangingPunct="1">
                <a:spcBef>
                  <a:spcPct val="0"/>
                </a:spcBef>
              </a:pPr>
              <a:t>68</a:t>
            </a:fld>
            <a:endParaRPr lang="en-US" altLang="en-US" dirty="0">
              <a:latin typeface="Futura Std Book" pitchFamily="34" charset="0"/>
            </a:endParaRPr>
          </a:p>
        </p:txBody>
      </p:sp>
      <p:sp>
        <p:nvSpPr>
          <p:cNvPr id="14131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131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3474797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1547813" y="609600"/>
            <a:ext cx="4051300" cy="3040063"/>
          </a:xfrm>
          <a:ln/>
        </p:spPr>
      </p:sp>
      <p:sp>
        <p:nvSpPr>
          <p:cNvPr id="142339" name="Notes Placeholder 2"/>
          <p:cNvSpPr>
            <a:spLocks noGrp="1"/>
          </p:cNvSpPr>
          <p:nvPr>
            <p:ph type="body" idx="1"/>
          </p:nvPr>
        </p:nvSpPr>
        <p:spPr>
          <a:xfrm>
            <a:off x="239713" y="3886200"/>
            <a:ext cx="64008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Written Documentation</a:t>
            </a:r>
          </a:p>
          <a:p>
            <a:endParaRPr kumimoji="0" lang="en-US" alt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r>
              <a:rPr lang="en-US" altLang="en-US" dirty="0"/>
              <a:t>Standards requiring written documentation are clearly identified with the statement </a:t>
            </a:r>
            <a:r>
              <a:rPr lang="en-US" altLang="en-US" b="1" dirty="0"/>
              <a:t>Written documentation required </a:t>
            </a:r>
            <a:r>
              <a:rPr lang="en-US" altLang="en-US" dirty="0"/>
              <a:t>in the margin notes of each standard—as applicable.</a:t>
            </a:r>
          </a:p>
          <a:p>
            <a:endParaRPr lang="en-US" altLang="en-US" dirty="0"/>
          </a:p>
          <a:p>
            <a:r>
              <a:rPr lang="en-US" altLang="en-US" dirty="0"/>
              <a:t>Additionally, written documentation is specifically indicated as part of the Compliance Demonstration—where applicable.</a:t>
            </a:r>
          </a:p>
          <a:p>
            <a:endParaRPr lang="en-US" altLang="en-US" dirty="0"/>
          </a:p>
          <a:p>
            <a:r>
              <a:rPr lang="en-US" altLang="en-US" dirty="0"/>
              <a:t> </a:t>
            </a:r>
          </a:p>
          <a:p>
            <a:r>
              <a:rPr lang="en-US" altLang="en-US" dirty="0"/>
              <a:t>There are two appropriate times to evaluate written documents:</a:t>
            </a:r>
          </a:p>
          <a:p>
            <a:r>
              <a:rPr lang="en-US" altLang="en-US" dirty="0"/>
              <a:t>1. Prior to the visit during the Camp Self-Assessment and/or other written document review</a:t>
            </a:r>
          </a:p>
          <a:p>
            <a:r>
              <a:rPr lang="en-US" altLang="en-US" dirty="0"/>
              <a:t>2. During the visit – viewing documentation when it is required. </a:t>
            </a:r>
          </a:p>
          <a:p>
            <a:endParaRPr lang="en-US" altLang="en-US" dirty="0"/>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797E27CE-9519-41F6-9B54-74961C19B7EA}" type="slidenum">
              <a:rPr lang="en-US" altLang="en-US" smtClean="0">
                <a:latin typeface="Futura Std Book" pitchFamily="34" charset="0"/>
              </a:rPr>
              <a:pPr eaLnBrk="1" hangingPunct="1">
                <a:spcBef>
                  <a:spcPct val="0"/>
                </a:spcBef>
              </a:pPr>
              <a:t>69</a:t>
            </a:fld>
            <a:endParaRPr lang="en-US" altLang="en-US" dirty="0">
              <a:latin typeface="Futura Std Book" pitchFamily="34" charset="0"/>
            </a:endParaRPr>
          </a:p>
        </p:txBody>
      </p:sp>
      <p:sp>
        <p:nvSpPr>
          <p:cNvPr id="14234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234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7976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836738" y="246063"/>
            <a:ext cx="3360737" cy="2522537"/>
          </a:xfrm>
          <a:ln/>
        </p:spPr>
      </p:sp>
      <p:sp>
        <p:nvSpPr>
          <p:cNvPr id="14950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What</a:t>
            </a:r>
            <a:r>
              <a:rPr lang="en-US" altLang="en-US" baseline="0" dirty="0"/>
              <a:t> it all comes down to with accreditation is</a:t>
            </a:r>
          </a:p>
          <a:p>
            <a:pPr>
              <a:defRPr/>
            </a:pPr>
            <a:r>
              <a:rPr lang="en-US" altLang="en-US" baseline="0" dirty="0"/>
              <a:t>EDUCATION, EDUCATION, EDUCATION.</a:t>
            </a:r>
            <a:endParaRPr lang="en-US" altLang="en-US" dirty="0"/>
          </a:p>
          <a:p>
            <a:pPr eaLnBrk="1" fontAlgn="auto" hangingPunct="1">
              <a:spcBef>
                <a:spcPts val="0"/>
              </a:spcBef>
              <a:spcAft>
                <a:spcPts val="0"/>
              </a:spcAft>
              <a:defRPr/>
            </a:pPr>
            <a:endParaRPr lang="en-US" altLang="en-US" dirty="0"/>
          </a:p>
          <a:p>
            <a:pPr eaLnBrk="1" fontAlgn="auto" hangingPunct="1">
              <a:spcBef>
                <a:spcPts val="0"/>
              </a:spcBef>
              <a:spcAft>
                <a:spcPts val="0"/>
              </a:spcAft>
              <a:defRPr/>
            </a:pPr>
            <a:r>
              <a:rPr lang="en-US" altLang="en-US" b="1" i="1" dirty="0"/>
              <a:t>Briefly, Ask </a:t>
            </a:r>
            <a:r>
              <a:rPr lang="en-US" altLang="en-US" b="1" dirty="0"/>
              <a:t>— WHY is being a visitor important to you as a professional involved in camp?  </a:t>
            </a:r>
          </a:p>
          <a:p>
            <a:pPr eaLnBrk="1" fontAlgn="auto" hangingPunct="1">
              <a:spcBef>
                <a:spcPts val="0"/>
              </a:spcBef>
              <a:spcAft>
                <a:spcPts val="0"/>
              </a:spcAft>
              <a:defRPr/>
            </a:pPr>
            <a:endParaRPr lang="en-US" altLang="en-US" b="1" i="1" dirty="0">
              <a:solidFill>
                <a:srgbClr val="FF0000"/>
              </a:solidFill>
            </a:endParaRPr>
          </a:p>
          <a:p>
            <a:pPr>
              <a:defRPr/>
            </a:pPr>
            <a:endParaRPr lang="en-US" altLang="en-US" dirty="0"/>
          </a:p>
          <a:p>
            <a:pPr>
              <a:defRPr/>
            </a:pPr>
            <a:endParaRPr lang="en-US" altLang="en-US" dirty="0"/>
          </a:p>
          <a:p>
            <a:pPr>
              <a:defRPr/>
            </a:pPr>
            <a:endParaRPr lang="en-US" altLang="en-US" dirty="0"/>
          </a:p>
        </p:txBody>
      </p:sp>
      <p:sp>
        <p:nvSpPr>
          <p:cNvPr id="4" name="Header Placeholder 3"/>
          <p:cNvSpPr>
            <a:spLocks noGrp="1"/>
          </p:cNvSpPr>
          <p:nvPr>
            <p:ph type="hdr" sz="quarter"/>
          </p:nvPr>
        </p:nvSpPr>
        <p:spPr/>
        <p:txBody>
          <a:bodyPr/>
          <a:lstStyle/>
          <a:p>
            <a:pPr>
              <a:defRPr/>
            </a:pPr>
            <a:r>
              <a:rPr lang="en-US"/>
              <a:t>Associate Visitor Course - Summer 2017</a:t>
            </a:r>
            <a:endParaRPr lang="en-US" dirty="0"/>
          </a:p>
        </p:txBody>
      </p:sp>
      <p:sp>
        <p:nvSpPr>
          <p:cNvPr id="5530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55302" name="Slide Number Placeholder 5"/>
          <p:cNvSpPr>
            <a:spLocks noGrp="1"/>
          </p:cNvSpPr>
          <p:nvPr>
            <p:ph type="sldNum" sz="quarter" idx="5"/>
          </p:nvPr>
        </p:nvSpPr>
        <p:spPr>
          <a:xfrm>
            <a:off x="3852863" y="8747125"/>
            <a:ext cx="2971800" cy="46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09ACAEAC-1AFA-41E6-A824-6A95BFEEC39F}" type="slidenum">
              <a:rPr lang="en-US" altLang="en-US" sz="1200" smtClean="0"/>
              <a:pPr>
                <a:spcBef>
                  <a:spcPct val="0"/>
                </a:spcBef>
              </a:pPr>
              <a:t>7</a:t>
            </a:fld>
            <a:endParaRPr lang="en-US" altLang="en-US" sz="1200"/>
          </a:p>
        </p:txBody>
      </p:sp>
      <p:cxnSp>
        <p:nvCxnSpPr>
          <p:cNvPr id="5" name="Straight Connector 4"/>
          <p:cNvCxnSpPr/>
          <p:nvPr/>
        </p:nvCxnSpPr>
        <p:spPr>
          <a:xfrm>
            <a:off x="252413" y="4268788"/>
            <a:ext cx="59753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6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1547813" y="609600"/>
            <a:ext cx="4051300" cy="3040063"/>
          </a:xfrm>
          <a:ln/>
        </p:spPr>
      </p:sp>
      <p:sp>
        <p:nvSpPr>
          <p:cNvPr id="3" name="Notes Placeholder 2"/>
          <p:cNvSpPr>
            <a:spLocks noGrp="1"/>
          </p:cNvSpPr>
          <p:nvPr>
            <p:ph type="body" idx="1"/>
          </p:nvPr>
        </p:nvSpPr>
        <p:spPr>
          <a:xfrm>
            <a:off x="239713" y="3810000"/>
            <a:ext cx="6400800" cy="5181600"/>
          </a:xfrm>
        </p:spPr>
        <p:txBody>
          <a:bodyPr/>
          <a:lstStyle/>
          <a:p>
            <a:pPr>
              <a:defRPr/>
            </a:pPr>
            <a:endParaRPr lang="en-US" b="1" dirty="0"/>
          </a:p>
          <a:p>
            <a:pPr>
              <a:defRPr/>
            </a:pPr>
            <a:r>
              <a:rPr lang="en-US" b="1" dirty="0"/>
              <a:t>Rationale for Requiring Written Documentation</a:t>
            </a:r>
            <a:endParaRPr lang="en-US" dirty="0"/>
          </a:p>
          <a:p>
            <a:pPr marL="115888" indent="-115888">
              <a:buFont typeface="Arial" pitchFamily="34" charset="0"/>
              <a:buChar char="•"/>
              <a:defRPr/>
            </a:pPr>
            <a:r>
              <a:rPr lang="en-US" b="1" dirty="0"/>
              <a:t>Consistent quality</a:t>
            </a:r>
            <a:r>
              <a:rPr lang="en-US" dirty="0"/>
              <a:t> – Helps provide consistent quality of programs and services, even when staff changes from year to year 	</a:t>
            </a:r>
          </a:p>
          <a:p>
            <a:pPr marL="115888" indent="-115888">
              <a:buFont typeface="Arial" pitchFamily="34" charset="0"/>
              <a:buChar char="•"/>
              <a:defRPr/>
            </a:pPr>
            <a:r>
              <a:rPr lang="en-US" dirty="0"/>
              <a:t>Provides good </a:t>
            </a:r>
            <a:r>
              <a:rPr lang="en-US" b="1" dirty="0"/>
              <a:t>orientation and training material</a:t>
            </a:r>
            <a:r>
              <a:rPr lang="en-US" dirty="0"/>
              <a:t>- for new staff, to be sure good procedures are carried through  	</a:t>
            </a:r>
          </a:p>
          <a:p>
            <a:pPr marL="115888" indent="-115888">
              <a:buFont typeface="Arial" pitchFamily="34" charset="0"/>
              <a:buChar char="•"/>
              <a:defRPr/>
            </a:pPr>
            <a:r>
              <a:rPr lang="en-US" dirty="0"/>
              <a:t>Often assures a thorough </a:t>
            </a:r>
            <a:r>
              <a:rPr lang="en-US" b="1" dirty="0"/>
              <a:t>analysis of practices and procedures</a:t>
            </a:r>
            <a:r>
              <a:rPr lang="en-US" dirty="0"/>
              <a:t>, by key staff, the board, insurance personnel, etc.</a:t>
            </a:r>
          </a:p>
          <a:p>
            <a:pPr marL="115888" indent="-115888">
              <a:buFont typeface="Arial" pitchFamily="34" charset="0"/>
              <a:buChar char="•"/>
              <a:defRPr/>
            </a:pPr>
            <a:r>
              <a:rPr lang="en-US" dirty="0"/>
              <a:t>Helps </a:t>
            </a:r>
            <a:r>
              <a:rPr lang="en-US" b="1" dirty="0"/>
              <a:t>verify practices</a:t>
            </a:r>
            <a:r>
              <a:rPr lang="en-US" dirty="0"/>
              <a:t>, an important step in risk management for the camp to be able to show evidence of your practices – should you be called on to do so (as in court!) in the future.  For accreditation purposes, written documentation verifies policies and practices to visitors for activities, camp operations, and modes of operation that may not be observable on the day of the visit.</a:t>
            </a:r>
          </a:p>
          <a:p>
            <a:pPr marL="115888" indent="-115888">
              <a:buFont typeface="Arial" pitchFamily="34" charset="0"/>
              <a:buChar char="•"/>
              <a:defRPr/>
            </a:pPr>
            <a:r>
              <a:rPr lang="en-US" b="1" dirty="0"/>
              <a:t>Preserves history and tradition </a:t>
            </a:r>
            <a:r>
              <a:rPr lang="en-US" dirty="0"/>
              <a:t>of the camp</a:t>
            </a:r>
          </a:p>
          <a:p>
            <a:pPr marL="115888" indent="-115888">
              <a:buFont typeface="Arial" pitchFamily="34" charset="0"/>
              <a:buChar char="•"/>
              <a:defRPr/>
            </a:pPr>
            <a:r>
              <a:rPr lang="en-US" b="1" dirty="0"/>
              <a:t>Paper trail  </a:t>
            </a:r>
            <a:r>
              <a:rPr lang="en-US" dirty="0"/>
              <a:t>in the event of litigation</a:t>
            </a:r>
            <a:r>
              <a:rPr lang="en-US" b="1" dirty="0"/>
              <a:t>	</a:t>
            </a:r>
            <a:endParaRPr lang="en-US" dirty="0"/>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337145E-92CE-417A-A6E1-49C4B106FF26}" type="slidenum">
              <a:rPr lang="en-US" altLang="en-US" smtClean="0">
                <a:latin typeface="Futura Std Book" pitchFamily="34" charset="0"/>
              </a:rPr>
              <a:pPr eaLnBrk="1" hangingPunct="1">
                <a:spcBef>
                  <a:spcPct val="0"/>
                </a:spcBef>
              </a:pPr>
              <a:t>70</a:t>
            </a:fld>
            <a:endParaRPr lang="en-US" altLang="en-US" dirty="0">
              <a:latin typeface="Futura Std Book" pitchFamily="34" charset="0"/>
            </a:endParaRPr>
          </a:p>
        </p:txBody>
      </p:sp>
      <p:sp>
        <p:nvSpPr>
          <p:cNvPr id="14336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336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4678779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1992313" y="381000"/>
            <a:ext cx="3341687" cy="2506663"/>
          </a:xfrm>
          <a:ln/>
        </p:spPr>
      </p:sp>
      <p:sp>
        <p:nvSpPr>
          <p:cNvPr id="3" name="Notes Placeholder 2"/>
          <p:cNvSpPr>
            <a:spLocks noGrp="1"/>
          </p:cNvSpPr>
          <p:nvPr>
            <p:ph type="body" idx="1"/>
          </p:nvPr>
        </p:nvSpPr>
        <p:spPr/>
        <p:txBody>
          <a:bodyPr>
            <a:normAutofit fontScale="92500" lnSpcReduction="10000"/>
          </a:bodyPr>
          <a:lstStyle/>
          <a:p>
            <a:pPr>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Written Documentation Compliance</a:t>
            </a:r>
          </a:p>
          <a:p>
            <a:pPr>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b="1" dirty="0"/>
              <a:t>Explain/remind participants that </a:t>
            </a:r>
            <a:r>
              <a:rPr lang="en-US" dirty="0"/>
              <a:t>Visitors will </a:t>
            </a:r>
            <a:r>
              <a:rPr lang="en-US" u="sng" dirty="0"/>
              <a:t>not</a:t>
            </a:r>
            <a:r>
              <a:rPr lang="en-US" dirty="0"/>
              <a:t> score the standard based on “how good” they think the document is, but by the following criteria:</a:t>
            </a:r>
          </a:p>
          <a:p>
            <a:pPr>
              <a:defRPr/>
            </a:pPr>
            <a:endParaRPr lang="en-US" dirty="0"/>
          </a:p>
          <a:p>
            <a:pPr marL="228600" indent="-228600">
              <a:buFont typeface="+mj-lt"/>
              <a:buAutoNum type="arabicPeriod"/>
              <a:defRPr/>
            </a:pPr>
            <a:r>
              <a:rPr lang="en-US" b="1" dirty="0"/>
              <a:t>Pertinent content</a:t>
            </a:r>
            <a:r>
              <a:rPr lang="en-US" dirty="0"/>
              <a:t>:  Does the document presented by the camp deal with the subject of the standard?  In OM.12 the written document must refer directly to ratios, supervision behavior guidelines and emergency procedures for times when campers are in public locations.</a:t>
            </a:r>
          </a:p>
          <a:p>
            <a:pPr marL="228600" indent="-228600">
              <a:buFont typeface="+mj-lt"/>
              <a:buAutoNum type="arabicPeriod"/>
              <a:defRPr/>
            </a:pPr>
            <a:r>
              <a:rPr lang="en-US" b="1" dirty="0"/>
              <a:t>Inclusiveness of all parts</a:t>
            </a:r>
            <a:r>
              <a:rPr lang="en-US" dirty="0"/>
              <a:t>: Does the document cover all points required in the standard?  TR.13.2 includes a list of items (lights, windshield wipers, emergency flashers, horns, brakes, mirrors and fluid levels).  Each item must be covered in the document.</a:t>
            </a:r>
          </a:p>
          <a:p>
            <a:pPr marL="228600" indent="-228600">
              <a:buFont typeface="+mj-lt"/>
              <a:buAutoNum type="arabicPeriod"/>
              <a:defRPr/>
            </a:pPr>
            <a:r>
              <a:rPr lang="en-US" b="1" dirty="0"/>
              <a:t>Current</a:t>
            </a:r>
            <a:r>
              <a:rPr lang="en-US" dirty="0"/>
              <a:t>: Does the standard require a date or indication if the document is current?</a:t>
            </a:r>
            <a:r>
              <a:rPr lang="en-US" baseline="0" dirty="0"/>
              <a:t>  (meets the time frame)</a:t>
            </a:r>
            <a:endParaRPr lang="en-US" dirty="0"/>
          </a:p>
          <a:p>
            <a:pPr marL="228600" indent="-228600">
              <a:buFont typeface="+mj-lt"/>
              <a:buAutoNum type="arabicPeriod"/>
              <a:defRPr/>
            </a:pPr>
            <a:r>
              <a:rPr lang="en-US" b="1" dirty="0"/>
              <a:t>Dissemination</a:t>
            </a:r>
            <a:r>
              <a:rPr lang="en-US" dirty="0"/>
              <a:t>: Does the standard require dissemination to specific people (posting, inclusion in a manual, review, sharing, etc.)?  If so, has the document been distributed in compliance with the standard?  HR.6 refers to staff having job descriptions.</a:t>
            </a:r>
          </a:p>
          <a:p>
            <a:pPr marL="228600" indent="-228600">
              <a:buFont typeface="+mj-lt"/>
              <a:buAutoNum type="arabicPeriod"/>
              <a:defRPr/>
            </a:pPr>
            <a:r>
              <a:rPr lang="en-US" b="1" dirty="0"/>
              <a:t>Practice/rehearsal:</a:t>
            </a:r>
            <a:r>
              <a:rPr lang="en-US" dirty="0"/>
              <a:t> Does the standard require not only writing the document, but also specify practice or rehearsal of the procedures stated in the document?  PA.9.1 and PA.9.2 requires emergency procedures in the aquatics areas to be rehearsed periodically.  These rehearsals</a:t>
            </a:r>
            <a:r>
              <a:rPr lang="en-US" baseline="0" dirty="0"/>
              <a:t> should be described by camp staff.</a:t>
            </a:r>
            <a:endParaRPr lang="en-US" dirty="0"/>
          </a:p>
          <a:p>
            <a:pPr marL="228600" indent="-228600">
              <a:buFont typeface="+mj-lt"/>
              <a:buAutoNum type="arabicPeriod"/>
              <a:defRPr/>
            </a:pPr>
            <a:r>
              <a:rPr lang="en-US" b="1" dirty="0"/>
              <a:t>Location of document:</a:t>
            </a:r>
            <a:r>
              <a:rPr lang="en-US" dirty="0"/>
              <a:t> Does the standard specify where the document must be located?  If so, is the document properly located?  SF.5 asks for blueprints or charts on site or a posted telephone number for a non-owned site? </a:t>
            </a:r>
          </a:p>
          <a:p>
            <a:pPr marL="228600" indent="-228600">
              <a:buFont typeface="+mj-lt"/>
              <a:buAutoNum type="arabicPeriod"/>
              <a:defRPr/>
            </a:pPr>
            <a:r>
              <a:rPr lang="en-US" b="1" dirty="0"/>
              <a:t>Communication: </a:t>
            </a:r>
            <a:r>
              <a:rPr lang="en-US" dirty="0">
                <a:ea typeface="ＭＳ Ｐゴシック" pitchFamily="-106" charset="-128"/>
              </a:rPr>
              <a:t>Does the standard require communication with specific people? (It must be communicated with appropriate audience.) </a:t>
            </a:r>
          </a:p>
          <a:p>
            <a:pPr marL="621798" lvl="1" indent="-169581" eaLnBrk="1" fontAlgn="auto" hangingPunct="1">
              <a:spcBef>
                <a:spcPts val="0"/>
              </a:spcBef>
              <a:spcAft>
                <a:spcPts val="0"/>
              </a:spcAft>
              <a:buFont typeface="Arial" pitchFamily="34" charset="0"/>
              <a:buChar char="•"/>
              <a:defRPr/>
            </a:pPr>
            <a:r>
              <a:rPr lang="en-US" dirty="0">
                <a:ea typeface="ＭＳ Ｐゴシック" pitchFamily="-106" charset="-128"/>
              </a:rPr>
              <a:t>Campers </a:t>
            </a:r>
            <a:r>
              <a:rPr lang="en-US" dirty="0">
                <a:ea typeface="MS PGothic" pitchFamily="34" charset="-128"/>
              </a:rPr>
              <a:t>— must receive </a:t>
            </a:r>
            <a:r>
              <a:rPr lang="en-US" dirty="0">
                <a:ea typeface="ＭＳ Ｐゴシック" pitchFamily="-106" charset="-128"/>
              </a:rPr>
              <a:t>policies for use of the challenge course</a:t>
            </a:r>
          </a:p>
          <a:p>
            <a:pPr marL="621798" lvl="1" indent="-169581" eaLnBrk="1" fontAlgn="auto" hangingPunct="1">
              <a:spcBef>
                <a:spcPts val="0"/>
              </a:spcBef>
              <a:spcAft>
                <a:spcPts val="0"/>
              </a:spcAft>
              <a:buFont typeface="Arial" pitchFamily="34" charset="0"/>
              <a:buChar char="•"/>
              <a:defRPr/>
            </a:pPr>
            <a:r>
              <a:rPr lang="en-US" dirty="0">
                <a:ea typeface="ＭＳ Ｐゴシック" pitchFamily="-106" charset="-128"/>
              </a:rPr>
              <a:t>Staff </a:t>
            </a:r>
            <a:r>
              <a:rPr lang="en-US" sz="1400" dirty="0">
                <a:ea typeface="MS PGothic" pitchFamily="34" charset="-128"/>
              </a:rPr>
              <a:t>—</a:t>
            </a:r>
            <a:r>
              <a:rPr lang="en-US" dirty="0">
                <a:ea typeface="ＭＳ Ｐゴシック" pitchFamily="-106" charset="-128"/>
              </a:rPr>
              <a:t> must receive time-off policies</a:t>
            </a:r>
          </a:p>
          <a:p>
            <a:pPr marL="621798" lvl="1" indent="-169581" eaLnBrk="1" fontAlgn="auto" hangingPunct="1">
              <a:spcBef>
                <a:spcPts val="0"/>
              </a:spcBef>
              <a:spcAft>
                <a:spcPts val="0"/>
              </a:spcAft>
              <a:buFont typeface="Arial" pitchFamily="34" charset="0"/>
              <a:buChar char="•"/>
              <a:defRPr/>
            </a:pPr>
            <a:r>
              <a:rPr lang="en-US" dirty="0">
                <a:ea typeface="ＭＳ Ｐゴシック" pitchFamily="-106" charset="-128"/>
              </a:rPr>
              <a:t>Rental groups </a:t>
            </a:r>
            <a:r>
              <a:rPr lang="en-US" sz="1400" dirty="0">
                <a:ea typeface="MS PGothic" pitchFamily="34" charset="-128"/>
              </a:rPr>
              <a:t>—</a:t>
            </a:r>
            <a:r>
              <a:rPr lang="en-US" dirty="0">
                <a:ea typeface="ＭＳ Ｐゴシック" pitchFamily="-106" charset="-128"/>
              </a:rPr>
              <a:t> must receive refund policies</a:t>
            </a:r>
          </a:p>
          <a:p>
            <a:pPr>
              <a:defRPr/>
            </a:pPr>
            <a:endParaRPr lang="en-US" dirty="0"/>
          </a:p>
          <a:p>
            <a:pPr>
              <a:defRPr/>
            </a:pPr>
            <a:r>
              <a:rPr lang="en-US" dirty="0"/>
              <a:t>Remind Visitors that documentation should be useful to the camp. The document may or may not present the information in the same order as listed in the standard, or information may appear in more than one document. As long as the camp can present the information and/or written documentation appropriately, the standard can be met.</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B563E02-8A2D-4D53-BAF7-967657E8FC5B}" type="slidenum">
              <a:rPr lang="en-US" altLang="en-US" smtClean="0">
                <a:latin typeface="Futura Std Book" pitchFamily="34" charset="0"/>
              </a:rPr>
              <a:pPr eaLnBrk="1" hangingPunct="1">
                <a:spcBef>
                  <a:spcPct val="0"/>
                </a:spcBef>
              </a:pPr>
              <a:t>71</a:t>
            </a:fld>
            <a:endParaRPr lang="en-US" altLang="en-US" dirty="0">
              <a:latin typeface="Futura Std Book" pitchFamily="34" charset="0"/>
            </a:endParaRPr>
          </a:p>
        </p:txBody>
      </p:sp>
      <p:sp>
        <p:nvSpPr>
          <p:cNvPr id="14438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439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8667809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1547813" y="609600"/>
            <a:ext cx="4051300" cy="3040063"/>
          </a:xfrm>
          <a:ln/>
        </p:spPr>
      </p:sp>
      <p:sp>
        <p:nvSpPr>
          <p:cNvPr id="177155" name="Notes Placeholder 2"/>
          <p:cNvSpPr>
            <a:spLocks noGrp="1"/>
          </p:cNvSpPr>
          <p:nvPr>
            <p:ph type="body" idx="1"/>
          </p:nvPr>
        </p:nvSpPr>
        <p:spPr>
          <a:xfrm>
            <a:off x="239713" y="3733800"/>
            <a:ext cx="6400800" cy="5257800"/>
          </a:xfrm>
          <a:ln/>
        </p:spPr>
        <p:txBody>
          <a:bodyPr/>
          <a:lstStyle/>
          <a:p>
            <a:pPr eaLnBrk="1" hangingPunct="1">
              <a:spcBef>
                <a:spcPct val="0"/>
              </a:spcBef>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Documenting Staff Qualifications</a:t>
            </a:r>
          </a:p>
          <a:p>
            <a:pPr eaLnBrk="1" hangingPunct="1">
              <a:spcBef>
                <a:spcPct val="0"/>
              </a:spcBef>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eaLnBrk="1" hangingPunct="1">
              <a:spcBef>
                <a:spcPct val="0"/>
              </a:spcBef>
              <a:defRPr/>
            </a:pPr>
            <a:r>
              <a:rPr lang="en-US" dirty="0"/>
              <a:t>Regarding Documentation Needed to Verify Staff Qualifications – we need to be very certain that the documentation provided </a:t>
            </a:r>
            <a:r>
              <a:rPr lang="en-US" b="1" dirty="0"/>
              <a:t>IS VERIFIABLE</a:t>
            </a:r>
            <a:r>
              <a:rPr lang="en-US" dirty="0"/>
              <a:t>.  In some cases it may only be logical that it has come from the individual.  Use common sense, ask questions, and accept those things that—if required—could be verified.</a:t>
            </a:r>
          </a:p>
          <a:p>
            <a:pPr eaLnBrk="1" hangingPunct="1">
              <a:spcBef>
                <a:spcPct val="0"/>
              </a:spcBef>
              <a:defRPr/>
            </a:pPr>
            <a:endParaRPr lang="en-US" b="1" dirty="0"/>
          </a:p>
          <a:p>
            <a:pPr eaLnBrk="1" hangingPunct="1">
              <a:spcBef>
                <a:spcPct val="0"/>
              </a:spcBef>
              <a:defRPr/>
            </a:pPr>
            <a:r>
              <a:rPr lang="en-US" dirty="0"/>
              <a:t>Review and clarify what qualifies as documentation to verify staff qualifications – specify that this is what the Visitors will expect to see on the day of the visit –things that come from a third party such as:</a:t>
            </a:r>
          </a:p>
          <a:p>
            <a:pPr eaLnBrk="1" hangingPunct="1">
              <a:spcBef>
                <a:spcPct val="0"/>
              </a:spcBef>
              <a:defRPr/>
            </a:pPr>
            <a:r>
              <a:rPr lang="en-US" b="1" dirty="0"/>
              <a:t> </a:t>
            </a:r>
            <a:endParaRPr lang="en-US" dirty="0"/>
          </a:p>
          <a:p>
            <a:pPr marL="115888" indent="-115888" eaLnBrk="1" hangingPunct="1">
              <a:spcBef>
                <a:spcPct val="0"/>
              </a:spcBef>
              <a:buFont typeface="Arial" pitchFamily="34" charset="0"/>
              <a:buChar char="•"/>
              <a:defRPr/>
            </a:pPr>
            <a:r>
              <a:rPr lang="en-US" dirty="0"/>
              <a:t>Job reviews from former employers</a:t>
            </a:r>
          </a:p>
          <a:p>
            <a:pPr marL="115888" indent="-115888" eaLnBrk="1" hangingPunct="1">
              <a:spcBef>
                <a:spcPct val="0"/>
              </a:spcBef>
              <a:buFont typeface="Arial" pitchFamily="34" charset="0"/>
              <a:buChar char="•"/>
              <a:defRPr/>
            </a:pPr>
            <a:r>
              <a:rPr lang="en-US" dirty="0"/>
              <a:t>Job performance reviews from the camp for years of service</a:t>
            </a:r>
          </a:p>
          <a:p>
            <a:pPr marL="115888" indent="-115888" eaLnBrk="1" hangingPunct="1">
              <a:spcBef>
                <a:spcPct val="0"/>
              </a:spcBef>
              <a:buFont typeface="Arial" pitchFamily="34" charset="0"/>
              <a:buChar char="•"/>
              <a:defRPr/>
            </a:pPr>
            <a:r>
              <a:rPr lang="en-US" dirty="0"/>
              <a:t>Letters of recommendation</a:t>
            </a:r>
          </a:p>
          <a:p>
            <a:pPr marL="115888" indent="-115888" eaLnBrk="1" hangingPunct="1">
              <a:spcBef>
                <a:spcPct val="0"/>
              </a:spcBef>
              <a:buFont typeface="Arial" pitchFamily="34" charset="0"/>
              <a:buChar char="•"/>
              <a:defRPr/>
            </a:pPr>
            <a:r>
              <a:rPr lang="en-US" dirty="0"/>
              <a:t>Transcripts</a:t>
            </a:r>
          </a:p>
          <a:p>
            <a:pPr marL="115888" indent="-115888" eaLnBrk="1" hangingPunct="1">
              <a:spcBef>
                <a:spcPct val="0"/>
              </a:spcBef>
              <a:buFont typeface="Arial" pitchFamily="34" charset="0"/>
              <a:buChar char="•"/>
              <a:defRPr/>
            </a:pPr>
            <a:r>
              <a:rPr lang="en-US" dirty="0"/>
              <a:t>Course record sheets</a:t>
            </a:r>
          </a:p>
          <a:p>
            <a:pPr marL="115888" indent="-115888" eaLnBrk="1" hangingPunct="1">
              <a:spcBef>
                <a:spcPct val="0"/>
              </a:spcBef>
              <a:buFont typeface="Arial" pitchFamily="34" charset="0"/>
              <a:buChar char="•"/>
              <a:defRPr/>
            </a:pPr>
            <a:r>
              <a:rPr lang="en-US" dirty="0"/>
              <a:t>Certification or training cards</a:t>
            </a:r>
          </a:p>
          <a:p>
            <a:pPr eaLnBrk="1" hangingPunct="1">
              <a:spcBef>
                <a:spcPct val="0"/>
              </a:spcBef>
              <a:defRPr/>
            </a:pPr>
            <a:endParaRPr lang="en-US" dirty="0"/>
          </a:p>
          <a:p>
            <a:pPr eaLnBrk="1" hangingPunct="1">
              <a:spcBef>
                <a:spcPct val="0"/>
              </a:spcBef>
              <a:defRPr/>
            </a:pPr>
            <a:r>
              <a:rPr lang="en-US" dirty="0"/>
              <a:t>BE SURE that participants know and understand that: In general, resumes, employment applications, vitas and other sources generated by the individual staff person are NOT acceptable forms of documentation regarding an individual’s qualifications </a:t>
            </a:r>
            <a:r>
              <a:rPr lang="en-US" dirty="0">
                <a:sym typeface="Symbol"/>
              </a:rPr>
              <a:t> unless they are verifiable</a:t>
            </a:r>
            <a:r>
              <a:rPr lang="en-US" dirty="0"/>
              <a:t>.  </a:t>
            </a:r>
          </a:p>
          <a:p>
            <a:pPr eaLnBrk="1" hangingPunct="1">
              <a:spcBef>
                <a:spcPct val="0"/>
              </a:spcBef>
              <a:defRPr/>
            </a:pPr>
            <a:endParaRPr lang="en-US" dirty="0"/>
          </a:p>
          <a:p>
            <a:pPr eaLnBrk="1" hangingPunct="1">
              <a:spcBef>
                <a:spcPct val="0"/>
              </a:spcBef>
              <a:defRPr/>
            </a:pPr>
            <a:r>
              <a:rPr lang="en-US" dirty="0"/>
              <a:t>Ask: If necessary, could this documentation be verified by a third party.</a:t>
            </a:r>
          </a:p>
          <a:p>
            <a:pPr eaLnBrk="1" hangingPunct="1">
              <a:spcBef>
                <a:spcPct val="0"/>
              </a:spcBef>
              <a:defRPr/>
            </a:pPr>
            <a:endParaRPr lang="en-US" dirty="0"/>
          </a:p>
          <a:p>
            <a:pPr eaLnBrk="1" hangingPunct="1">
              <a:spcBef>
                <a:spcPct val="0"/>
              </a:spcBef>
              <a:defRPr/>
            </a:pPr>
            <a:endParaRPr lang="en-US" dirty="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823EF016-A2F9-4F99-92D5-6863F82F138E}" type="slidenum">
              <a:rPr lang="en-US" altLang="en-US" smtClean="0">
                <a:latin typeface="Futura Std Book" pitchFamily="34" charset="0"/>
              </a:rPr>
              <a:pPr eaLnBrk="1" hangingPunct="1">
                <a:spcBef>
                  <a:spcPct val="0"/>
                </a:spcBef>
              </a:pPr>
              <a:t>72</a:t>
            </a:fld>
            <a:endParaRPr lang="en-US" altLang="en-US" dirty="0">
              <a:latin typeface="Futura Std Book" pitchFamily="34" charset="0"/>
            </a:endParaRPr>
          </a:p>
        </p:txBody>
      </p:sp>
      <p:sp>
        <p:nvSpPr>
          <p:cNvPr id="145413" name="Date Placeholder 4"/>
          <p:cNvSpPr>
            <a:spLocks noGrp="1"/>
          </p:cNvSpPr>
          <p:nvPr>
            <p:ph type="dt" sz="quarter" idx="4294967295"/>
          </p:nvPr>
        </p:nvSpPr>
        <p:spPr bwMode="auto">
          <a:xfrm>
            <a:off x="3897313" y="0"/>
            <a:ext cx="2982912"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b="0" dirty="0">
                <a:latin typeface="Futura Std Book" pitchFamily="34" charset="0"/>
              </a:rPr>
              <a:t>October 2009</a:t>
            </a:r>
          </a:p>
        </p:txBody>
      </p:sp>
      <p:sp>
        <p:nvSpPr>
          <p:cNvPr id="145414"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5415"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8358382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992313" y="381000"/>
            <a:ext cx="3443287" cy="2582863"/>
          </a:xfrm>
          <a:ln/>
        </p:spPr>
      </p:sp>
      <p:sp>
        <p:nvSpPr>
          <p:cNvPr id="3" name="Notes Placeholder 2"/>
          <p:cNvSpPr>
            <a:spLocks noGrp="1"/>
          </p:cNvSpPr>
          <p:nvPr>
            <p:ph type="body" idx="1"/>
          </p:nvPr>
        </p:nvSpPr>
        <p:spPr>
          <a:xfrm>
            <a:off x="240506" y="2963862"/>
            <a:ext cx="6400800" cy="5951537"/>
          </a:xfrm>
        </p:spPr>
        <p:txBody>
          <a:bodyPr/>
          <a:lstStyle/>
          <a:p>
            <a:pPr>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Compliance Demonstration </a:t>
            </a:r>
          </a:p>
          <a:p>
            <a:pPr>
              <a:defRPr/>
            </a:pPr>
            <a:r>
              <a:rPr lang="en-US" b="1" i="0" dirty="0">
                <a:ea typeface="ＭＳ Ｐゴシック" pitchFamily="34" charset="-128"/>
              </a:rPr>
              <a:t>Indicates to both the camp and the visitor what is required to show compliance.</a:t>
            </a:r>
            <a:r>
              <a:rPr lang="en-US" i="0" dirty="0">
                <a:ea typeface="ＭＳ Ｐゴシック" pitchFamily="34" charset="-128"/>
              </a:rPr>
              <a:t> It identifies the minimum expectation as to how compliance with the standard should be determined. Can include the following</a:t>
            </a:r>
            <a:r>
              <a:rPr lang="en-US" i="1" dirty="0">
                <a:ea typeface="ＭＳ Ｐゴシック" pitchFamily="34" charset="-128"/>
              </a:rPr>
              <a:t>:</a:t>
            </a:r>
          </a:p>
          <a:p>
            <a:pPr marL="171450" indent="-171450">
              <a:buFont typeface="Arial" pitchFamily="34" charset="0"/>
              <a:buChar char="•"/>
              <a:defRPr/>
            </a:pPr>
            <a:r>
              <a:rPr lang="en-US" dirty="0">
                <a:ea typeface="ＭＳ Ｐゴシック" pitchFamily="34" charset="-128"/>
              </a:rPr>
              <a:t>Written Documentation</a:t>
            </a:r>
          </a:p>
          <a:p>
            <a:pPr marL="171450" indent="-171450">
              <a:buFont typeface="Arial" pitchFamily="34" charset="0"/>
              <a:buChar char="•"/>
              <a:defRPr/>
            </a:pPr>
            <a:r>
              <a:rPr lang="en-US" dirty="0">
                <a:ea typeface="ＭＳ Ｐゴシック" pitchFamily="34" charset="-128"/>
              </a:rPr>
              <a:t>Visitor Interviews</a:t>
            </a:r>
          </a:p>
          <a:p>
            <a:pPr marL="171450" indent="-171450">
              <a:buFont typeface="Arial" pitchFamily="34" charset="0"/>
              <a:buChar char="•"/>
              <a:defRPr/>
            </a:pPr>
            <a:r>
              <a:rPr lang="en-US" dirty="0">
                <a:ea typeface="ＭＳ Ｐゴシック" pitchFamily="34" charset="-128"/>
              </a:rPr>
              <a:t>Visitor Observations  </a:t>
            </a:r>
          </a:p>
          <a:p>
            <a:pPr>
              <a:defRPr/>
            </a:pPr>
            <a:endParaRPr lang="en-US" dirty="0"/>
          </a:p>
          <a:p>
            <a:pPr>
              <a:defRPr/>
            </a:pPr>
            <a:r>
              <a:rPr lang="en-US" dirty="0"/>
              <a:t>Instruct the participants that Visitors use the compliance demonstration to determine compliance objectively.  Have participants look at several standards and compare what is requested to comply with the standard. </a:t>
            </a:r>
          </a:p>
          <a:p>
            <a:pPr>
              <a:defRPr/>
            </a:pPr>
            <a:endParaRPr lang="en-US" dirty="0"/>
          </a:p>
          <a:p>
            <a:pPr>
              <a:defRPr/>
            </a:pPr>
            <a:r>
              <a:rPr lang="en-US" dirty="0">
                <a:ea typeface="ＭＳ Ｐゴシック" pitchFamily="34" charset="-128"/>
              </a:rPr>
              <a:t>Note:  </a:t>
            </a:r>
            <a:r>
              <a:rPr lang="en-US" dirty="0"/>
              <a:t>Visitors may not project your own (or your camp’s) views, nor judge the efficacy of what you are shown. Does it meet the standard - not is it good or poorly written?</a:t>
            </a:r>
          </a:p>
          <a:p>
            <a:pPr>
              <a:defRPr/>
            </a:pPr>
            <a:endParaRPr lang="en-US" dirty="0"/>
          </a:p>
          <a:p>
            <a:pPr>
              <a:defRPr/>
            </a:pPr>
            <a:r>
              <a:rPr lang="en-US" dirty="0"/>
              <a:t>For instance: </a:t>
            </a:r>
          </a:p>
          <a:p>
            <a:pPr>
              <a:defRPr/>
            </a:pPr>
            <a:r>
              <a:rPr lang="en-US" dirty="0"/>
              <a:t>The camp’s emergency procedures, OM.8, are deemed by the Visitor to meet the minimum required by the standard but the Visitor feels that they should include more.  </a:t>
            </a:r>
          </a:p>
          <a:p>
            <a:pPr>
              <a:defRPr/>
            </a:pPr>
            <a:endParaRPr lang="en-US" dirty="0"/>
          </a:p>
          <a:p>
            <a:pPr>
              <a:defRPr/>
            </a:pPr>
            <a:r>
              <a:rPr lang="en-US" dirty="0"/>
              <a:t>The standard gives the Director the right to determine the type and complexity of the procedures.  The Visitor would first score the standard YES and then may choose to discuss the procedures with the Director, giving suggestions that could help strengthen those procedures.  </a:t>
            </a:r>
          </a:p>
          <a:p>
            <a:pPr>
              <a:defRPr/>
            </a:pPr>
            <a:endParaRPr lang="en-US" dirty="0"/>
          </a:p>
          <a:p>
            <a:pPr>
              <a:defRPr/>
            </a:pPr>
            <a:r>
              <a:rPr lang="en-US" sz="1400" b="1" dirty="0"/>
              <a:t>See Instructor Resource Packet for an ACTIVITY</a:t>
            </a:r>
          </a:p>
          <a:p>
            <a:pPr>
              <a:defRPr/>
            </a:pPr>
            <a:endParaRPr lang="en-US" dirty="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B9A200B3-5864-4733-A6E0-4E61F6F6ABB2}" type="slidenum">
              <a:rPr lang="en-US" altLang="en-US" smtClean="0">
                <a:latin typeface="Futura Std Book" pitchFamily="34" charset="0"/>
              </a:rPr>
              <a:pPr eaLnBrk="1" hangingPunct="1">
                <a:spcBef>
                  <a:spcPct val="0"/>
                </a:spcBef>
              </a:pPr>
              <a:t>73</a:t>
            </a:fld>
            <a:endParaRPr lang="en-US" altLang="en-US" dirty="0">
              <a:latin typeface="Futura Std Book" pitchFamily="34" charset="0"/>
            </a:endParaRPr>
          </a:p>
        </p:txBody>
      </p:sp>
      <p:sp>
        <p:nvSpPr>
          <p:cNvPr id="14950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951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5164726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xfrm>
            <a:off x="1547813" y="609600"/>
            <a:ext cx="4051300" cy="3040063"/>
          </a:xfrm>
          <a:ln/>
        </p:spPr>
      </p:sp>
      <p:sp>
        <p:nvSpPr>
          <p:cNvPr id="132099" name="Notes Placeholder 2"/>
          <p:cNvSpPr>
            <a:spLocks noGrp="1"/>
          </p:cNvSpPr>
          <p:nvPr>
            <p:ph type="body" idx="1"/>
          </p:nvPr>
        </p:nvSpPr>
        <p:spPr>
          <a:xfrm>
            <a:off x="239713" y="4038600"/>
            <a:ext cx="6400800" cy="49530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72-Hour Rule</a:t>
            </a:r>
          </a:p>
          <a:p>
            <a:pPr marL="171450" indent="-171450" eaLnBrk="1" hangingPunct="1">
              <a:spcBef>
                <a:spcPct val="0"/>
              </a:spcBef>
              <a:buFont typeface="Arial" pitchFamily="34" charset="0"/>
              <a:buChar char="•"/>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171450" indent="-171450" eaLnBrk="1" hangingPunct="1">
              <a:spcBef>
                <a:spcPct val="0"/>
              </a:spcBef>
              <a:buFont typeface="Arial" pitchFamily="34" charset="0"/>
              <a:buChar char="•"/>
              <a:defRPr/>
            </a:pPr>
            <a:r>
              <a:rPr lang="en-US" dirty="0"/>
              <a:t>The 72-Hour Rule is a courtesy that may be extended at YOUR (the visitor’s) discretion and is </a:t>
            </a:r>
            <a:r>
              <a:rPr lang="en-US" b="1" dirty="0"/>
              <a:t>very</a:t>
            </a:r>
            <a:r>
              <a:rPr lang="en-US" dirty="0"/>
              <a:t> different from the ICA process</a:t>
            </a:r>
          </a:p>
          <a:p>
            <a:pPr marL="171450" indent="-171450" eaLnBrk="1" hangingPunct="1">
              <a:spcBef>
                <a:spcPct val="0"/>
              </a:spcBef>
              <a:buFont typeface="Arial" pitchFamily="34" charset="0"/>
              <a:buChar char="•"/>
              <a:defRPr/>
            </a:pPr>
            <a:r>
              <a:rPr lang="en-US" dirty="0"/>
              <a:t>May only be used for standards that require written documentation that can be verified to already be in existence </a:t>
            </a:r>
          </a:p>
          <a:p>
            <a:pPr marL="171450" indent="-171450" eaLnBrk="1" hangingPunct="1">
              <a:spcBef>
                <a:spcPct val="0"/>
              </a:spcBef>
              <a:buFont typeface="Arial" pitchFamily="34" charset="0"/>
              <a:buChar char="•"/>
              <a:defRPr/>
            </a:pPr>
            <a:r>
              <a:rPr lang="en-US" dirty="0"/>
              <a:t>For some inexplicable reason, the documents are not present at the time of the visit</a:t>
            </a:r>
          </a:p>
          <a:p>
            <a:pPr eaLnBrk="1" hangingPunct="1">
              <a:spcBef>
                <a:spcPct val="0"/>
              </a:spcBef>
              <a:defRPr/>
            </a:pPr>
            <a:endParaRPr lang="en-US" dirty="0"/>
          </a:p>
          <a:p>
            <a:pPr eaLnBrk="1" hangingPunct="1">
              <a:spcBef>
                <a:spcPct val="0"/>
              </a:spcBef>
              <a:defRPr/>
            </a:pPr>
            <a:r>
              <a:rPr lang="en-US" dirty="0"/>
              <a:t>In these cases, it is at the discretion of the Visitor whether to accept it within a 72-hour window.</a:t>
            </a:r>
          </a:p>
          <a:p>
            <a:pPr>
              <a:defRPr/>
            </a:pPr>
            <a:r>
              <a:rPr lang="en-US" dirty="0"/>
              <a:t> </a:t>
            </a:r>
          </a:p>
          <a:p>
            <a:pPr>
              <a:defRPr/>
            </a:pPr>
            <a:r>
              <a:rPr lang="en-US" dirty="0"/>
              <a:t>Discuss the types of limited situations one can use the 72-hour rule:</a:t>
            </a:r>
          </a:p>
          <a:p>
            <a:pPr eaLnBrk="1" hangingPunct="1">
              <a:spcBef>
                <a:spcPct val="0"/>
              </a:spcBef>
              <a:defRPr/>
            </a:pPr>
            <a:r>
              <a:rPr lang="en-US" dirty="0"/>
              <a:t>insurance policies</a:t>
            </a:r>
          </a:p>
          <a:p>
            <a:pPr eaLnBrk="1" hangingPunct="1">
              <a:spcBef>
                <a:spcPct val="0"/>
              </a:spcBef>
              <a:defRPr/>
            </a:pPr>
            <a:r>
              <a:rPr lang="en-US" dirty="0"/>
              <a:t>certification cards </a:t>
            </a:r>
          </a:p>
          <a:p>
            <a:pPr eaLnBrk="1" hangingPunct="1">
              <a:spcBef>
                <a:spcPct val="0"/>
              </a:spcBef>
              <a:defRPr/>
            </a:pPr>
            <a:r>
              <a:rPr lang="en-US" dirty="0"/>
              <a:t>licenses</a:t>
            </a:r>
          </a:p>
          <a:p>
            <a:pPr eaLnBrk="1" hangingPunct="1">
              <a:spcBef>
                <a:spcPct val="0"/>
              </a:spcBef>
              <a:defRPr/>
            </a:pPr>
            <a:r>
              <a:rPr lang="en-US" dirty="0"/>
              <a:t>Policies/procedures do not typically meet this criteria as they should be available during the visit.</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6DD4B628-F058-4FB7-852D-FFD5FDE904FA}" type="slidenum">
              <a:rPr lang="en-US" altLang="en-US" smtClean="0">
                <a:latin typeface="Futura Std Book" pitchFamily="34" charset="0"/>
              </a:rPr>
              <a:pPr eaLnBrk="1" hangingPunct="1">
                <a:spcBef>
                  <a:spcPct val="0"/>
                </a:spcBef>
              </a:pPr>
              <a:t>74</a:t>
            </a:fld>
            <a:endParaRPr lang="en-US" altLang="en-US" dirty="0">
              <a:latin typeface="Futura Std Book" pitchFamily="34" charset="0"/>
            </a:endParaRPr>
          </a:p>
        </p:txBody>
      </p:sp>
      <p:sp>
        <p:nvSpPr>
          <p:cNvPr id="14643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643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33545758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1547813" y="609600"/>
            <a:ext cx="4051300" cy="3040063"/>
          </a:xfrm>
          <a:ln/>
        </p:spPr>
      </p:sp>
      <p:sp>
        <p:nvSpPr>
          <p:cNvPr id="133123" name="Notes Placeholder 2"/>
          <p:cNvSpPr>
            <a:spLocks noGrp="1"/>
          </p:cNvSpPr>
          <p:nvPr>
            <p:ph type="body" idx="1"/>
          </p:nvPr>
        </p:nvSpPr>
        <p:spPr>
          <a:xfrm>
            <a:off x="239713" y="4114800"/>
            <a:ext cx="6400800" cy="4876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72 Hour Rule Procedures</a:t>
            </a:r>
          </a:p>
          <a:p>
            <a:pPr eaLnBrk="1" hangingPunct="1">
              <a:spcBef>
                <a:spcPct val="0"/>
              </a:spcBef>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eaLnBrk="1" hangingPunct="1">
              <a:spcBef>
                <a:spcPct val="0"/>
              </a:spcBef>
              <a:defRPr/>
            </a:pPr>
            <a:r>
              <a:rPr lang="en-US" dirty="0"/>
              <a:t>To extend the courtesy of the 72-Hour Rule, follow these steps:</a:t>
            </a:r>
          </a:p>
          <a:p>
            <a:pPr marL="171450" indent="-171450" eaLnBrk="1" hangingPunct="1">
              <a:spcBef>
                <a:spcPct val="0"/>
              </a:spcBef>
              <a:buFont typeface="Arial" pitchFamily="34" charset="0"/>
              <a:buChar char="•"/>
              <a:defRPr/>
            </a:pPr>
            <a:r>
              <a:rPr lang="en-US" dirty="0"/>
              <a:t>Mark the standard a “NO” and comment on the score form.</a:t>
            </a:r>
          </a:p>
          <a:p>
            <a:pPr marL="171450" indent="-171450" eaLnBrk="1" hangingPunct="1">
              <a:spcBef>
                <a:spcPct val="0"/>
              </a:spcBef>
              <a:buFont typeface="Arial" pitchFamily="34" charset="0"/>
              <a:buChar char="•"/>
              <a:defRPr/>
            </a:pPr>
            <a:r>
              <a:rPr lang="en-US" b="1" dirty="0"/>
              <a:t>Also in the comment section</a:t>
            </a:r>
            <a:r>
              <a:rPr lang="en-US" dirty="0"/>
              <a:t>: Indicate WHY the documentation is missing and WHAT documentation needs to be sent to the lead visitor.</a:t>
            </a:r>
          </a:p>
          <a:p>
            <a:pPr marL="171450" indent="-171450" eaLnBrk="1" hangingPunct="1">
              <a:spcBef>
                <a:spcPct val="0"/>
              </a:spcBef>
              <a:buFont typeface="Arial" pitchFamily="34" charset="0"/>
              <a:buChar char="•"/>
              <a:defRPr/>
            </a:pPr>
            <a:r>
              <a:rPr lang="en-US" dirty="0"/>
              <a:t>Visitor will </a:t>
            </a:r>
            <a:r>
              <a:rPr lang="en-US" b="1" dirty="0"/>
              <a:t>explain to the director what needs to be sent and how things need to be sent. </a:t>
            </a:r>
          </a:p>
          <a:p>
            <a:pPr marL="171450" indent="-171450" eaLnBrk="1" hangingPunct="1">
              <a:spcBef>
                <a:spcPct val="0"/>
              </a:spcBef>
              <a:buFont typeface="Arial" pitchFamily="34" charset="0"/>
              <a:buChar char="•"/>
              <a:defRPr/>
            </a:pPr>
            <a:r>
              <a:rPr lang="en-US" b="1" dirty="0"/>
              <a:t>Visitor will also explain the consequences if documentation is not sent, is incomplete, or is inaccurate.</a:t>
            </a:r>
          </a:p>
          <a:p>
            <a:pPr marL="171450" indent="-171450" eaLnBrk="1" hangingPunct="1">
              <a:spcBef>
                <a:spcPct val="0"/>
              </a:spcBef>
              <a:buFont typeface="Arial" pitchFamily="34" charset="0"/>
              <a:buChar char="•"/>
              <a:defRPr/>
            </a:pPr>
            <a:r>
              <a:rPr lang="en-US" dirty="0"/>
              <a:t>Camp sends documentation to the lead visitor within 72-hours.</a:t>
            </a:r>
          </a:p>
          <a:p>
            <a:pPr eaLnBrk="1" hangingPunct="1">
              <a:spcBef>
                <a:spcPct val="0"/>
              </a:spcBef>
              <a:defRPr/>
            </a:pPr>
            <a:endParaRPr lang="en-US" dirty="0"/>
          </a:p>
          <a:p>
            <a:pPr eaLnBrk="1" hangingPunct="1">
              <a:spcBef>
                <a:spcPct val="0"/>
              </a:spcBef>
              <a:defRPr/>
            </a:pPr>
            <a:r>
              <a:rPr lang="en-US" dirty="0"/>
              <a:t> continued on next slide</a:t>
            </a:r>
          </a:p>
          <a:p>
            <a:pPr eaLnBrk="1" hangingPunct="1">
              <a:spcBef>
                <a:spcPct val="0"/>
              </a:spcBef>
              <a:defRPr/>
            </a:pPr>
            <a:endParaRPr lang="en-US" dirty="0"/>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84B9726-28B3-488E-8EA0-951C2C8E8831}" type="slidenum">
              <a:rPr lang="en-US" altLang="en-US" smtClean="0">
                <a:latin typeface="Futura Std Book" pitchFamily="34" charset="0"/>
              </a:rPr>
              <a:pPr eaLnBrk="1" hangingPunct="1">
                <a:spcBef>
                  <a:spcPct val="0"/>
                </a:spcBef>
              </a:pPr>
              <a:t>75</a:t>
            </a:fld>
            <a:endParaRPr lang="en-US" altLang="en-US" dirty="0">
              <a:latin typeface="Futura Std Book" pitchFamily="34" charset="0"/>
            </a:endParaRPr>
          </a:p>
        </p:txBody>
      </p:sp>
      <p:sp>
        <p:nvSpPr>
          <p:cNvPr id="14746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746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7985177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1547813" y="609600"/>
            <a:ext cx="4051300" cy="3040063"/>
          </a:xfrm>
          <a:ln/>
        </p:spPr>
      </p:sp>
      <p:sp>
        <p:nvSpPr>
          <p:cNvPr id="134147" name="Notes Placeholder 2"/>
          <p:cNvSpPr>
            <a:spLocks noGrp="1"/>
          </p:cNvSpPr>
          <p:nvPr>
            <p:ph type="body" idx="1"/>
          </p:nvPr>
        </p:nvSpPr>
        <p:spPr>
          <a:xfrm>
            <a:off x="239713" y="3886200"/>
            <a:ext cx="6400800" cy="5105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72 Hour Rule Procedures</a:t>
            </a:r>
          </a:p>
          <a:p>
            <a:pPr eaLnBrk="1" hangingPunct="1">
              <a:spcBef>
                <a:spcPct val="0"/>
              </a:spcBef>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eaLnBrk="1" hangingPunct="1">
              <a:spcBef>
                <a:spcPct val="0"/>
              </a:spcBef>
              <a:defRPr/>
            </a:pPr>
            <a:r>
              <a:rPr lang="en-US" dirty="0"/>
              <a:t>Continuing the steps:</a:t>
            </a:r>
          </a:p>
          <a:p>
            <a:pPr marL="171450" indent="-171450" eaLnBrk="1" hangingPunct="1">
              <a:spcBef>
                <a:spcPct val="0"/>
              </a:spcBef>
              <a:buFont typeface="Arial" pitchFamily="34" charset="0"/>
              <a:buChar char="•"/>
              <a:defRPr/>
            </a:pPr>
            <a:r>
              <a:rPr lang="en-US" dirty="0"/>
              <a:t>Lead visitor will hold the score form for 72-hours. </a:t>
            </a:r>
          </a:p>
          <a:p>
            <a:pPr marL="171450" indent="-171450" eaLnBrk="1" hangingPunct="1">
              <a:spcBef>
                <a:spcPct val="0"/>
              </a:spcBef>
              <a:buFont typeface="Arial" pitchFamily="34" charset="0"/>
              <a:buChar char="•"/>
              <a:defRPr/>
            </a:pPr>
            <a:r>
              <a:rPr lang="en-US" dirty="0"/>
              <a:t>Camp sends documentation to the lead visitor within 72-hours.</a:t>
            </a:r>
          </a:p>
          <a:p>
            <a:pPr marL="628650" lvl="1" indent="-171450" eaLnBrk="1" hangingPunct="1">
              <a:spcBef>
                <a:spcPct val="0"/>
              </a:spcBef>
              <a:buFont typeface="Arial" pitchFamily="34" charset="0"/>
              <a:buChar char="•"/>
              <a:defRPr/>
            </a:pPr>
            <a:r>
              <a:rPr lang="en-US" dirty="0"/>
              <a:t>If the documentation received is acceptable </a:t>
            </a:r>
          </a:p>
          <a:p>
            <a:pPr marL="1085850" lvl="2" indent="-171450" eaLnBrk="1" hangingPunct="1">
              <a:spcBef>
                <a:spcPct val="0"/>
              </a:spcBef>
              <a:buFont typeface="Arial" pitchFamily="34" charset="0"/>
              <a:buChar char="•"/>
              <a:defRPr/>
            </a:pPr>
            <a:r>
              <a:rPr lang="en-US" dirty="0"/>
              <a:t>Visitor will change the score to “YES.”</a:t>
            </a:r>
          </a:p>
          <a:p>
            <a:pPr marL="1085850" lvl="2" indent="-171450" eaLnBrk="1" hangingPunct="1">
              <a:spcBef>
                <a:spcPct val="0"/>
              </a:spcBef>
              <a:buFont typeface="Arial" pitchFamily="34" charset="0"/>
              <a:buChar char="•"/>
              <a:defRPr/>
            </a:pPr>
            <a:r>
              <a:rPr lang="en-US" dirty="0"/>
              <a:t>Add a comment on the score form related to the changed score	</a:t>
            </a:r>
          </a:p>
          <a:p>
            <a:pPr marL="628650" lvl="1" indent="-171450" eaLnBrk="1" hangingPunct="1">
              <a:spcBef>
                <a:spcPct val="0"/>
              </a:spcBef>
              <a:buFont typeface="Arial" pitchFamily="34" charset="0"/>
              <a:buChar char="•"/>
              <a:defRPr/>
            </a:pPr>
            <a:r>
              <a:rPr lang="en-US" dirty="0"/>
              <a:t>If the documentation is not received or not acceptable</a:t>
            </a:r>
          </a:p>
          <a:p>
            <a:pPr marL="1085850" lvl="2" indent="-171450" eaLnBrk="1" hangingPunct="1">
              <a:spcBef>
                <a:spcPct val="0"/>
              </a:spcBef>
              <a:buFont typeface="Arial" pitchFamily="34" charset="0"/>
              <a:buChar char="•"/>
              <a:defRPr/>
            </a:pPr>
            <a:r>
              <a:rPr lang="en-US" dirty="0"/>
              <a:t>Visitor will leave the “No” as originally scored</a:t>
            </a:r>
          </a:p>
          <a:p>
            <a:pPr marL="171450" indent="-171450" eaLnBrk="1" hangingPunct="1">
              <a:spcBef>
                <a:spcPct val="0"/>
              </a:spcBef>
              <a:buFont typeface="Arial" pitchFamily="34" charset="0"/>
              <a:buChar char="•"/>
              <a:defRPr/>
            </a:pPr>
            <a:r>
              <a:rPr lang="en-US" dirty="0"/>
              <a:t>Lead visitor will promptly send the score form to ACA, Inc. after documentation arrives or 72-hours elapses.</a:t>
            </a:r>
          </a:p>
          <a:p>
            <a:pPr eaLnBrk="1" hangingPunct="1">
              <a:spcBef>
                <a:spcPct val="0"/>
              </a:spcBef>
              <a:defRPr/>
            </a:pPr>
            <a:r>
              <a:rPr lang="en-US" dirty="0"/>
              <a:t> </a:t>
            </a:r>
          </a:p>
          <a:p>
            <a:pPr eaLnBrk="1" hangingPunct="1">
              <a:spcBef>
                <a:spcPct val="0"/>
              </a:spcBef>
              <a:defRPr/>
            </a:pPr>
            <a:endParaRPr lang="en-US" dirty="0"/>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5571F7E-662B-4E57-9F3C-152BE3A046F8}" type="slidenum">
              <a:rPr lang="en-US" altLang="en-US" smtClean="0">
                <a:latin typeface="Futura Std Book" pitchFamily="34" charset="0"/>
              </a:rPr>
              <a:pPr eaLnBrk="1" hangingPunct="1">
                <a:spcBef>
                  <a:spcPct val="0"/>
                </a:spcBef>
              </a:pPr>
              <a:t>76</a:t>
            </a:fld>
            <a:endParaRPr lang="en-US" altLang="en-US" dirty="0">
              <a:latin typeface="Futura Std Book" pitchFamily="34" charset="0"/>
            </a:endParaRPr>
          </a:p>
        </p:txBody>
      </p:sp>
      <p:sp>
        <p:nvSpPr>
          <p:cNvPr id="14848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4848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7991436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2036763" y="609600"/>
            <a:ext cx="3036887" cy="2278063"/>
          </a:xfrm>
          <a:ln/>
        </p:spPr>
      </p:sp>
      <p:sp>
        <p:nvSpPr>
          <p:cNvPr id="3" name="Notes Placeholder 2"/>
          <p:cNvSpPr>
            <a:spLocks noGrp="1"/>
          </p:cNvSpPr>
          <p:nvPr>
            <p:ph type="body" idx="1"/>
          </p:nvPr>
        </p:nvSpPr>
        <p:spPr/>
        <p:txBody>
          <a:bodyPr/>
          <a:lstStyle/>
          <a:p>
            <a:pPr>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Staffed Public Facilities</a:t>
            </a:r>
          </a:p>
          <a:p>
            <a:pPr>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b="1" dirty="0"/>
              <a:t>Scoring Activities Run by Camp Staff  Use EQUIPMENT From a THIRD PARTY</a:t>
            </a:r>
          </a:p>
          <a:p>
            <a:pPr>
              <a:defRPr/>
            </a:pPr>
            <a:r>
              <a:rPr lang="en-US" dirty="0"/>
              <a:t>Visitors need to know how to score those instances when a camp uses EQUIPMENT from a third party (staffed public facility) to provide the activity – yet, they are conducting and supervising the activity with camp staff.</a:t>
            </a:r>
          </a:p>
          <a:p>
            <a:pPr>
              <a:defRPr/>
            </a:pPr>
            <a:endParaRPr lang="en-US" dirty="0"/>
          </a:p>
          <a:p>
            <a:pPr>
              <a:defRPr/>
            </a:pPr>
            <a:r>
              <a:rPr lang="en-US" dirty="0"/>
              <a:t>When the above instance occurs, the result is a hybrid scoring situation where:</a:t>
            </a:r>
          </a:p>
          <a:p>
            <a:pPr marL="171450" indent="-171450">
              <a:buFont typeface="Arial" pitchFamily="34" charset="0"/>
              <a:buChar char="•"/>
              <a:defRPr/>
            </a:pPr>
            <a:r>
              <a:rPr lang="en-US" dirty="0"/>
              <a:t>The Visitor will score any/all applicable equipment standards from the staffed public facility standards</a:t>
            </a:r>
          </a:p>
          <a:p>
            <a:pPr marL="171450" indent="-171450">
              <a:buFont typeface="Arial" pitchFamily="34" charset="0"/>
              <a:buChar char="•"/>
              <a:defRPr/>
            </a:pPr>
            <a:r>
              <a:rPr lang="en-US" dirty="0"/>
              <a:t>Will score applicable Supervision standards from the program standards(supervision)</a:t>
            </a:r>
          </a:p>
          <a:p>
            <a:pPr marL="171450" indent="-171450">
              <a:buFont typeface="Arial" pitchFamily="34" charset="0"/>
              <a:buChar char="•"/>
              <a:defRPr/>
            </a:pPr>
            <a:endParaRPr lang="en-US" dirty="0"/>
          </a:p>
          <a:p>
            <a:pPr>
              <a:buFont typeface="Arial" pitchFamily="34" charset="0"/>
              <a:buNone/>
              <a:defRPr/>
            </a:pPr>
            <a:r>
              <a:rPr lang="en-US" dirty="0"/>
              <a:t>Ask for examples: (Here is one to start)</a:t>
            </a:r>
          </a:p>
          <a:p>
            <a:pPr>
              <a:buFont typeface="Arial" pitchFamily="34" charset="0"/>
              <a:buNone/>
              <a:defRPr/>
            </a:pPr>
            <a:r>
              <a:rPr lang="en-US" dirty="0"/>
              <a:t>Camp has arrangement  to use mountain bikes from local bike shop.</a:t>
            </a:r>
            <a:r>
              <a:rPr lang="en-US" baseline="0" dirty="0"/>
              <a:t> C</a:t>
            </a:r>
            <a:r>
              <a:rPr lang="en-US" dirty="0"/>
              <a:t>amp staff are supervising and conducting biking activities.</a:t>
            </a:r>
          </a:p>
          <a:p>
            <a:pPr>
              <a:defRPr/>
            </a:pPr>
            <a:endParaRPr lang="en-US" dirty="0"/>
          </a:p>
          <a:p>
            <a:pPr>
              <a:defRPr/>
            </a:pPr>
            <a:endParaRPr lang="en-US" b="1" dirty="0"/>
          </a:p>
        </p:txBody>
      </p:sp>
      <p:sp>
        <p:nvSpPr>
          <p:cNvPr id="15053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053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D2F7364-EFA3-41A9-9B1F-982976046EFA}" type="slidenum">
              <a:rPr lang="en-US" altLang="en-US" sz="1000" smtClean="0">
                <a:latin typeface="Futura Std Book" pitchFamily="34" charset="0"/>
              </a:rPr>
              <a:pPr eaLnBrk="1" hangingPunct="1">
                <a:spcBef>
                  <a:spcPct val="0"/>
                </a:spcBef>
              </a:pPr>
              <a:t>77</a:t>
            </a:fld>
            <a:endParaRPr lang="en-US" altLang="en-US" sz="1000" dirty="0">
              <a:latin typeface="Futura Std Book" pitchFamily="34" charset="0"/>
            </a:endParaRPr>
          </a:p>
        </p:txBody>
      </p:sp>
      <p:sp>
        <p:nvSpPr>
          <p:cNvPr id="15053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2974186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2036763" y="609600"/>
            <a:ext cx="3036887" cy="2278063"/>
          </a:xfrm>
          <a:ln/>
        </p:spPr>
      </p:sp>
      <p:sp>
        <p:nvSpPr>
          <p:cNvPr id="3" name="Notes Placeholder 2"/>
          <p:cNvSpPr>
            <a:spLocks noGrp="1"/>
          </p:cNvSpPr>
          <p:nvPr>
            <p:ph type="body" idx="1"/>
          </p:nvPr>
        </p:nvSpPr>
        <p:spPr/>
        <p:txBody>
          <a:bodyPr/>
          <a:lstStyle/>
          <a:p>
            <a:pPr>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Staffed Public Facilities</a:t>
            </a:r>
          </a:p>
          <a:p>
            <a:pPr>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b="1" dirty="0"/>
              <a:t>Scoring Activities at Staffed Public Facilities that Use Camp’s EQUIPMENT</a:t>
            </a:r>
          </a:p>
          <a:p>
            <a:pPr>
              <a:defRPr/>
            </a:pPr>
            <a:r>
              <a:rPr lang="en-US" dirty="0"/>
              <a:t>Visitors also need to know how to score those instances when a camp uses a staffed public facility to provide the activity – yet, they are using the camp’s equipment to do so.</a:t>
            </a:r>
          </a:p>
          <a:p>
            <a:pPr>
              <a:defRPr/>
            </a:pPr>
            <a:endParaRPr lang="en-US" dirty="0"/>
          </a:p>
          <a:p>
            <a:pPr>
              <a:defRPr/>
            </a:pPr>
            <a:r>
              <a:rPr lang="en-US" dirty="0"/>
              <a:t>When the above instance occurs, the result is a hybrid scoring situation where:</a:t>
            </a:r>
          </a:p>
          <a:p>
            <a:pPr marL="171450" indent="-171450">
              <a:buFont typeface="Arial" pitchFamily="34" charset="0"/>
              <a:buChar char="•"/>
              <a:defRPr/>
            </a:pPr>
            <a:r>
              <a:rPr lang="en-US" dirty="0"/>
              <a:t>The Visitor will score any/all applicable equipment standards, AND </a:t>
            </a:r>
          </a:p>
          <a:p>
            <a:pPr marL="171450" indent="-171450">
              <a:buFont typeface="Arial" pitchFamily="34" charset="0"/>
              <a:buChar char="•"/>
              <a:defRPr/>
            </a:pPr>
            <a:r>
              <a:rPr lang="en-US" dirty="0"/>
              <a:t>Will score the applicable staffed public facility standards (supervision and conduct of activity)</a:t>
            </a:r>
          </a:p>
          <a:p>
            <a:pPr marL="171450" indent="-171450">
              <a:buFont typeface="Arial" pitchFamily="34" charset="0"/>
              <a:buChar char="•"/>
              <a:defRPr/>
            </a:pPr>
            <a:endParaRPr lang="en-US" dirty="0"/>
          </a:p>
          <a:p>
            <a:pPr>
              <a:buFont typeface="Arial" pitchFamily="34" charset="0"/>
              <a:buNone/>
              <a:defRPr/>
            </a:pPr>
            <a:r>
              <a:rPr lang="en-US" dirty="0"/>
              <a:t>Ask for potential instances/examples of this occurring (here is one to start).</a:t>
            </a:r>
          </a:p>
          <a:p>
            <a:pPr>
              <a:buFont typeface="Arial" pitchFamily="34" charset="0"/>
              <a:buNone/>
              <a:defRPr/>
            </a:pPr>
            <a:r>
              <a:rPr lang="en-US" dirty="0"/>
              <a:t>Camp takes campers to local horse farm for riding activities conducted by horse farm staff and camp provides helmets and footwear for campers</a:t>
            </a:r>
          </a:p>
          <a:p>
            <a:pPr>
              <a:buFont typeface="Arial" pitchFamily="34" charset="0"/>
              <a:buNone/>
              <a:defRPr/>
            </a:pPr>
            <a:endParaRPr lang="en-US" dirty="0"/>
          </a:p>
          <a:p>
            <a:pPr>
              <a:defRPr/>
            </a:pPr>
            <a:endParaRPr lang="en-US" dirty="0"/>
          </a:p>
          <a:p>
            <a:pPr>
              <a:defRPr/>
            </a:pPr>
            <a:endParaRPr lang="en-US" dirty="0"/>
          </a:p>
          <a:p>
            <a:pPr>
              <a:defRPr/>
            </a:pPr>
            <a:endParaRPr lang="en-US" b="1" dirty="0"/>
          </a:p>
        </p:txBody>
      </p:sp>
      <p:sp>
        <p:nvSpPr>
          <p:cNvPr id="15155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155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300EF4AE-C467-4F2D-8687-A890E9818DE1}" type="slidenum">
              <a:rPr lang="en-US" altLang="en-US" sz="1000" smtClean="0">
                <a:latin typeface="Futura Std Book" pitchFamily="34" charset="0"/>
              </a:rPr>
              <a:pPr eaLnBrk="1" hangingPunct="1">
                <a:spcBef>
                  <a:spcPct val="0"/>
                </a:spcBef>
              </a:pPr>
              <a:t>78</a:t>
            </a:fld>
            <a:endParaRPr lang="en-US" altLang="en-US" sz="1000" dirty="0">
              <a:latin typeface="Futura Std Book" pitchFamily="34" charset="0"/>
            </a:endParaRPr>
          </a:p>
        </p:txBody>
      </p:sp>
      <p:sp>
        <p:nvSpPr>
          <p:cNvPr id="15155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3475440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1490663" y="730250"/>
            <a:ext cx="4051300" cy="3040063"/>
          </a:xfrm>
          <a:ln/>
        </p:spPr>
      </p:sp>
      <p:sp>
        <p:nvSpPr>
          <p:cNvPr id="152579" name="Notes Placeholder 2"/>
          <p:cNvSpPr>
            <a:spLocks noGrp="1"/>
          </p:cNvSpPr>
          <p:nvPr>
            <p:ph type="body" idx="1"/>
          </p:nvPr>
        </p:nvSpPr>
        <p:spPr>
          <a:xfrm>
            <a:off x="239713" y="4038600"/>
            <a:ext cx="64008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Compliance Decisions </a:t>
            </a:r>
          </a:p>
          <a:p>
            <a:endParaRPr kumimoji="0" lang="en-US" alt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r>
              <a:rPr lang="en-US" altLang="en-US" b="1" dirty="0"/>
              <a:t>Show Slide and ask:  </a:t>
            </a:r>
            <a:r>
              <a:rPr lang="en-US" altLang="en-US" dirty="0"/>
              <a:t>What do you think of this picture? From a Visitor perspective, what questions would you ask the director, or the horseback riding supervisor? How would you score PD.31.2, PD.31.3, how about PD.30.1?</a:t>
            </a:r>
          </a:p>
          <a:p>
            <a:endParaRPr lang="en-US" altLang="en-US" dirty="0"/>
          </a:p>
          <a:p>
            <a:r>
              <a:rPr lang="en-US" altLang="en-US" b="1" dirty="0"/>
              <a:t>NOW</a:t>
            </a:r>
            <a:r>
              <a:rPr lang="en-US" altLang="en-US" b="1" baseline="0" dirty="0"/>
              <a:t> </a:t>
            </a:r>
            <a:r>
              <a:rPr lang="en-US" altLang="en-US" dirty="0"/>
              <a:t>explain that we are going spend some time discussing the positive aspects of “No”</a:t>
            </a:r>
          </a:p>
          <a:p>
            <a:endParaRPr lang="en-US" altLang="en-US" dirty="0"/>
          </a:p>
          <a:p>
            <a:endParaRPr lang="en-US" altLang="en-US" dirty="0"/>
          </a:p>
          <a:p>
            <a:endParaRPr lang="en-US" altLang="en-US" dirty="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22244592-6BEC-4E6B-872C-896C87E9D105}" type="slidenum">
              <a:rPr lang="en-US" altLang="en-US" smtClean="0">
                <a:latin typeface="Futura Std Book" pitchFamily="34" charset="0"/>
              </a:rPr>
              <a:pPr eaLnBrk="1" hangingPunct="1">
                <a:spcBef>
                  <a:spcPct val="0"/>
                </a:spcBef>
              </a:pPr>
              <a:t>79</a:t>
            </a:fld>
            <a:endParaRPr lang="en-US" altLang="en-US" dirty="0">
              <a:latin typeface="Futura Std Book" pitchFamily="34" charset="0"/>
            </a:endParaRPr>
          </a:p>
        </p:txBody>
      </p:sp>
      <p:sp>
        <p:nvSpPr>
          <p:cNvPr id="15258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258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52852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b="1" dirty="0"/>
              <a:t>VIDEO (28 secs</a:t>
            </a:r>
            <a:r>
              <a:rPr lang="en-US" dirty="0"/>
              <a:t>): To play</a:t>
            </a:r>
            <a:r>
              <a:rPr lang="en-US" baseline="0" dirty="0"/>
              <a:t> the video, Click a second time.</a:t>
            </a:r>
          </a:p>
          <a:p>
            <a:r>
              <a:rPr lang="en-US" b="1" baseline="0" dirty="0"/>
              <a:t>Play video.</a:t>
            </a:r>
          </a:p>
          <a:p>
            <a:r>
              <a:rPr lang="en-US" baseline="0" dirty="0"/>
              <a:t>Reinforce that visitors are also professional camp personnel, </a:t>
            </a:r>
            <a:r>
              <a:rPr lang="en-US" dirty="0"/>
              <a:t>which</a:t>
            </a:r>
            <a:r>
              <a:rPr lang="en-US" baseline="0" dirty="0"/>
              <a:t> is what makes the Accreditation process work so well.</a:t>
            </a:r>
          </a:p>
          <a:p>
            <a:endParaRPr lang="en-US" baseline="0" dirty="0"/>
          </a:p>
          <a:p>
            <a:r>
              <a:rPr lang="en-US" baseline="0" dirty="0"/>
              <a:t>Video can also be downloaded separately from the Instructor’s page</a:t>
            </a:r>
          </a:p>
          <a:p>
            <a:r>
              <a:rPr lang="en-US" baseline="0" dirty="0"/>
              <a:t>http://www.acacamps.org/about/leadership/volunteers/standards-instructors</a:t>
            </a:r>
          </a:p>
          <a:p>
            <a:endParaRPr lang="en-US" dirty="0"/>
          </a:p>
        </p:txBody>
      </p:sp>
      <p:sp>
        <p:nvSpPr>
          <p:cNvPr id="4" name="Header Placeholder 3"/>
          <p:cNvSpPr>
            <a:spLocks noGrp="1"/>
          </p:cNvSpPr>
          <p:nvPr>
            <p:ph type="hdr" sz="quarter" idx="10"/>
          </p:nvPr>
        </p:nvSpPr>
        <p:spPr/>
        <p:txBody>
          <a:bodyPr/>
          <a:lstStyle/>
          <a:p>
            <a:pPr>
              <a:defRPr/>
            </a:pPr>
            <a:r>
              <a:rPr lang="en-US"/>
              <a:t>Associate Visitor Course - Summer 2017</a:t>
            </a:r>
          </a:p>
        </p:txBody>
      </p:sp>
      <p:sp>
        <p:nvSpPr>
          <p:cNvPr id="5" name="Footer Placeholder 4"/>
          <p:cNvSpPr>
            <a:spLocks noGrp="1"/>
          </p:cNvSpPr>
          <p:nvPr>
            <p:ph type="ftr" sz="quarter" idx="11"/>
          </p:nvPr>
        </p:nvSpPr>
        <p:spPr/>
        <p:txBody>
          <a:bodyPr/>
          <a:lstStyle/>
          <a:p>
            <a:pPr>
              <a:defRPr/>
            </a:pPr>
            <a:r>
              <a:rPr lang="en-US"/>
              <a:t>© 2016 American Camping Association, Inc.</a:t>
            </a:r>
          </a:p>
        </p:txBody>
      </p:sp>
      <p:sp>
        <p:nvSpPr>
          <p:cNvPr id="6" name="Slide Number Placeholder 5"/>
          <p:cNvSpPr>
            <a:spLocks noGrp="1"/>
          </p:cNvSpPr>
          <p:nvPr>
            <p:ph type="sldNum" sz="quarter" idx="12"/>
          </p:nvPr>
        </p:nvSpPr>
        <p:spPr/>
        <p:txBody>
          <a:bodyPr/>
          <a:lstStyle/>
          <a:p>
            <a:pPr>
              <a:defRPr/>
            </a:pPr>
            <a:fld id="{8184FB2E-035A-4C1F-9680-51B4F27B77D4}" type="slidenum">
              <a:rPr lang="en-US" altLang="en-US" smtClean="0"/>
              <a:pPr>
                <a:defRPr/>
              </a:pPr>
              <a:t>8</a:t>
            </a:fld>
            <a:endParaRPr lang="en-US" altLang="en-US"/>
          </a:p>
        </p:txBody>
      </p:sp>
    </p:spTree>
    <p:extLst>
      <p:ext uri="{BB962C8B-B14F-4D97-AF65-F5344CB8AC3E}">
        <p14:creationId xmlns:p14="http://schemas.microsoft.com/office/powerpoint/2010/main" val="41758624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2036763" y="609600"/>
            <a:ext cx="3036887" cy="2278063"/>
          </a:xfrm>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Compliance Decisions </a:t>
            </a:r>
          </a:p>
          <a:p>
            <a:endParaRPr kumimoji="0" lang="en-US" alt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r>
              <a:rPr lang="en-US" altLang="en-US" dirty="0"/>
              <a:t>What do you think of this picture? From a Visitor perspective, what questions would you ask the director, or the aquatics supervisor? How would you score PA.24?  What other standards may apply?</a:t>
            </a:r>
          </a:p>
        </p:txBody>
      </p:sp>
      <p:sp>
        <p:nvSpPr>
          <p:cNvPr id="153604"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360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9D6EDB55-8284-4B9A-9C7A-D142026DB605}" type="slidenum">
              <a:rPr lang="en-US" altLang="en-US" sz="1000" smtClean="0">
                <a:latin typeface="Futura Std Book" pitchFamily="34" charset="0"/>
              </a:rPr>
              <a:pPr eaLnBrk="1" hangingPunct="1">
                <a:spcBef>
                  <a:spcPct val="0"/>
                </a:spcBef>
              </a:pPr>
              <a:t>80</a:t>
            </a:fld>
            <a:endParaRPr lang="en-US" altLang="en-US" sz="1000" dirty="0">
              <a:latin typeface="Futura Std Book" pitchFamily="34" charset="0"/>
            </a:endParaRPr>
          </a:p>
        </p:txBody>
      </p:sp>
      <p:sp>
        <p:nvSpPr>
          <p:cNvPr id="15360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22802181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2036763" y="609600"/>
            <a:ext cx="3036887" cy="2278063"/>
          </a:xfrm>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do you think of this picture? From a Visitor perspective, what questions would you ask the director? How would you score SF.13?  Would any other standards apply?</a:t>
            </a:r>
          </a:p>
          <a:p>
            <a:r>
              <a:rPr lang="en-US" altLang="en-US" dirty="0"/>
              <a:t>Some camps thoughtfully choose to say “no” to some standards that don’t meet their camp’s philosophical ideals.  For instance, the camp chooses to takes a “no” to having campers wear boots for horseback riding. This may be due to the income level of most of the camp clientele and inability to afford special footwear.  The camp knows in advance it will take a “no” and may be prepared to write a comment to that effect on the score form.  Other times a camp simply does not comply with a standard.</a:t>
            </a:r>
          </a:p>
          <a:p>
            <a:endParaRPr lang="en-US" altLang="en-US" dirty="0"/>
          </a:p>
          <a:p>
            <a:r>
              <a:rPr lang="en-US" altLang="en-US" dirty="0"/>
              <a:t>Share the following two examples with the group and ask them to respond to the questions:   </a:t>
            </a:r>
          </a:p>
          <a:p>
            <a:endParaRPr lang="en-US" altLang="en-US" dirty="0"/>
          </a:p>
          <a:p>
            <a:r>
              <a:rPr lang="en-US" altLang="en-US" dirty="0"/>
              <a:t>You are getting ready to score PD.9.1 through PD.9.5 Overnights and Trips.  The Director shows you a policy that covers camp stoves, drinking water, food preparation, and food utensil cleaning, but does not address applicable procedures for minimizing environmental impact on campsite or natural areas.  The Director does not realize until the point of scoring that the policy is missing one part.  What will you ask?  If the Director offers to re-write the policy to cover the missing area, what will you say?  How will you score the standard PD.9.5?  (“no”)  What comment will you make?</a:t>
            </a:r>
          </a:p>
          <a:p>
            <a:r>
              <a:rPr lang="en-US" altLang="en-US" dirty="0"/>
              <a:t> </a:t>
            </a:r>
          </a:p>
          <a:p>
            <a:r>
              <a:rPr lang="en-US" altLang="en-US" dirty="0"/>
              <a:t>During the tour of the camp a group leaves the stable for a trail ride.  All the campers have on riding helmets, riding boots and long pants.  However, one staff member is not wearing a helmet.  Later at the stable, everyone, campers and staff, are wearing helmets.  When asked about helmets, the Camp Director, and the riding Director both say that the policy is enforced for everyone.  When the time comes to score PD.30.1 and PD.30.2 what would cause you to score “no” to PD.30.2?  In the case of a “no,” what will you say to the Director and what comment will be made on the score form?</a:t>
            </a:r>
          </a:p>
          <a:p>
            <a:endParaRPr lang="en-US" altLang="en-US" dirty="0"/>
          </a:p>
        </p:txBody>
      </p:sp>
      <p:sp>
        <p:nvSpPr>
          <p:cNvPr id="15462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462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D4C36BF-C84B-4708-8CC5-B4B58B16E17A}" type="slidenum">
              <a:rPr lang="en-US" altLang="en-US" sz="1000" smtClean="0">
                <a:latin typeface="Futura Std Book" pitchFamily="34" charset="0"/>
              </a:rPr>
              <a:pPr eaLnBrk="1" hangingPunct="1">
                <a:spcBef>
                  <a:spcPct val="0"/>
                </a:spcBef>
              </a:pPr>
              <a:t>81</a:t>
            </a:fld>
            <a:endParaRPr lang="en-US" altLang="en-US" sz="1000" dirty="0">
              <a:latin typeface="Futura Std Book" pitchFamily="34" charset="0"/>
            </a:endParaRPr>
          </a:p>
        </p:txBody>
      </p:sp>
      <p:sp>
        <p:nvSpPr>
          <p:cNvPr id="154630"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15179831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1547813" y="609600"/>
            <a:ext cx="4051300" cy="3040063"/>
          </a:xfrm>
          <a:ln/>
        </p:spPr>
      </p:sp>
      <p:sp>
        <p:nvSpPr>
          <p:cNvPr id="3" name="Notes Placeholder 2"/>
          <p:cNvSpPr>
            <a:spLocks noGrp="1"/>
          </p:cNvSpPr>
          <p:nvPr>
            <p:ph type="body" idx="1"/>
          </p:nvPr>
        </p:nvSpPr>
        <p:spPr>
          <a:xfrm>
            <a:off x="239713" y="3886200"/>
            <a:ext cx="6400800" cy="5105400"/>
          </a:xfrm>
        </p:spPr>
        <p:txBody>
          <a:bodyPr/>
          <a:lstStyle/>
          <a:p>
            <a:pPr>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Compliance Decisions </a:t>
            </a:r>
          </a:p>
          <a:p>
            <a:pPr>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a:defRPr/>
            </a:pPr>
            <a:r>
              <a:rPr lang="en-US" sz="1400" b="1" dirty="0"/>
              <a:t>Please use the information in the Instructor Resource to facilitate the Aquatics Scenario and Scoring Exercise!</a:t>
            </a:r>
          </a:p>
          <a:p>
            <a:pPr>
              <a:defRPr/>
            </a:pPr>
            <a:endParaRPr lang="en-US" b="1" u="sng" dirty="0"/>
          </a:p>
          <a:p>
            <a:pPr>
              <a:defRPr/>
            </a:pPr>
            <a:r>
              <a:rPr lang="en-US" dirty="0"/>
              <a:t>Please review the information covered in this unit before proceeding with the mock visit.</a:t>
            </a:r>
          </a:p>
          <a:p>
            <a:pPr>
              <a:defRPr/>
            </a:pPr>
            <a:endParaRPr lang="en-US" b="1" u="sng" dirty="0"/>
          </a:p>
          <a:p>
            <a:pPr>
              <a:defRPr/>
            </a:pPr>
            <a:r>
              <a:rPr lang="en-US" b="1" dirty="0"/>
              <a:t>Unit Summary Assessment </a:t>
            </a:r>
          </a:p>
          <a:p>
            <a:pPr marL="228600" indent="-228600">
              <a:buFont typeface="+mj-lt"/>
              <a:buAutoNum type="arabicPeriod"/>
              <a:defRPr/>
            </a:pPr>
            <a:r>
              <a:rPr lang="en-US" dirty="0"/>
              <a:t>Name six criteria for determining the compliance of written documentation.  </a:t>
            </a:r>
          </a:p>
          <a:p>
            <a:pPr marL="228600" indent="-228600">
              <a:buFont typeface="+mj-lt"/>
              <a:buAutoNum type="arabicPeriod"/>
              <a:defRPr/>
            </a:pPr>
            <a:r>
              <a:rPr lang="en-US" dirty="0"/>
              <a:t>On a visit, you are provided the application of an aquatics staff member. Is this sufficient to determine the need for appropriate certification?  Why or why not?</a:t>
            </a:r>
          </a:p>
          <a:p>
            <a:pPr marL="228600" indent="-228600">
              <a:buFont typeface="+mj-lt"/>
              <a:buAutoNum type="arabicPeriod"/>
              <a:defRPr/>
            </a:pPr>
            <a:r>
              <a:rPr lang="en-US" dirty="0"/>
              <a:t>When scoring a “No” on a score form, how can you turn this into a positive educational experience?</a:t>
            </a:r>
          </a:p>
          <a:p>
            <a:pPr>
              <a:defRPr/>
            </a:pPr>
            <a:endParaRPr lang="en-US"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1EC3420D-DB76-41D7-A520-A692138C8C1C}" type="slidenum">
              <a:rPr lang="en-US" altLang="en-US" smtClean="0">
                <a:latin typeface="Futura Std Book" pitchFamily="34" charset="0"/>
              </a:rPr>
              <a:pPr eaLnBrk="1" hangingPunct="1">
                <a:spcBef>
                  <a:spcPct val="0"/>
                </a:spcBef>
              </a:pPr>
              <a:t>82</a:t>
            </a:fld>
            <a:endParaRPr lang="en-US" altLang="en-US" dirty="0">
              <a:latin typeface="Futura Std Book" pitchFamily="34" charset="0"/>
            </a:endParaRPr>
          </a:p>
        </p:txBody>
      </p:sp>
      <p:sp>
        <p:nvSpPr>
          <p:cNvPr id="15565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5654"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5245648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2036763" y="609600"/>
            <a:ext cx="3036887" cy="2278063"/>
          </a:xfrm>
          <a:ln/>
        </p:spPr>
      </p:sp>
      <p:sp>
        <p:nvSpPr>
          <p:cNvPr id="1392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Preparing for the Visit </a:t>
            </a:r>
          </a:p>
          <a:p>
            <a:pPr>
              <a:defRPr/>
            </a:pPr>
            <a:r>
              <a:rPr lang="en-US" altLang="en-US" dirty="0"/>
              <a:t> </a:t>
            </a:r>
          </a:p>
          <a:p>
            <a:pPr>
              <a:defRPr/>
            </a:pPr>
            <a:r>
              <a:rPr lang="en-US" altLang="en-US" dirty="0"/>
              <a:t>The</a:t>
            </a:r>
            <a:r>
              <a:rPr lang="en-US" altLang="en-US" baseline="0" dirty="0"/>
              <a:t> next 5 slides serve as review prior to the Mock Visit. </a:t>
            </a:r>
            <a:endParaRPr lang="en-US" altLang="en-US" dirty="0"/>
          </a:p>
        </p:txBody>
      </p:sp>
      <p:sp>
        <p:nvSpPr>
          <p:cNvPr id="11571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1571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4A09A648-7A0B-4303-B63D-42C125D29FC0}" type="slidenum">
              <a:rPr lang="en-US" altLang="en-US" sz="1000" smtClean="0">
                <a:solidFill>
                  <a:prstClr val="black"/>
                </a:solidFill>
                <a:latin typeface="Futura Std Book" pitchFamily="34" charset="0"/>
              </a:rPr>
              <a:pPr eaLnBrk="1" hangingPunct="1">
                <a:spcBef>
                  <a:spcPct val="0"/>
                </a:spcBef>
              </a:pPr>
              <a:t>83</a:t>
            </a:fld>
            <a:endParaRPr lang="en-US" altLang="en-US" sz="1000" dirty="0">
              <a:solidFill>
                <a:prstClr val="black"/>
              </a:solidFill>
              <a:latin typeface="Futura Std Book" pitchFamily="34" charset="0"/>
            </a:endParaRPr>
          </a:p>
        </p:txBody>
      </p:sp>
      <p:sp>
        <p:nvSpPr>
          <p:cNvPr id="11571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21575747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b="1" dirty="0"/>
              <a:t>Preparing for the Visit </a:t>
            </a:r>
          </a:p>
          <a:p>
            <a:r>
              <a:rPr lang="en-US" b="1" dirty="0"/>
              <a:t>Emphasize</a:t>
            </a:r>
            <a:r>
              <a:rPr lang="en-US" b="1" baseline="0" dirty="0"/>
              <a:t> these points. In setting up the visit, make sure the visitors confirm the operation of program.</a:t>
            </a: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t>Check the camp website for more information about the camp.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t>Visits are carried out when the camp program and site services are operational and when the greatest number of standards can be observed and verified.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solidFill>
                <a:schemeClr val="accent3">
                  <a:lumMod val="75000"/>
                </a:schemeClr>
              </a:solidFill>
              <a:latin typeface="Calibri" panose="020F0502020204030204" pitchFamily="34" charset="0"/>
            </a:endParaRPr>
          </a:p>
          <a:p>
            <a:endParaRPr lang="en-US" b="1"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84</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3458625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r>
              <a:rPr lang="en-US" dirty="0"/>
              <a:t>Discuss this scenario</a:t>
            </a:r>
            <a:r>
              <a:rPr lang="en-US" baseline="0" dirty="0"/>
              <a:t> as a group or divide into small groups for discussion and reporting out. </a:t>
            </a:r>
          </a:p>
          <a:p>
            <a:r>
              <a:rPr lang="en-US" baseline="0" dirty="0"/>
              <a:t>CSA review OR Pair Share </a:t>
            </a:r>
            <a:endParaRPr lang="en-US" dirty="0"/>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85</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18348476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Scenario is </a:t>
            </a:r>
            <a:r>
              <a:rPr lang="en-US" noProof="0" dirty="0">
                <a:solidFill>
                  <a:prstClr val="black"/>
                </a:solidFill>
              </a:rPr>
              <a:t>described on this and </a:t>
            </a:r>
            <a:r>
              <a:rPr lang="en-US" dirty="0">
                <a:solidFill>
                  <a:prstClr val="black"/>
                </a:solidFill>
              </a:rPr>
              <a:t>the next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86</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6828451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Discuss this scenario as a group or divide into small groups for discussion and reporting out. </a:t>
            </a:r>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87</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24768805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609600"/>
            <a:ext cx="3036887" cy="2278063"/>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1"/>
          </p:nvPr>
        </p:nvSpPr>
        <p:spPr/>
        <p:txBody>
          <a:bodyPr/>
          <a:lstStyle/>
          <a:p>
            <a:pPr>
              <a:defRPr/>
            </a:pPr>
            <a:fld id="{00764834-074A-4639-A911-961329507279}" type="slidenum">
              <a:rPr lang="en-US" smtClean="0"/>
              <a:pPr>
                <a:defRPr/>
              </a:pPr>
              <a:t>88</a:t>
            </a:fld>
            <a:endParaRPr lang="en-US" dirty="0"/>
          </a:p>
        </p:txBody>
      </p:sp>
      <p:sp>
        <p:nvSpPr>
          <p:cNvPr id="6" name="Header Placeholder 5"/>
          <p:cNvSpPr>
            <a:spLocks noGrp="1"/>
          </p:cNvSpPr>
          <p:nvPr>
            <p:ph type="hdr" sz="quarter" idx="12"/>
          </p:nvPr>
        </p:nvSpPr>
        <p:spPr/>
        <p:txBody>
          <a:bodyPr/>
          <a:lstStyle/>
          <a:p>
            <a:pPr>
              <a:defRPr/>
            </a:pPr>
            <a:r>
              <a:rPr lang="en-US"/>
              <a:t>Associate Visitor Course - Summer 2017</a:t>
            </a:r>
            <a:endParaRPr lang="en-US" dirty="0"/>
          </a:p>
        </p:txBody>
      </p:sp>
    </p:spTree>
    <p:extLst>
      <p:ext uri="{BB962C8B-B14F-4D97-AF65-F5344CB8AC3E}">
        <p14:creationId xmlns:p14="http://schemas.microsoft.com/office/powerpoint/2010/main" val="40004665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547813" y="609600"/>
            <a:ext cx="3568700" cy="2678113"/>
          </a:xfrm>
          <a:ln/>
        </p:spPr>
      </p:sp>
      <p:sp>
        <p:nvSpPr>
          <p:cNvPr id="3" name="Notes Placeholder 2"/>
          <p:cNvSpPr>
            <a:spLocks noGrp="1"/>
          </p:cNvSpPr>
          <p:nvPr>
            <p:ph type="body" idx="1"/>
          </p:nvPr>
        </p:nvSpPr>
        <p:spPr>
          <a:xfrm>
            <a:off x="239713" y="3352800"/>
            <a:ext cx="6400800" cy="5638800"/>
          </a:xfrm>
        </p:spPr>
        <p:txBody>
          <a:bodyPr/>
          <a:lstStyle/>
          <a:p>
            <a:pPr>
              <a:defRPr/>
            </a:pPr>
            <a:r>
              <a:rPr lang="en-US" dirty="0"/>
              <a:t>The Mock Visit is used to help participants understand how the visit will actually take place.  This simulation will allow the participants to practice visiting, interactively engage in observing and asking questions of staff (actors) for a camp, and to hear peer comments in a debriefing session.  The mock visit will take place on whatever site is used; the paperwork, documentation, and outline of the camp are all established in the Mock Visit packet.</a:t>
            </a:r>
          </a:p>
          <a:p>
            <a:pPr>
              <a:defRPr/>
            </a:pPr>
            <a:endParaRPr lang="en-US" dirty="0"/>
          </a:p>
          <a:p>
            <a:pPr>
              <a:defRPr/>
            </a:pPr>
            <a:r>
              <a:rPr lang="en-US" dirty="0"/>
              <a:t>**You are strongly encouraged to solicit additional Instructors or veteran Visitors to come in and assist with the Mock Visit as your actors.  They will provide the best experience because of their knowledge of the subject matter and their experience with the ACA accreditation visit process.</a:t>
            </a:r>
          </a:p>
          <a:p>
            <a:pPr>
              <a:defRPr/>
            </a:pPr>
            <a:br>
              <a:rPr lang="en-US" dirty="0"/>
            </a:br>
            <a:r>
              <a:rPr lang="en-US" dirty="0"/>
              <a:t>Instructors should review the resources available in the </a:t>
            </a:r>
            <a:r>
              <a:rPr lang="en-US" i="1" dirty="0"/>
              <a:t>Mock Visit Toolkit</a:t>
            </a:r>
            <a:r>
              <a:rPr lang="en-US" dirty="0"/>
              <a:t>.</a:t>
            </a:r>
          </a:p>
          <a:p>
            <a:pPr>
              <a:defRPr/>
            </a:pPr>
            <a:r>
              <a:rPr lang="en-US" dirty="0"/>
              <a:t>The common information about the camp to be visited is established with the materials provided for each scenario.</a:t>
            </a:r>
          </a:p>
          <a:p>
            <a:pPr>
              <a:defRPr/>
            </a:pPr>
            <a:endParaRPr lang="en-US" dirty="0"/>
          </a:p>
          <a:p>
            <a:pPr>
              <a:defRPr/>
            </a:pPr>
            <a:r>
              <a:rPr lang="en-US" dirty="0"/>
              <a:t>The scenarios are:</a:t>
            </a:r>
          </a:p>
          <a:p>
            <a:pPr marL="171450" indent="-171450">
              <a:buFont typeface="Arial" pitchFamily="34" charset="0"/>
              <a:buChar char="•"/>
              <a:defRPr/>
            </a:pPr>
            <a:r>
              <a:rPr lang="en-US" dirty="0"/>
              <a:t>Kitchen/Food Service</a:t>
            </a:r>
          </a:p>
          <a:p>
            <a:pPr marL="171450" indent="-171450">
              <a:buFont typeface="Arial" pitchFamily="34" charset="0"/>
              <a:buChar char="•"/>
              <a:defRPr/>
            </a:pPr>
            <a:r>
              <a:rPr lang="en-US" dirty="0"/>
              <a:t>Ropes Course</a:t>
            </a:r>
          </a:p>
          <a:p>
            <a:pPr marL="171450" indent="-171450">
              <a:buFont typeface="Arial" pitchFamily="34" charset="0"/>
              <a:buChar char="•"/>
              <a:defRPr/>
            </a:pPr>
            <a:r>
              <a:rPr lang="en-US" dirty="0"/>
              <a:t>Canoes</a:t>
            </a:r>
          </a:p>
          <a:p>
            <a:pPr marL="171450" indent="-171450">
              <a:buFont typeface="Arial" pitchFamily="34" charset="0"/>
              <a:buChar char="•"/>
              <a:defRPr/>
            </a:pPr>
            <a:r>
              <a:rPr lang="en-US" dirty="0"/>
              <a:t>Overnight Camping</a:t>
            </a:r>
          </a:p>
          <a:p>
            <a:pPr marL="171450" indent="-171450">
              <a:buFont typeface="Arial" pitchFamily="34" charset="0"/>
              <a:buChar char="•"/>
              <a:defRPr/>
            </a:pPr>
            <a:r>
              <a:rPr lang="en-US" dirty="0"/>
              <a:t>Transportation</a:t>
            </a:r>
          </a:p>
          <a:p>
            <a:pPr>
              <a:defRPr/>
            </a:pPr>
            <a:r>
              <a:rPr lang="en-US" b="1" dirty="0"/>
              <a:t> </a:t>
            </a:r>
            <a:endParaRPr lang="en-US" dirty="0"/>
          </a:p>
          <a:p>
            <a:pPr>
              <a:defRPr/>
            </a:pPr>
            <a:r>
              <a:rPr lang="en-US" b="1" dirty="0"/>
              <a:t>You must do at least four of the scenarios.</a:t>
            </a:r>
            <a:endParaRPr lang="en-US" dirty="0"/>
          </a:p>
          <a:p>
            <a:pPr>
              <a:defRPr/>
            </a:pPr>
            <a:endParaRPr lang="en-US" sz="1400" b="1" dirty="0"/>
          </a:p>
          <a:p>
            <a:pPr>
              <a:defRPr/>
            </a:pPr>
            <a:r>
              <a:rPr lang="en-US" sz="1400" b="1" dirty="0"/>
              <a:t>See the Course and/or Instructor Resource for additional information and materials.</a:t>
            </a: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7DB24456-D4EF-432E-8C5A-F436155A3057}" type="slidenum">
              <a:rPr lang="en-US" altLang="en-US" smtClean="0">
                <a:latin typeface="Futura Std Book" pitchFamily="34" charset="0"/>
              </a:rPr>
              <a:pPr eaLnBrk="1" hangingPunct="1">
                <a:spcBef>
                  <a:spcPct val="0"/>
                </a:spcBef>
              </a:pPr>
              <a:t>89</a:t>
            </a:fld>
            <a:endParaRPr lang="en-US" altLang="en-US" dirty="0">
              <a:latin typeface="Futura Std Book" pitchFamily="34" charset="0"/>
            </a:endParaRPr>
          </a:p>
        </p:txBody>
      </p:sp>
      <p:sp>
        <p:nvSpPr>
          <p:cNvPr id="156677"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6678"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42082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962150" y="301625"/>
            <a:ext cx="3362325" cy="2522538"/>
          </a:xfrm>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cs typeface="+mn-cs"/>
              </a:rPr>
              <a:t>ACA Accreditation means</a:t>
            </a:r>
          </a:p>
          <a:p>
            <a:pPr eaLnBrk="1" fontAlgn="auto" hangingPunct="1">
              <a:spcBef>
                <a:spcPts val="0"/>
              </a:spcBef>
              <a:spcAft>
                <a:spcPts val="0"/>
              </a:spcAft>
              <a:defRPr/>
            </a:pPr>
            <a:endParaRPr lang="en-US" dirty="0">
              <a:cs typeface="+mn-cs"/>
            </a:endParaRPr>
          </a:p>
          <a:p>
            <a:pPr eaLnBrk="1" fontAlgn="auto" hangingPunct="1">
              <a:spcBef>
                <a:spcPts val="0"/>
              </a:spcBef>
              <a:spcAft>
                <a:spcPts val="0"/>
              </a:spcAft>
              <a:defRPr/>
            </a:pPr>
            <a:r>
              <a:rPr lang="en-US" dirty="0">
                <a:cs typeface="+mn-cs"/>
              </a:rPr>
              <a:t>You have </a:t>
            </a:r>
            <a:r>
              <a:rPr lang="en-US" b="1" dirty="0">
                <a:cs typeface="+mn-cs"/>
              </a:rPr>
              <a:t>established</a:t>
            </a:r>
            <a:r>
              <a:rPr lang="en-US" dirty="0">
                <a:cs typeface="+mn-cs"/>
              </a:rPr>
              <a:t> a </a:t>
            </a:r>
            <a:r>
              <a:rPr lang="en-US" b="1" dirty="0">
                <a:cs typeface="+mn-cs"/>
              </a:rPr>
              <a:t>standard of care </a:t>
            </a:r>
            <a:r>
              <a:rPr lang="en-US" dirty="0">
                <a:cs typeface="+mn-cs"/>
              </a:rPr>
              <a:t>– </a:t>
            </a:r>
            <a:r>
              <a:rPr lang="en-US" b="1" dirty="0">
                <a:cs typeface="+mn-cs"/>
              </a:rPr>
              <a:t>using prudence</a:t>
            </a:r>
            <a:r>
              <a:rPr lang="en-US" dirty="0">
                <a:cs typeface="+mn-cs"/>
              </a:rPr>
              <a:t>. </a:t>
            </a:r>
          </a:p>
          <a:p>
            <a:pPr eaLnBrk="1" fontAlgn="auto" hangingPunct="1">
              <a:spcBef>
                <a:spcPts val="0"/>
              </a:spcBef>
              <a:spcAft>
                <a:spcPts val="0"/>
              </a:spcAft>
              <a:defRPr/>
            </a:pPr>
            <a:endParaRPr lang="en-US" dirty="0">
              <a:cs typeface="+mn-cs"/>
            </a:endParaRPr>
          </a:p>
        </p:txBody>
      </p:sp>
      <p:sp>
        <p:nvSpPr>
          <p:cNvPr id="4" name="Header Placeholder 3"/>
          <p:cNvSpPr>
            <a:spLocks noGrp="1"/>
          </p:cNvSpPr>
          <p:nvPr>
            <p:ph type="hdr" sz="quarter"/>
          </p:nvPr>
        </p:nvSpPr>
        <p:spPr/>
        <p:txBody>
          <a:bodyPr/>
          <a:lstStyle/>
          <a:p>
            <a:pPr>
              <a:defRPr/>
            </a:pPr>
            <a:r>
              <a:rPr lang="en-US"/>
              <a:t>Associate Visitor Course - Summer 2017</a:t>
            </a:r>
            <a:endParaRPr lang="en-US" dirty="0"/>
          </a:p>
        </p:txBody>
      </p:sp>
      <p:sp>
        <p:nvSpPr>
          <p:cNvPr id="6144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6144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2E82B562-1EC7-4D4E-A3C8-95C3FC2E6060}" type="slidenum">
              <a:rPr lang="en-US" altLang="en-US" sz="1200" smtClean="0"/>
              <a:pPr>
                <a:spcBef>
                  <a:spcPct val="0"/>
                </a:spcBef>
              </a:pPr>
              <a:t>9</a:t>
            </a:fld>
            <a:endParaRPr lang="en-US" altLang="en-US" sz="1200"/>
          </a:p>
        </p:txBody>
      </p:sp>
    </p:spTree>
    <p:extLst>
      <p:ext uri="{BB962C8B-B14F-4D97-AF65-F5344CB8AC3E}">
        <p14:creationId xmlns:p14="http://schemas.microsoft.com/office/powerpoint/2010/main" val="18391054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687513" y="533400"/>
            <a:ext cx="3240087" cy="2430463"/>
          </a:xfrm>
          <a:ln/>
        </p:spPr>
      </p:sp>
      <p:sp>
        <p:nvSpPr>
          <p:cNvPr id="116739" name="Notes Placeholder 2"/>
          <p:cNvSpPr>
            <a:spLocks noGrp="1"/>
          </p:cNvSpPr>
          <p:nvPr>
            <p:ph type="body" idx="1"/>
          </p:nvPr>
        </p:nvSpPr>
        <p:spPr>
          <a:xfrm>
            <a:off x="621505" y="3048000"/>
            <a:ext cx="5791201"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dirty="0"/>
              <a:t>Visitors should also make a point to read the bi-annual </a:t>
            </a:r>
            <a:r>
              <a:rPr lang="en-US" altLang="en-US" sz="1300" i="1" dirty="0"/>
              <a:t>Standards Newsletter</a:t>
            </a:r>
            <a:r>
              <a:rPr lang="en-US" altLang="en-US" sz="1300" dirty="0"/>
              <a:t> prior to their summer visits, as there may be directives or other pertinent information necessary for completions of the visits.</a:t>
            </a:r>
          </a:p>
          <a:p>
            <a:r>
              <a:rPr lang="en-US" altLang="en-US" sz="1300" dirty="0"/>
              <a:t>Also, pay attention to any messages from the director of standards and/or from your local standards chairs or ACA standards staff members.  There may be important last-minute information you need to be aware of for successful completion of  your assigned visits.</a:t>
            </a:r>
          </a:p>
          <a:p>
            <a:endParaRPr lang="en-US" altLang="en-US" sz="1400" i="1" dirty="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5EB20A4E-A3BF-4ED5-A169-3680BDB552BA}" type="slidenum">
              <a:rPr lang="en-US" altLang="en-US" smtClean="0">
                <a:solidFill>
                  <a:prstClr val="black"/>
                </a:solidFill>
                <a:latin typeface="Futura Std Book" pitchFamily="34" charset="0"/>
              </a:rPr>
              <a:pPr eaLnBrk="1" hangingPunct="1">
                <a:spcBef>
                  <a:spcPct val="0"/>
                </a:spcBef>
              </a:pPr>
              <a:t>90</a:t>
            </a:fld>
            <a:endParaRPr lang="en-US" altLang="en-US" dirty="0">
              <a:solidFill>
                <a:prstClr val="black"/>
              </a:solidFill>
              <a:latin typeface="Futura Std Book" pitchFamily="34" charset="0"/>
            </a:endParaRPr>
          </a:p>
        </p:txBody>
      </p:sp>
      <p:sp>
        <p:nvSpPr>
          <p:cNvPr id="116741"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solidFill>
                  <a:prstClr val="black"/>
                </a:solidFill>
                <a:latin typeface="Futura Std Book" pitchFamily="34" charset="0"/>
              </a:rPr>
              <a:t>© 2016 American Camping Association, Inc.</a:t>
            </a:r>
            <a:endParaRPr lang="en-US" altLang="en-US" sz="1000" dirty="0">
              <a:solidFill>
                <a:prstClr val="black"/>
              </a:solidFill>
              <a:latin typeface="Futura Std Book" pitchFamily="34" charset="0"/>
            </a:endParaRPr>
          </a:p>
        </p:txBody>
      </p:sp>
      <p:sp>
        <p:nvSpPr>
          <p:cNvPr id="11674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solidFill>
                  <a:prstClr val="black"/>
                </a:solidFill>
              </a:rPr>
              <a:t>Associate Visitor Course - Summer 2017</a:t>
            </a:r>
            <a:endParaRPr lang="en-US" altLang="en-US" dirty="0">
              <a:solidFill>
                <a:prstClr val="black"/>
              </a:solidFill>
            </a:endParaRPr>
          </a:p>
        </p:txBody>
      </p:sp>
    </p:spTree>
    <p:extLst>
      <p:ext uri="{BB962C8B-B14F-4D97-AF65-F5344CB8AC3E}">
        <p14:creationId xmlns:p14="http://schemas.microsoft.com/office/powerpoint/2010/main" val="32500113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2049463" y="609600"/>
            <a:ext cx="3048000" cy="2286000"/>
          </a:xfrm>
          <a:ln/>
        </p:spPr>
      </p:sp>
      <p:sp>
        <p:nvSpPr>
          <p:cNvPr id="157699" name="Notes Placeholder 2"/>
          <p:cNvSpPr>
            <a:spLocks noGrp="1"/>
          </p:cNvSpPr>
          <p:nvPr>
            <p:ph type="body" idx="1"/>
          </p:nvPr>
        </p:nvSpPr>
        <p:spPr>
          <a:xfrm>
            <a:off x="240506" y="3076714"/>
            <a:ext cx="6400800" cy="70578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a:t>
            </a:r>
            <a:r>
              <a:rPr lang="en-US" altLang="en-US" sz="1100" b="1" dirty="0"/>
              <a:t>Review</a:t>
            </a:r>
          </a:p>
          <a:p>
            <a:r>
              <a:rPr lang="en-US" altLang="en-US" sz="1100" b="1" dirty="0"/>
              <a:t>Take</a:t>
            </a:r>
            <a:r>
              <a:rPr lang="en-US" altLang="en-US" sz="1100" b="1" baseline="0" dirty="0"/>
              <a:t> the time to reflect on the content and experience of the course. Fill in any gaps</a:t>
            </a:r>
            <a:r>
              <a:rPr lang="en-US" altLang="en-US" sz="1100" b="1" dirty="0"/>
              <a:t> or clarifications needed, especially which may have arisen during the mock visit.</a:t>
            </a:r>
            <a:endParaRPr lang="en-US" altLang="en-US" sz="1100" dirty="0"/>
          </a:p>
          <a:p>
            <a:r>
              <a:rPr lang="en-US" altLang="en-US" sz="1100" dirty="0"/>
              <a:t>(20 minutes)</a:t>
            </a:r>
          </a:p>
          <a:p>
            <a:r>
              <a:rPr lang="en-US" altLang="en-US" sz="1100" dirty="0"/>
              <a:t>Take time to reflect back on key</a:t>
            </a:r>
            <a:r>
              <a:rPr lang="en-US" altLang="en-US" sz="1100" baseline="0" dirty="0"/>
              <a:t> points of the accreditation process:</a:t>
            </a:r>
            <a:br>
              <a:rPr lang="en-US" altLang="en-US" sz="1100" baseline="0" dirty="0"/>
            </a:br>
            <a:r>
              <a:rPr lang="en-US" altLang="en-US" sz="1100" baseline="0" dirty="0"/>
              <a:t>Volunteers,</a:t>
            </a:r>
            <a:r>
              <a:rPr lang="en-US" altLang="en-US" sz="1100" dirty="0"/>
              <a:t> </a:t>
            </a:r>
            <a:r>
              <a:rPr lang="en-US" altLang="en-US" sz="1100" baseline="0" dirty="0"/>
              <a:t>Role of ACA, Inc.,</a:t>
            </a:r>
            <a:r>
              <a:rPr lang="en-US" altLang="en-US" sz="1100" dirty="0"/>
              <a:t> </a:t>
            </a:r>
            <a:r>
              <a:rPr lang="en-US" altLang="en-US" sz="1100" baseline="0" dirty="0"/>
              <a:t>Role of LCOL,</a:t>
            </a:r>
            <a:r>
              <a:rPr lang="en-US" altLang="en-US" sz="1100" dirty="0"/>
              <a:t> </a:t>
            </a:r>
            <a:r>
              <a:rPr lang="en-US" altLang="en-US" sz="1100" baseline="0" dirty="0"/>
              <a:t>Educational Process,</a:t>
            </a:r>
            <a:r>
              <a:rPr lang="en-US" altLang="en-US" sz="1100" dirty="0"/>
              <a:t> </a:t>
            </a:r>
            <a:r>
              <a:rPr lang="en-US" altLang="en-US" sz="1100" baseline="0" dirty="0"/>
              <a:t>Role of Visitor,</a:t>
            </a:r>
            <a:r>
              <a:rPr lang="en-US" altLang="en-US" sz="1100" dirty="0"/>
              <a:t> </a:t>
            </a:r>
            <a:r>
              <a:rPr lang="en-US" altLang="en-US" sz="1100" baseline="0" dirty="0"/>
              <a:t>Information Gathering,</a:t>
            </a:r>
            <a:r>
              <a:rPr lang="en-US" altLang="en-US" sz="1100" dirty="0"/>
              <a:t> </a:t>
            </a:r>
            <a:r>
              <a:rPr lang="en-US" altLang="en-US" sz="1100" baseline="0" dirty="0"/>
              <a:t>Observation</a:t>
            </a:r>
            <a:r>
              <a:rPr lang="en-US" altLang="en-US" sz="1100" dirty="0"/>
              <a:t>, </a:t>
            </a:r>
            <a:r>
              <a:rPr lang="en-US" altLang="en-US" sz="1100" baseline="0" dirty="0"/>
              <a:t>Scoring</a:t>
            </a:r>
            <a:r>
              <a:rPr lang="en-US" altLang="en-US" sz="1100" dirty="0"/>
              <a:t>, </a:t>
            </a:r>
            <a:r>
              <a:rPr lang="en-US" altLang="en-US" sz="1100" baseline="0" dirty="0"/>
              <a:t>Compliance Decisions,</a:t>
            </a:r>
            <a:r>
              <a:rPr lang="en-US" altLang="en-US" sz="1100" dirty="0"/>
              <a:t> </a:t>
            </a:r>
            <a:r>
              <a:rPr lang="en-US" altLang="en-US" sz="1100" baseline="0" dirty="0"/>
              <a:t>Role of YOU! Communication, staying up to date, professional connections</a:t>
            </a:r>
          </a:p>
          <a:p>
            <a:endParaRPr lang="en-US" altLang="en-US" sz="1100" i="1" baseline="0" dirty="0"/>
          </a:p>
          <a:p>
            <a:r>
              <a:rPr lang="en-US" altLang="en-US" sz="1100" b="1" i="1" baseline="0" dirty="0"/>
              <a:t>“Being an ACA volunteer is important to me because I want children and adults to have the same chance to experience all the wonderful “camp” things I have had and am still having” Vivianne  Holmes, ACA Volunteer, Standards Instructor</a:t>
            </a:r>
          </a:p>
          <a:p>
            <a:pPr marL="171450" indent="-171450">
              <a:buFont typeface="Arial" panose="020B0604020202020204" pitchFamily="34" charset="0"/>
              <a:buChar char="•"/>
            </a:pPr>
            <a:r>
              <a:rPr lang="en-US" altLang="en-US" sz="1100" dirty="0"/>
              <a:t> Use the </a:t>
            </a:r>
            <a:r>
              <a:rPr lang="en-US" altLang="en-US" sz="1100" i="1" dirty="0"/>
              <a:t>Associate Visitor Participant Assessment from the participant handout</a:t>
            </a:r>
            <a:r>
              <a:rPr lang="en-US" altLang="en-US" sz="1100" dirty="0"/>
              <a:t> and ask each participant to complete the self-assessment portion. </a:t>
            </a:r>
          </a:p>
          <a:p>
            <a:pPr marL="171450" indent="-171450">
              <a:buFont typeface="Arial" panose="020B0604020202020204" pitchFamily="34" charset="0"/>
              <a:buChar char="•"/>
            </a:pPr>
            <a:r>
              <a:rPr lang="en-US" altLang="en-US" sz="1100" dirty="0"/>
              <a:t> When they have completed the portion and turned them in, hand out the course and instructor evaluations (there should be an evaluation for them to complete on each Instructor) and ask them to complete them. </a:t>
            </a:r>
          </a:p>
          <a:p>
            <a:pPr marL="171450" indent="-171450">
              <a:buFont typeface="Arial" panose="020B0604020202020204" pitchFamily="34" charset="0"/>
              <a:buChar char="•"/>
            </a:pPr>
            <a:r>
              <a:rPr lang="en-US" altLang="en-US" sz="1100" dirty="0"/>
              <a:t> Instructors review the </a:t>
            </a:r>
            <a:r>
              <a:rPr lang="en-US" altLang="en-US" sz="1100" i="1" dirty="0"/>
              <a:t>Participant Assessments</a:t>
            </a:r>
            <a:r>
              <a:rPr lang="en-US" altLang="en-US" sz="1100" dirty="0"/>
              <a:t> and fill in Instructor Assessment of Demonstrated Skills column using the Disagree/Agree column and making any comments about the participant’s progress through the course.  </a:t>
            </a:r>
          </a:p>
          <a:p>
            <a:pPr marL="171450" indent="-171450">
              <a:buFont typeface="Arial" panose="020B0604020202020204" pitchFamily="34" charset="0"/>
              <a:buChar char="•"/>
            </a:pPr>
            <a:r>
              <a:rPr lang="en-US" altLang="en-US" sz="1100" dirty="0"/>
              <a:t> The Instructors will evaluate the visitor trainees and make recommendations regarding the number of visits required of each candidate as an associate visitor before they will be eligible for visitor status. </a:t>
            </a:r>
          </a:p>
          <a:p>
            <a:pPr marL="171450" indent="-171450">
              <a:buFont typeface="Arial" panose="020B0604020202020204" pitchFamily="34" charset="0"/>
              <a:buChar char="•"/>
            </a:pPr>
            <a:r>
              <a:rPr lang="en-US" altLang="en-US" sz="1100" dirty="0"/>
              <a:t> Instructors should conduct this evaluation in private.  These candidates will receive a copy of their self-assessment with the instructor’s assessment. Instructors may have to mail this copy if a copier is not available.</a:t>
            </a:r>
            <a:endParaRPr lang="en-US" sz="1100" dirty="0">
              <a:ea typeface="ＭＳ Ｐゴシック" pitchFamily="-106" charset="-128"/>
            </a:endParaRPr>
          </a:p>
          <a:p>
            <a:r>
              <a:rPr lang="en-US" altLang="en-US" sz="1100" dirty="0"/>
              <a:t> </a:t>
            </a: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0D4FCAA2-6579-4A89-A7E8-651FE4E1D50A}" type="slidenum">
              <a:rPr lang="en-US" altLang="en-US" sz="1000" smtClean="0">
                <a:latin typeface="Futura Std Book" pitchFamily="34" charset="0"/>
              </a:rPr>
              <a:pPr eaLnBrk="1" hangingPunct="1">
                <a:spcBef>
                  <a:spcPct val="0"/>
                </a:spcBef>
              </a:pPr>
              <a:t>91</a:t>
            </a:fld>
            <a:endParaRPr lang="en-US" altLang="en-US" sz="1000" dirty="0">
              <a:latin typeface="Futura Std Book" pitchFamily="34" charset="0"/>
            </a:endParaRPr>
          </a:p>
        </p:txBody>
      </p:sp>
      <p:sp>
        <p:nvSpPr>
          <p:cNvPr id="15770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7702"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412841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1547813" y="609600"/>
            <a:ext cx="4051300" cy="3040063"/>
          </a:xfrm>
          <a:ln/>
        </p:spPr>
      </p:sp>
      <p:sp>
        <p:nvSpPr>
          <p:cNvPr id="158723" name="Notes Placeholder 2"/>
          <p:cNvSpPr>
            <a:spLocks noGrp="1"/>
          </p:cNvSpPr>
          <p:nvPr>
            <p:ph type="body" idx="1"/>
          </p:nvPr>
        </p:nvSpPr>
        <p:spPr>
          <a:xfrm>
            <a:off x="239713" y="4038600"/>
            <a:ext cx="6400800"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Congratulations</a:t>
            </a:r>
          </a:p>
          <a:p>
            <a:endParaRPr lang="en-US" altLang="en-US" b="1" dirty="0"/>
          </a:p>
          <a:p>
            <a:r>
              <a:rPr lang="en-US" altLang="en-US" dirty="0"/>
              <a:t>Remind the participants that they must keep their membership up to date to be eligible to visit camps. Let them know that the LCOL/ Board will vote to approve their appointment as an associate visitor at its next meeting.  Remind them of the local office procedures for assigning Visitors.</a:t>
            </a:r>
          </a:p>
          <a:p>
            <a:r>
              <a:rPr lang="en-US" altLang="en-US" dirty="0"/>
              <a:t> </a:t>
            </a:r>
          </a:p>
          <a:p>
            <a:r>
              <a:rPr lang="en-US" altLang="en-US" dirty="0"/>
              <a:t>Congratulate them on completing the American Camp Association Associate Visitor Course!!!</a:t>
            </a:r>
          </a:p>
          <a:p>
            <a:endParaRPr lang="en-US" altLang="en-US" dirty="0"/>
          </a:p>
          <a:p>
            <a:r>
              <a:rPr lang="en-US" altLang="en-US" dirty="0"/>
              <a:t>Instructor/Trainer:  Please complete and return your completed training report and signed applications to the ACA national office as soon as your LCOL/ Board has acted on the results of the recommendation from the Instructors.</a:t>
            </a:r>
          </a:p>
          <a:p>
            <a:endParaRPr lang="en-US" altLang="en-US" dirty="0"/>
          </a:p>
          <a:p>
            <a:r>
              <a:rPr lang="en-US" altLang="en-US" dirty="0"/>
              <a:t>Thank you!</a:t>
            </a:r>
          </a:p>
          <a:p>
            <a:endParaRPr lang="en-US" altLang="en-US" dirty="0"/>
          </a:p>
          <a:p>
            <a:r>
              <a:rPr lang="en-US" altLang="en-US" dirty="0"/>
              <a:t>Safe travels.</a:t>
            </a:r>
          </a:p>
          <a:p>
            <a:endParaRPr lang="en-US" altLang="en-US" dirty="0"/>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B8F08B68-6DC2-4601-ACB7-5B9227CF5B66}" type="slidenum">
              <a:rPr lang="en-US" altLang="en-US" smtClean="0">
                <a:latin typeface="Futura Std Book" pitchFamily="34" charset="0"/>
              </a:rPr>
              <a:pPr eaLnBrk="1" hangingPunct="1">
                <a:spcBef>
                  <a:spcPct val="0"/>
                </a:spcBef>
              </a:pPr>
              <a:t>92</a:t>
            </a:fld>
            <a:endParaRPr lang="en-US" altLang="en-US" dirty="0">
              <a:latin typeface="Futura Std Book" pitchFamily="34" charset="0"/>
            </a:endParaRPr>
          </a:p>
        </p:txBody>
      </p:sp>
      <p:sp>
        <p:nvSpPr>
          <p:cNvPr id="158725"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itchFamily="18" charset="0"/>
                <a:cs typeface="Times New Roman" pitchFamily="18" charset="0"/>
              </a:defRPr>
            </a:lvl1pPr>
            <a:lvl2pPr marL="742950" indent="-285750" defTabSz="923925" eaLnBrk="0" hangingPunct="0">
              <a:spcBef>
                <a:spcPct val="30000"/>
              </a:spcBef>
              <a:defRPr sz="1200">
                <a:solidFill>
                  <a:schemeClr val="tx1"/>
                </a:solidFill>
                <a:latin typeface="Times New Roman" pitchFamily="18" charset="0"/>
                <a:cs typeface="Times New Roman" pitchFamily="18" charset="0"/>
              </a:defRPr>
            </a:lvl2pPr>
            <a:lvl3pPr marL="1143000" indent="-228600" defTabSz="923925" eaLnBrk="0" hangingPunct="0">
              <a:spcBef>
                <a:spcPct val="30000"/>
              </a:spcBef>
              <a:defRPr sz="1200">
                <a:solidFill>
                  <a:schemeClr val="tx1"/>
                </a:solidFill>
                <a:latin typeface="Times New Roman" pitchFamily="18" charset="0"/>
                <a:cs typeface="Times New Roman" pitchFamily="18" charset="0"/>
              </a:defRPr>
            </a:lvl3pPr>
            <a:lvl4pPr marL="1600200" indent="-228600" defTabSz="923925" eaLnBrk="0" hangingPunct="0">
              <a:spcBef>
                <a:spcPct val="30000"/>
              </a:spcBef>
              <a:defRPr sz="1200">
                <a:solidFill>
                  <a:schemeClr val="tx1"/>
                </a:solidFill>
                <a:latin typeface="Times New Roman" pitchFamily="18" charset="0"/>
                <a:cs typeface="Times New Roman" pitchFamily="18" charset="0"/>
              </a:defRPr>
            </a:lvl4pPr>
            <a:lvl5pPr marL="2057400" indent="-228600" defTabSz="923925" eaLnBrk="0" hangingPunct="0">
              <a:spcBef>
                <a:spcPct val="30000"/>
              </a:spcBef>
              <a:defRPr sz="1200">
                <a:solidFill>
                  <a:schemeClr val="tx1"/>
                </a:solidFill>
                <a:latin typeface="Times New Roman" pitchFamily="18" charset="0"/>
                <a:cs typeface="Times New Roman" pitchFamily="18" charset="0"/>
              </a:defRPr>
            </a:lvl5pPr>
            <a:lvl6pPr marL="25146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defTabSz="923925"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sz="1000">
                <a:latin typeface="Futura Std Book" pitchFamily="34" charset="0"/>
              </a:rPr>
              <a:t>© 2016 American Camping Association, Inc.</a:t>
            </a:r>
            <a:endParaRPr lang="en-US" altLang="en-US" sz="1000" dirty="0">
              <a:latin typeface="Futura Std Book" pitchFamily="34" charset="0"/>
            </a:endParaRPr>
          </a:p>
        </p:txBody>
      </p:sp>
      <p:sp>
        <p:nvSpPr>
          <p:cNvPr id="158726" name="Header Placeholder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r>
              <a:rPr lang="en-US" altLang="en-US"/>
              <a:t>Associate Visitor Course - Summer 2017</a:t>
            </a:r>
            <a:endParaRPr lang="en-US" altLang="en-US" dirty="0"/>
          </a:p>
        </p:txBody>
      </p:sp>
    </p:spTree>
    <p:extLst>
      <p:ext uri="{BB962C8B-B14F-4D97-AF65-F5344CB8AC3E}">
        <p14:creationId xmlns:p14="http://schemas.microsoft.com/office/powerpoint/2010/main" val="8838345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fld id="{73629151-4D17-4136-965E-4576720C3402}" type="slidenum">
              <a:rPr lang="en-US" altLang="en-US" sz="1200" smtClean="0"/>
              <a:pPr>
                <a:spcBef>
                  <a:spcPct val="0"/>
                </a:spcBef>
              </a:pPr>
              <a:t>93</a:t>
            </a:fld>
            <a:endParaRPr lang="en-US" altLang="en-US" sz="1200"/>
          </a:p>
        </p:txBody>
      </p:sp>
      <p:sp>
        <p:nvSpPr>
          <p:cNvPr id="322563" name="Rectangle 2"/>
          <p:cNvSpPr>
            <a:spLocks noGrp="1" noRot="1" noChangeAspect="1" noChangeArrowheads="1" noTextEdit="1"/>
          </p:cNvSpPr>
          <p:nvPr>
            <p:ph type="sldImg"/>
          </p:nvPr>
        </p:nvSpPr>
        <p:spPr>
          <a:xfrm>
            <a:off x="1962150" y="301625"/>
            <a:ext cx="3362325" cy="2522538"/>
          </a:xfrm>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p>
          <a:p>
            <a:pPr eaLnBrk="1" hangingPunct="1"/>
            <a:r>
              <a:rPr lang="en-US" altLang="en-US" b="1" dirty="0"/>
              <a:t>Take time to review from the day. Today is a starting</a:t>
            </a:r>
            <a:r>
              <a:rPr lang="en-US" altLang="en-US" b="1" baseline="0" dirty="0"/>
              <a:t> point and it is up to them to take the next steps.</a:t>
            </a:r>
          </a:p>
          <a:p>
            <a:pPr eaLnBrk="1" hangingPunct="1"/>
            <a:endParaRPr lang="en-US" altLang="en-US" b="1" dirty="0"/>
          </a:p>
          <a:p>
            <a:pPr marL="0" indent="0" eaLnBrk="1" hangingPunct="1">
              <a:buFont typeface="Arial" panose="020B0604020202020204" pitchFamily="34" charset="0"/>
              <a:buNone/>
            </a:pPr>
            <a:r>
              <a:rPr lang="en-US" altLang="en-US" b="1" dirty="0"/>
              <a:t>Remind</a:t>
            </a:r>
            <a:r>
              <a:rPr lang="en-US" altLang="en-US" b="1" baseline="0" dirty="0"/>
              <a:t> participants of the resources available for them: </a:t>
            </a:r>
          </a:p>
          <a:p>
            <a:pPr marL="0" indent="0" eaLnBrk="1" hangingPunct="1">
              <a:buFont typeface="Arial" panose="020B0604020202020204" pitchFamily="34" charset="0"/>
              <a:buNone/>
            </a:pPr>
            <a:endParaRPr lang="en-US" altLang="en-US" b="1" baseline="0" dirty="0"/>
          </a:p>
          <a:p>
            <a:pPr marL="285750" indent="-285750" eaLnBrk="1" hangingPunct="1">
              <a:buFont typeface="Arial" panose="020B0604020202020204" pitchFamily="34" charset="0"/>
              <a:buChar char="•"/>
            </a:pPr>
            <a:r>
              <a:rPr lang="en-US" altLang="en-US" b="1" baseline="0" dirty="0"/>
              <a:t>APG</a:t>
            </a:r>
          </a:p>
          <a:p>
            <a:pPr marL="285750" indent="-285750" eaLnBrk="1" hangingPunct="1">
              <a:buFont typeface="Arial" panose="020B0604020202020204" pitchFamily="34" charset="0"/>
              <a:buChar char="•"/>
            </a:pPr>
            <a:r>
              <a:rPr lang="en-US" altLang="en-US" b="1" baseline="0" dirty="0"/>
              <a:t>ACAcamps.org</a:t>
            </a:r>
          </a:p>
          <a:p>
            <a:pPr marL="285750" indent="-285750" eaLnBrk="1" hangingPunct="1">
              <a:buFont typeface="Arial" panose="020B0604020202020204" pitchFamily="34" charset="0"/>
              <a:buChar char="•"/>
            </a:pPr>
            <a:r>
              <a:rPr lang="en-US" altLang="en-US" b="1" baseline="0" dirty="0"/>
              <a:t>Other participants from today</a:t>
            </a:r>
          </a:p>
          <a:p>
            <a:pPr marL="285750" indent="-285750" eaLnBrk="1" hangingPunct="1">
              <a:buFont typeface="Arial" panose="020B0604020202020204" pitchFamily="34" charset="0"/>
              <a:buChar char="•"/>
            </a:pPr>
            <a:r>
              <a:rPr lang="en-US" altLang="en-US" b="1" baseline="0" dirty="0"/>
              <a:t>You, the instructors.</a:t>
            </a:r>
          </a:p>
          <a:p>
            <a:pPr marL="285750" indent="-285750" eaLnBrk="1" hangingPunct="1">
              <a:buFont typeface="Arial" panose="020B0604020202020204" pitchFamily="34" charset="0"/>
              <a:buChar char="•"/>
            </a:pPr>
            <a:r>
              <a:rPr lang="en-US" altLang="en-US" b="1" baseline="0" dirty="0"/>
              <a:t>Local Standards Chair or ACA Standards Specialist</a:t>
            </a:r>
          </a:p>
          <a:p>
            <a:pPr eaLnBrk="1" hangingPunct="1"/>
            <a:endParaRPr lang="en-US" altLang="en-US" b="1" baseline="0" dirty="0"/>
          </a:p>
          <a:p>
            <a:pPr eaLnBrk="1" hangingPunct="1"/>
            <a:r>
              <a:rPr lang="en-US" altLang="en-US" b="1" baseline="0" dirty="0"/>
              <a:t>Use this slide to provide them with information about who they may want to reach locally.</a:t>
            </a:r>
          </a:p>
        </p:txBody>
      </p:sp>
      <p:sp>
        <p:nvSpPr>
          <p:cNvPr id="322565"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 2016 American Camping Association, Inc.</a:t>
            </a:r>
          </a:p>
        </p:txBody>
      </p:sp>
      <p:sp>
        <p:nvSpPr>
          <p:cNvPr id="322566" name="Header Placeholder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1pPr>
            <a:lvl2pPr marL="742950" indent="-28575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2pPr>
            <a:lvl3pPr marL="11430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3pPr>
            <a:lvl4pPr marL="16002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4pPr>
            <a:lvl5pPr marL="2057400" indent="-228600" defTabSz="923925">
              <a:spcBef>
                <a:spcPct val="30000"/>
              </a:spcBef>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5pPr>
            <a:lvl6pPr marL="25146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6pPr>
            <a:lvl7pPr marL="29718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7pPr>
            <a:lvl8pPr marL="34290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8pPr>
            <a:lvl9pPr marL="3886200" indent="-228600" defTabSz="923925"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cs typeface="Times New Roman" panose="02020603050405020304" pitchFamily="18" charset="0"/>
              </a:defRPr>
            </a:lvl9pPr>
          </a:lstStyle>
          <a:p>
            <a:pPr>
              <a:spcBef>
                <a:spcPct val="0"/>
              </a:spcBef>
            </a:pPr>
            <a:r>
              <a:rPr lang="en-US" altLang="en-US" sz="1200"/>
              <a:t>Associate Visitor Course - Summer 2017</a:t>
            </a:r>
          </a:p>
        </p:txBody>
      </p:sp>
    </p:spTree>
    <p:extLst>
      <p:ext uri="{BB962C8B-B14F-4D97-AF65-F5344CB8AC3E}">
        <p14:creationId xmlns:p14="http://schemas.microsoft.com/office/powerpoint/2010/main" val="390931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ea typeface="ＭＳ Ｐゴシック" pitchFamily="-106" charset="-128"/>
              </a:defRPr>
            </a:lvl1pPr>
          </a:lstStyle>
          <a:p>
            <a:pPr>
              <a:defRPr/>
            </a:pPr>
            <a:r>
              <a:rPr lang="en-US">
                <a:latin typeface="Calibri" panose="020F0502020204030204" pitchFamily="34" charset="0"/>
                <a:cs typeface="Calibri" panose="020F0502020204030204" pitchFamily="34" charset="0"/>
              </a:rPr>
              <a:t>© 2016 American Camping Association, Inc.</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A701CA5A-2829-4C00-997D-1CFFAE1E03B8}" type="slidenum">
              <a:rPr lang="en-US"/>
              <a:pPr>
                <a:defRPr/>
              </a:pPr>
              <a:t>‹#›</a:t>
            </a:fld>
            <a:endParaRPr lang="en-US" dirty="0"/>
          </a:p>
        </p:txBody>
      </p:sp>
    </p:spTree>
    <p:extLst>
      <p:ext uri="{BB962C8B-B14F-4D97-AF65-F5344CB8AC3E}">
        <p14:creationId xmlns:p14="http://schemas.microsoft.com/office/powerpoint/2010/main" val="1681048000"/>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ea typeface="ＭＳ Ｐゴシック" pitchFamily="-106" charset="-128"/>
              </a:defRPr>
            </a:lvl1pPr>
          </a:lstStyle>
          <a:p>
            <a:pPr>
              <a:defRPr/>
            </a:pPr>
            <a:r>
              <a:rPr lang="en-US" dirty="0">
                <a:latin typeface="Calibri" panose="020F0502020204030204" pitchFamily="34" charset="0"/>
                <a:cs typeface="Calibri" panose="020F0502020204030204" pitchFamily="34" charset="0"/>
              </a:rPr>
              <a:t>© 2016 American Camping Association, Inc.</a:t>
            </a:r>
          </a:p>
        </p:txBody>
      </p:sp>
      <p:sp>
        <p:nvSpPr>
          <p:cNvPr id="6" name="Slide Number Placeholder 5"/>
          <p:cNvSpPr>
            <a:spLocks noGrp="1"/>
          </p:cNvSpPr>
          <p:nvPr>
            <p:ph type="sldNum" sz="quarter" idx="12"/>
          </p:nvPr>
        </p:nvSpPr>
        <p:spPr/>
        <p:txBody>
          <a:bodyPr/>
          <a:lstStyle>
            <a:lvl1pPr>
              <a:defRPr/>
            </a:lvl1pPr>
          </a:lstStyle>
          <a:p>
            <a:pPr>
              <a:defRPr/>
            </a:pPr>
            <a:fld id="{DD2DC18F-1689-43A9-B14A-BD4324E42C3F}" type="slidenum">
              <a:rPr lang="en-US"/>
              <a:pPr>
                <a:defRPr/>
              </a:pPr>
              <a:t>‹#›</a:t>
            </a:fld>
            <a:endParaRPr lang="en-US" dirty="0"/>
          </a:p>
        </p:txBody>
      </p:sp>
    </p:spTree>
    <p:extLst>
      <p:ext uri="{BB962C8B-B14F-4D97-AF65-F5344CB8AC3E}">
        <p14:creationId xmlns:p14="http://schemas.microsoft.com/office/powerpoint/2010/main" val="902956345"/>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ea typeface="ＭＳ Ｐゴシック" pitchFamily="-106" charset="-128"/>
                <a:cs typeface="Calibri" panose="020F0502020204030204" pitchFamily="34" charset="0"/>
              </a:defRPr>
            </a:lvl1pPr>
          </a:lstStyle>
          <a:p>
            <a:pPr>
              <a:defRPr/>
            </a:pPr>
            <a:r>
              <a:rPr lang="en-US" dirty="0"/>
              <a:t>© 2016 American Camping Association, Inc.</a:t>
            </a:r>
          </a:p>
        </p:txBody>
      </p:sp>
      <p:sp>
        <p:nvSpPr>
          <p:cNvPr id="6" name="Slide Number Placeholder 5"/>
          <p:cNvSpPr>
            <a:spLocks noGrp="1"/>
          </p:cNvSpPr>
          <p:nvPr>
            <p:ph type="sldNum" sz="quarter" idx="12"/>
          </p:nvPr>
        </p:nvSpPr>
        <p:spPr/>
        <p:txBody>
          <a:bodyPr/>
          <a:lstStyle>
            <a:lvl1pPr>
              <a:defRPr/>
            </a:lvl1pPr>
          </a:lstStyle>
          <a:p>
            <a:pPr>
              <a:defRPr/>
            </a:pPr>
            <a:fld id="{80FAB7FE-6F01-48F0-B597-A54A8AE07E6C}" type="slidenum">
              <a:rPr lang="en-US"/>
              <a:pPr>
                <a:defRPr/>
              </a:pPr>
              <a:t>‹#›</a:t>
            </a:fld>
            <a:endParaRPr lang="en-US" dirty="0"/>
          </a:p>
        </p:txBody>
      </p:sp>
    </p:spTree>
    <p:extLst>
      <p:ext uri="{BB962C8B-B14F-4D97-AF65-F5344CB8AC3E}">
        <p14:creationId xmlns:p14="http://schemas.microsoft.com/office/powerpoint/2010/main" val="2021223051"/>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ea typeface="ＭＳ Ｐゴシック" pitchFamily="-106" charset="-128"/>
              </a:defRPr>
            </a:lvl1pPr>
          </a:lstStyle>
          <a:p>
            <a:pPr>
              <a:defRPr/>
            </a:pPr>
            <a:r>
              <a:rPr lang="en-US">
                <a:latin typeface="Calibri" panose="020F0502020204030204" pitchFamily="34" charset="0"/>
                <a:cs typeface="Calibri" panose="020F0502020204030204" pitchFamily="34" charset="0"/>
              </a:rPr>
              <a:t>© 2016 American Camping Association, Inc.</a:t>
            </a:r>
            <a:endParaRPr lang="en-US" dirty="0"/>
          </a:p>
        </p:txBody>
      </p:sp>
      <p:sp>
        <p:nvSpPr>
          <p:cNvPr id="5" name="Slide Number Placeholder 5"/>
          <p:cNvSpPr>
            <a:spLocks noGrp="1"/>
          </p:cNvSpPr>
          <p:nvPr>
            <p:ph type="sldNum" sz="quarter" idx="11"/>
          </p:nvPr>
        </p:nvSpPr>
        <p:spPr/>
        <p:txBody>
          <a:bodyPr/>
          <a:lstStyle>
            <a:lvl1pPr>
              <a:defRPr/>
            </a:lvl1pPr>
          </a:lstStyle>
          <a:p>
            <a:pPr>
              <a:defRPr/>
            </a:pPr>
            <a:fld id="{2689A4F8-3358-4B45-B465-8C48C323D00D}" type="slidenum">
              <a:rPr lang="en-US"/>
              <a:pPr>
                <a:defRPr/>
              </a:pPr>
              <a:t>‹#›</a:t>
            </a:fld>
            <a:endParaRPr lang="en-US" dirty="0"/>
          </a:p>
        </p:txBody>
      </p:sp>
    </p:spTree>
    <p:extLst>
      <p:ext uri="{BB962C8B-B14F-4D97-AF65-F5344CB8AC3E}">
        <p14:creationId xmlns:p14="http://schemas.microsoft.com/office/powerpoint/2010/main" val="2572960532"/>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ea typeface="ＭＳ Ｐゴシック" pitchFamily="-106" charset="-128"/>
              </a:defRPr>
            </a:lvl1pPr>
          </a:lstStyle>
          <a:p>
            <a:pPr>
              <a:defRPr/>
            </a:pPr>
            <a:r>
              <a:rPr lang="en-US" dirty="0">
                <a:latin typeface="Calibri" panose="020F0502020204030204" pitchFamily="34" charset="0"/>
                <a:cs typeface="Calibri" panose="020F0502020204030204" pitchFamily="34" charset="0"/>
              </a:rPr>
              <a:t>© 2016 American Camping Association, Inc.</a:t>
            </a:r>
          </a:p>
        </p:txBody>
      </p:sp>
      <p:sp>
        <p:nvSpPr>
          <p:cNvPr id="6" name="Slide Number Placeholder 5"/>
          <p:cNvSpPr>
            <a:spLocks noGrp="1"/>
          </p:cNvSpPr>
          <p:nvPr>
            <p:ph type="sldNum" sz="quarter" idx="12"/>
          </p:nvPr>
        </p:nvSpPr>
        <p:spPr/>
        <p:txBody>
          <a:bodyPr/>
          <a:lstStyle>
            <a:lvl1pPr>
              <a:defRPr/>
            </a:lvl1pPr>
          </a:lstStyle>
          <a:p>
            <a:pPr>
              <a:defRPr/>
            </a:pPr>
            <a:fld id="{76FB0303-959B-41CF-A9E7-C40B06C81022}" type="slidenum">
              <a:rPr lang="en-US"/>
              <a:pPr>
                <a:defRPr/>
              </a:pPr>
              <a:t>‹#›</a:t>
            </a:fld>
            <a:endParaRPr lang="en-US" dirty="0"/>
          </a:p>
        </p:txBody>
      </p:sp>
    </p:spTree>
    <p:extLst>
      <p:ext uri="{BB962C8B-B14F-4D97-AF65-F5344CB8AC3E}">
        <p14:creationId xmlns:p14="http://schemas.microsoft.com/office/powerpoint/2010/main" val="46232793"/>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6" name="Footer Placeholder 4"/>
          <p:cNvSpPr>
            <a:spLocks noGrp="1"/>
          </p:cNvSpPr>
          <p:nvPr>
            <p:ph type="ftr" sz="quarter" idx="11"/>
          </p:nvPr>
        </p:nvSpPr>
        <p:spPr/>
        <p:txBody>
          <a:bodyPr/>
          <a:lstStyle>
            <a:lvl1pPr>
              <a:defRPr>
                <a:ea typeface="ＭＳ Ｐゴシック" pitchFamily="-106" charset="-128"/>
              </a:defRPr>
            </a:lvl1pPr>
          </a:lstStyle>
          <a:p>
            <a:pPr>
              <a:defRPr/>
            </a:pPr>
            <a:r>
              <a:rPr lang="en-US" dirty="0">
                <a:latin typeface="Calibri" panose="020F0502020204030204" pitchFamily="34" charset="0"/>
                <a:cs typeface="Calibri" panose="020F0502020204030204" pitchFamily="34" charset="0"/>
              </a:rPr>
              <a:t>© 2016 American Camping Association, Inc.</a:t>
            </a:r>
          </a:p>
        </p:txBody>
      </p:sp>
      <p:sp>
        <p:nvSpPr>
          <p:cNvPr id="7" name="Slide Number Placeholder 5"/>
          <p:cNvSpPr>
            <a:spLocks noGrp="1"/>
          </p:cNvSpPr>
          <p:nvPr>
            <p:ph type="sldNum" sz="quarter" idx="12"/>
          </p:nvPr>
        </p:nvSpPr>
        <p:spPr/>
        <p:txBody>
          <a:bodyPr/>
          <a:lstStyle>
            <a:lvl1pPr>
              <a:defRPr/>
            </a:lvl1pPr>
          </a:lstStyle>
          <a:p>
            <a:pPr>
              <a:defRPr/>
            </a:pPr>
            <a:fld id="{399915EE-49E2-453B-B9B0-BA89007EB2FA}" type="slidenum">
              <a:rPr lang="en-US"/>
              <a:pPr>
                <a:defRPr/>
              </a:pPr>
              <a:t>‹#›</a:t>
            </a:fld>
            <a:endParaRPr lang="en-US" dirty="0"/>
          </a:p>
        </p:txBody>
      </p:sp>
    </p:spTree>
    <p:extLst>
      <p:ext uri="{BB962C8B-B14F-4D97-AF65-F5344CB8AC3E}">
        <p14:creationId xmlns:p14="http://schemas.microsoft.com/office/powerpoint/2010/main" val="3260157624"/>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8" name="Footer Placeholder 4"/>
          <p:cNvSpPr>
            <a:spLocks noGrp="1"/>
          </p:cNvSpPr>
          <p:nvPr>
            <p:ph type="ftr" sz="quarter" idx="11"/>
          </p:nvPr>
        </p:nvSpPr>
        <p:spPr>
          <a:xfrm>
            <a:off x="2751932" y="6400800"/>
            <a:ext cx="3490912" cy="365125"/>
          </a:xfrm>
        </p:spPr>
        <p:txBody>
          <a:bodyPr/>
          <a:lstStyle>
            <a:lvl1pPr>
              <a:defRPr>
                <a:ea typeface="ＭＳ Ｐゴシック" pitchFamily="-106" charset="-128"/>
              </a:defRPr>
            </a:lvl1pPr>
          </a:lstStyle>
          <a:p>
            <a:pPr>
              <a:defRPr/>
            </a:pPr>
            <a:r>
              <a:rPr lang="en-US" dirty="0">
                <a:latin typeface="Calibri" panose="020F0502020204030204" pitchFamily="34" charset="0"/>
                <a:cs typeface="Calibri" panose="020F0502020204030204" pitchFamily="34" charset="0"/>
              </a:rPr>
              <a:t>© 2016 American Camping Association, Inc.</a:t>
            </a:r>
          </a:p>
        </p:txBody>
      </p:sp>
      <p:sp>
        <p:nvSpPr>
          <p:cNvPr id="9" name="Slide Number Placeholder 5"/>
          <p:cNvSpPr>
            <a:spLocks noGrp="1"/>
          </p:cNvSpPr>
          <p:nvPr>
            <p:ph type="sldNum" sz="quarter" idx="12"/>
          </p:nvPr>
        </p:nvSpPr>
        <p:spPr/>
        <p:txBody>
          <a:bodyPr/>
          <a:lstStyle>
            <a:lvl1pPr>
              <a:defRPr/>
            </a:lvl1pPr>
          </a:lstStyle>
          <a:p>
            <a:pPr>
              <a:defRPr/>
            </a:pPr>
            <a:fld id="{606BB75E-30FE-4D7C-8FF9-B79B9941748C}" type="slidenum">
              <a:rPr lang="en-US"/>
              <a:pPr>
                <a:defRPr/>
              </a:pPr>
              <a:t>‹#›</a:t>
            </a:fld>
            <a:endParaRPr lang="en-US" dirty="0"/>
          </a:p>
        </p:txBody>
      </p:sp>
    </p:spTree>
    <p:extLst>
      <p:ext uri="{BB962C8B-B14F-4D97-AF65-F5344CB8AC3E}">
        <p14:creationId xmlns:p14="http://schemas.microsoft.com/office/powerpoint/2010/main" val="3904656442"/>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a:solidFill>
            <a:schemeClr val="accent3">
              <a:lumMod val="75000"/>
            </a:schemeClr>
          </a:solidFill>
          <a:ln>
            <a:solidFill>
              <a:schemeClr val="bg1"/>
            </a:solidFill>
          </a:ln>
        </p:spPr>
        <p:txBody>
          <a:bodyPr/>
          <a:lstStyle>
            <a:lvl1pPr>
              <a:defRPr>
                <a:solidFill>
                  <a:schemeClr val="bg1"/>
                </a:solidFill>
              </a:defRPr>
            </a:lvl1pPr>
          </a:lstStyle>
          <a:p>
            <a:r>
              <a:rPr lang="en-US" dirty="0"/>
              <a:t>Click to edit Master title style</a:t>
            </a:r>
          </a:p>
        </p:txBody>
      </p:sp>
      <p:sp>
        <p:nvSpPr>
          <p:cNvPr id="4" name="Footer Placeholder 4"/>
          <p:cNvSpPr>
            <a:spLocks noGrp="1"/>
          </p:cNvSpPr>
          <p:nvPr>
            <p:ph type="ftr" sz="quarter" idx="11"/>
          </p:nvPr>
        </p:nvSpPr>
        <p:spPr>
          <a:xfrm>
            <a:off x="2743200" y="6418263"/>
            <a:ext cx="3490912" cy="365125"/>
          </a:xfrm>
        </p:spPr>
        <p:txBody>
          <a:bodyPr/>
          <a:lstStyle>
            <a:lvl1pPr>
              <a:defRPr>
                <a:ea typeface="ＭＳ Ｐゴシック" pitchFamily="-106" charset="-128"/>
              </a:defRPr>
            </a:lvl1pPr>
          </a:lstStyle>
          <a:p>
            <a:pPr>
              <a:defRPr/>
            </a:pPr>
            <a:r>
              <a:rPr lang="en-US" dirty="0"/>
              <a:t>© 2016 American Camping Association, Inc.</a:t>
            </a:r>
          </a:p>
        </p:txBody>
      </p:sp>
      <p:sp>
        <p:nvSpPr>
          <p:cNvPr id="5" name="Slide Number Placeholder 5"/>
          <p:cNvSpPr>
            <a:spLocks noGrp="1"/>
          </p:cNvSpPr>
          <p:nvPr>
            <p:ph type="sldNum" sz="quarter" idx="12"/>
          </p:nvPr>
        </p:nvSpPr>
        <p:spPr/>
        <p:txBody>
          <a:bodyPr/>
          <a:lstStyle>
            <a:lvl1pPr>
              <a:defRPr/>
            </a:lvl1pPr>
          </a:lstStyle>
          <a:p>
            <a:pPr>
              <a:defRPr/>
            </a:pPr>
            <a:fld id="{7407A147-9089-4E4F-A941-541E3894D1C6}" type="slidenum">
              <a:rPr lang="en-US"/>
              <a:pPr>
                <a:defRPr/>
              </a:pPr>
              <a:t>‹#›</a:t>
            </a:fld>
            <a:endParaRPr lang="en-US" dirty="0"/>
          </a:p>
        </p:txBody>
      </p:sp>
    </p:spTree>
    <p:extLst>
      <p:ext uri="{BB962C8B-B14F-4D97-AF65-F5344CB8AC3E}">
        <p14:creationId xmlns:p14="http://schemas.microsoft.com/office/powerpoint/2010/main" val="2044588069"/>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3" name="Footer Placeholder 4"/>
          <p:cNvSpPr>
            <a:spLocks noGrp="1"/>
          </p:cNvSpPr>
          <p:nvPr>
            <p:ph type="ftr" sz="quarter" idx="11"/>
          </p:nvPr>
        </p:nvSpPr>
        <p:spPr/>
        <p:txBody>
          <a:bodyPr/>
          <a:lstStyle>
            <a:lvl1pPr>
              <a:defRPr>
                <a:ea typeface="ＭＳ Ｐゴシック" pitchFamily="-106" charset="-128"/>
              </a:defRPr>
            </a:lvl1pPr>
          </a:lstStyle>
          <a:p>
            <a:pPr>
              <a:defRPr/>
            </a:pPr>
            <a:r>
              <a:rPr lang="en-US" dirty="0">
                <a:latin typeface="Calibri" panose="020F0502020204030204" pitchFamily="34" charset="0"/>
                <a:cs typeface="Calibri" panose="020F0502020204030204" pitchFamily="34" charset="0"/>
              </a:rPr>
              <a:t>© 2016 American Camping Association, Inc.</a:t>
            </a:r>
          </a:p>
        </p:txBody>
      </p:sp>
      <p:sp>
        <p:nvSpPr>
          <p:cNvPr id="4" name="Slide Number Placeholder 5"/>
          <p:cNvSpPr>
            <a:spLocks noGrp="1"/>
          </p:cNvSpPr>
          <p:nvPr>
            <p:ph type="sldNum" sz="quarter" idx="12"/>
          </p:nvPr>
        </p:nvSpPr>
        <p:spPr/>
        <p:txBody>
          <a:bodyPr/>
          <a:lstStyle>
            <a:lvl1pPr>
              <a:defRPr/>
            </a:lvl1pPr>
          </a:lstStyle>
          <a:p>
            <a:pPr>
              <a:defRPr/>
            </a:pPr>
            <a:fld id="{5B9A2B3E-E6F2-461F-8FFC-5C5D7204E2C6}" type="slidenum">
              <a:rPr lang="en-US"/>
              <a:pPr>
                <a:defRPr/>
              </a:pPr>
              <a:t>‹#›</a:t>
            </a:fld>
            <a:endParaRPr lang="en-US" dirty="0"/>
          </a:p>
        </p:txBody>
      </p:sp>
    </p:spTree>
    <p:extLst>
      <p:ext uri="{BB962C8B-B14F-4D97-AF65-F5344CB8AC3E}">
        <p14:creationId xmlns:p14="http://schemas.microsoft.com/office/powerpoint/2010/main" val="3847486484"/>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6" name="Footer Placeholder 4"/>
          <p:cNvSpPr>
            <a:spLocks noGrp="1"/>
          </p:cNvSpPr>
          <p:nvPr>
            <p:ph type="ftr" sz="quarter" idx="11"/>
          </p:nvPr>
        </p:nvSpPr>
        <p:spPr/>
        <p:txBody>
          <a:bodyPr/>
          <a:lstStyle>
            <a:lvl1pPr>
              <a:defRPr>
                <a:ea typeface="ＭＳ Ｐゴシック" pitchFamily="-106" charset="-128"/>
              </a:defRPr>
            </a:lvl1pPr>
          </a:lstStyle>
          <a:p>
            <a:pPr>
              <a:defRPr/>
            </a:pPr>
            <a:r>
              <a:rPr lang="en-US" dirty="0">
                <a:latin typeface="Calibri" panose="020F0502020204030204" pitchFamily="34" charset="0"/>
                <a:cs typeface="Calibri" panose="020F0502020204030204" pitchFamily="34" charset="0"/>
              </a:rPr>
              <a:t>© 2016 American Camping Association, Inc.</a:t>
            </a:r>
          </a:p>
        </p:txBody>
      </p:sp>
      <p:sp>
        <p:nvSpPr>
          <p:cNvPr id="7" name="Slide Number Placeholder 5"/>
          <p:cNvSpPr>
            <a:spLocks noGrp="1"/>
          </p:cNvSpPr>
          <p:nvPr>
            <p:ph type="sldNum" sz="quarter" idx="12"/>
          </p:nvPr>
        </p:nvSpPr>
        <p:spPr/>
        <p:txBody>
          <a:bodyPr/>
          <a:lstStyle>
            <a:lvl1pPr>
              <a:defRPr/>
            </a:lvl1pPr>
          </a:lstStyle>
          <a:p>
            <a:pPr>
              <a:defRPr/>
            </a:pPr>
            <a:fld id="{BB5FD91B-1CD2-4AAD-B4F1-7020F49864CE}" type="slidenum">
              <a:rPr lang="en-US"/>
              <a:pPr>
                <a:defRPr/>
              </a:pPr>
              <a:t>‹#›</a:t>
            </a:fld>
            <a:endParaRPr lang="en-US" dirty="0"/>
          </a:p>
        </p:txBody>
      </p:sp>
    </p:spTree>
    <p:extLst>
      <p:ext uri="{BB962C8B-B14F-4D97-AF65-F5344CB8AC3E}">
        <p14:creationId xmlns:p14="http://schemas.microsoft.com/office/powerpoint/2010/main" val="1351605461"/>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392863" y="6389688"/>
            <a:ext cx="2133600" cy="365125"/>
          </a:xfrm>
          <a:prstGeom prst="rect">
            <a:avLst/>
          </a:prstGeom>
        </p:spPr>
        <p:txBody>
          <a:bodyPr/>
          <a:lstStyle>
            <a:lvl1pPr>
              <a:defRPr>
                <a:latin typeface="Futura Std Book" pitchFamily="34" charset="0"/>
              </a:defRPr>
            </a:lvl1pPr>
          </a:lstStyle>
          <a:p>
            <a:pPr>
              <a:defRPr/>
            </a:pPr>
            <a:endParaRPr lang="en-US" dirty="0"/>
          </a:p>
        </p:txBody>
      </p:sp>
      <p:sp>
        <p:nvSpPr>
          <p:cNvPr id="6" name="Footer Placeholder 4"/>
          <p:cNvSpPr>
            <a:spLocks noGrp="1"/>
          </p:cNvSpPr>
          <p:nvPr>
            <p:ph type="ftr" sz="quarter" idx="11"/>
          </p:nvPr>
        </p:nvSpPr>
        <p:spPr/>
        <p:txBody>
          <a:bodyPr/>
          <a:lstStyle>
            <a:lvl1pPr>
              <a:defRPr>
                <a:ea typeface="ＭＳ Ｐゴシック" pitchFamily="-106" charset="-128"/>
              </a:defRPr>
            </a:lvl1pPr>
          </a:lstStyle>
          <a:p>
            <a:pPr>
              <a:defRPr/>
            </a:pPr>
            <a:r>
              <a:rPr lang="en-US" dirty="0">
                <a:latin typeface="Calibri" panose="020F0502020204030204" pitchFamily="34" charset="0"/>
                <a:cs typeface="Calibri" panose="020F0502020204030204" pitchFamily="34" charset="0"/>
              </a:rPr>
              <a:t>© 2016 American Camping Association, Inc.</a:t>
            </a:r>
          </a:p>
        </p:txBody>
      </p:sp>
      <p:sp>
        <p:nvSpPr>
          <p:cNvPr id="7" name="Slide Number Placeholder 5"/>
          <p:cNvSpPr>
            <a:spLocks noGrp="1"/>
          </p:cNvSpPr>
          <p:nvPr>
            <p:ph type="sldNum" sz="quarter" idx="12"/>
          </p:nvPr>
        </p:nvSpPr>
        <p:spPr/>
        <p:txBody>
          <a:bodyPr/>
          <a:lstStyle>
            <a:lvl1pPr>
              <a:defRPr/>
            </a:lvl1pPr>
          </a:lstStyle>
          <a:p>
            <a:pPr>
              <a:defRPr/>
            </a:pPr>
            <a:fld id="{80EFC459-8A6A-42AB-8575-CE57E57BD660}" type="slidenum">
              <a:rPr lang="en-US"/>
              <a:pPr>
                <a:defRPr/>
              </a:pPr>
              <a:t>‹#›</a:t>
            </a:fld>
            <a:endParaRPr lang="en-US" dirty="0"/>
          </a:p>
        </p:txBody>
      </p:sp>
    </p:spTree>
    <p:extLst>
      <p:ext uri="{BB962C8B-B14F-4D97-AF65-F5344CB8AC3E}">
        <p14:creationId xmlns:p14="http://schemas.microsoft.com/office/powerpoint/2010/main" val="828464336"/>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8463" y="274638"/>
            <a:ext cx="82883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98463" y="1608138"/>
            <a:ext cx="8304212"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2751138" y="6356350"/>
            <a:ext cx="3490912"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lgn="r">
              <a:defRPr/>
            </a:pPr>
            <a:r>
              <a:rPr lang="en-US"/>
              <a:t>© 2016 American Camping Association, Inc.</a:t>
            </a:r>
            <a:endParaRPr lang="en-US" dirty="0"/>
          </a:p>
        </p:txBody>
      </p:sp>
      <p:sp>
        <p:nvSpPr>
          <p:cNvPr id="6" name="Slide Number Placeholder 5"/>
          <p:cNvSpPr>
            <a:spLocks noGrp="1"/>
          </p:cNvSpPr>
          <p:nvPr>
            <p:ph type="sldNum" sz="quarter" idx="4"/>
          </p:nvPr>
        </p:nvSpPr>
        <p:spPr>
          <a:xfrm>
            <a:off x="398463" y="6418263"/>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itchFamily="34" charset="0"/>
              </a:defRPr>
            </a:lvl1pPr>
          </a:lstStyle>
          <a:p>
            <a:pPr>
              <a:defRPr/>
            </a:pPr>
            <a:fld id="{DAB92448-31F9-4241-88AA-56DF5B8016C5}" type="slidenum">
              <a:rPr lang="en-US"/>
              <a:pPr>
                <a:defRPr/>
              </a:pPr>
              <a:t>‹#›</a:t>
            </a:fld>
            <a:endParaRPr lang="en-US" dirty="0"/>
          </a:p>
        </p:txBody>
      </p:sp>
      <p:pic>
        <p:nvPicPr>
          <p:cNvPr id="1030" name="Picture 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086600" y="5638800"/>
            <a:ext cx="17526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ransition>
    <p:wipe dir="d"/>
  </p:transition>
  <p:hf hdr="0" dt="0"/>
  <p:txStyles>
    <p:titleStyle>
      <a:lvl1pPr algn="ctr" rtl="0" eaLnBrk="0" fontAlgn="base" hangingPunct="0">
        <a:spcBef>
          <a:spcPct val="0"/>
        </a:spcBef>
        <a:spcAft>
          <a:spcPct val="0"/>
        </a:spcAft>
        <a:defRPr sz="4400" b="1" kern="1200">
          <a:solidFill>
            <a:schemeClr val="tx2"/>
          </a:solidFill>
          <a:latin typeface="+mj-lt"/>
          <a:ea typeface="ＭＳ Ｐゴシック" pitchFamily="34" charset="-128"/>
          <a:cs typeface="ＭＳ Ｐゴシック" pitchFamily="-106" charset="-128"/>
        </a:defRPr>
      </a:lvl1pPr>
      <a:lvl2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2pPr>
      <a:lvl3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3pPr>
      <a:lvl4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4pPr>
      <a:lvl5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00574D"/>
          </a:solidFill>
          <a:latin typeface="+mn-lt"/>
          <a:ea typeface="ＭＳ Ｐゴシック" pitchFamily="34" charset="-128"/>
          <a:cs typeface="ＭＳ Ｐゴシック" pitchFamily="-106" charset="-128"/>
        </a:defRPr>
      </a:lvl1pPr>
      <a:lvl2pPr marL="742950" indent="-285750" algn="l" rtl="0" eaLnBrk="0" fontAlgn="base" hangingPunct="0">
        <a:spcBef>
          <a:spcPct val="20000"/>
        </a:spcBef>
        <a:spcAft>
          <a:spcPct val="0"/>
        </a:spcAft>
        <a:buFont typeface="Arial" charset="0"/>
        <a:buChar char="–"/>
        <a:defRPr sz="2800" kern="1200">
          <a:solidFill>
            <a:srgbClr val="00574D"/>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rgbClr val="00574D"/>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rgbClr val="00574D"/>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rgbClr val="00574D"/>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comments" Target="../comments/comment1.xml"/><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www.acacamps.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www.acacamps.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notesSlide" Target="../notesSlides/notesSlide48.xml"/><Relationship Id="rId9" Type="http://schemas.microsoft.com/office/2007/relationships/diagramDrawing" Target="../diagrams/drawing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hyperlink" Target="http://www.acacamps.org/"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notesSlide" Target="../notesSlides/notesSlide57.xml"/><Relationship Id="rId9" Type="http://schemas.microsoft.com/office/2007/relationships/diagramDrawing" Target="../diagrams/drawing5.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comments" Target="../comments/commen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comments" Target="../comments/comment3.xml"/></Relationships>
</file>

<file path=ppt/slides/_rels/slide6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notesSlide" Target="../notesSlides/notesSlide62.xml"/><Relationship Id="rId9" Type="http://schemas.microsoft.com/office/2007/relationships/diagramDrawing" Target="../diagrams/drawing6.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6.xml"/><Relationship Id="rId7" Type="http://schemas.openxmlformats.org/officeDocument/2006/relationships/diagramQuickStyle" Target="../diagrams/quickStyle7.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notesSlide" Target="../notesSlides/notesSlide63.xml"/><Relationship Id="rId9" Type="http://schemas.microsoft.com/office/2007/relationships/diagramDrawing" Target="../diagrams/drawing7.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hyperlink" Target="http://www.acacamps.or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notesSlide" Target="../notesSlides/notesSlide74.xml"/><Relationship Id="rId9" Type="http://schemas.microsoft.com/office/2007/relationships/diagramDrawing" Target="../diagrams/drawing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5" descr="4color accreditation logo"/>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758950" y="2438400"/>
            <a:ext cx="536575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ctrTitle"/>
          </p:nvPr>
        </p:nvSpPr>
        <p:spPr>
          <a:xfrm>
            <a:off x="762000" y="381000"/>
            <a:ext cx="7772400" cy="1143000"/>
          </a:xfrm>
        </p:spPr>
        <p:txBody>
          <a:bodyPr/>
          <a:lstStyle/>
          <a:p>
            <a:pPr eaLnBrk="1" hangingPunct="1"/>
            <a:r>
              <a:rPr lang="en-US" altLang="en-US" sz="4000" dirty="0">
                <a:solidFill>
                  <a:schemeClr val="accent3">
                    <a:lumMod val="75000"/>
                  </a:schemeClr>
                </a:solidFill>
                <a:latin typeface="Calibri" panose="020F0502020204030204" pitchFamily="34" charset="0"/>
                <a:cs typeface="Calibri" panose="020F0502020204030204" pitchFamily="34" charset="0"/>
              </a:rPr>
              <a:t>American Camp Association</a:t>
            </a:r>
            <a:r>
              <a:rPr lang="en-US" altLang="en-US" sz="4000" baseline="30000" dirty="0">
                <a:solidFill>
                  <a:schemeClr val="accent3">
                    <a:lumMod val="75000"/>
                  </a:schemeClr>
                </a:solidFill>
                <a:latin typeface="Calibri" panose="020F0502020204030204" pitchFamily="34" charset="0"/>
                <a:cs typeface="Calibri" panose="020F0502020204030204" pitchFamily="34" charset="0"/>
              </a:rPr>
              <a:t>®</a:t>
            </a:r>
            <a:endParaRPr lang="en-US" altLang="en-US" sz="1400" baseline="30000" dirty="0">
              <a:solidFill>
                <a:schemeClr val="accent3">
                  <a:lumMod val="75000"/>
                </a:schemeClr>
              </a:solidFill>
              <a:latin typeface="Calibri" panose="020F0502020204030204" pitchFamily="34" charset="0"/>
              <a:cs typeface="Calibri" panose="020F0502020204030204" pitchFamily="34" charset="0"/>
            </a:endParaRPr>
          </a:p>
        </p:txBody>
      </p:sp>
      <p:sp>
        <p:nvSpPr>
          <p:cNvPr id="10243" name="Rectangle 3"/>
          <p:cNvSpPr>
            <a:spLocks noGrp="1" noChangeArrowheads="1"/>
          </p:cNvSpPr>
          <p:nvPr>
            <p:ph type="subTitle" idx="1"/>
          </p:nvPr>
        </p:nvSpPr>
        <p:spPr>
          <a:xfrm>
            <a:off x="1276350" y="1295400"/>
            <a:ext cx="6400800" cy="1752600"/>
          </a:xfrm>
        </p:spPr>
        <p:txBody>
          <a:bodyPr/>
          <a:lstStyle/>
          <a:p>
            <a:pPr eaLnBrk="1" hangingPunct="1">
              <a:buFont typeface="Arial" pitchFamily="34" charset="0"/>
              <a:buNone/>
              <a:defRPr/>
            </a:pPr>
            <a:r>
              <a:rPr lang="en-US" sz="4000" b="1" dirty="0">
                <a:solidFill>
                  <a:schemeClr val="accent3">
                    <a:lumMod val="75000"/>
                  </a:schemeClr>
                </a:solidFill>
                <a:latin typeface="Calibri" panose="020F0502020204030204" pitchFamily="34" charset="0"/>
                <a:ea typeface="ＭＳ Ｐゴシック" pitchFamily="-106" charset="-128"/>
                <a:cs typeface="Calibri" panose="020F0502020204030204" pitchFamily="34" charset="0"/>
              </a:rPr>
              <a:t>Associate Visitor Course</a:t>
            </a:r>
          </a:p>
          <a:p>
            <a:pPr eaLnBrk="1" hangingPunct="1">
              <a:buFont typeface="Arial" pitchFamily="34" charset="0"/>
              <a:buNone/>
              <a:defRPr/>
            </a:pPr>
            <a:endParaRPr lang="en-US" b="1" dirty="0">
              <a:ea typeface="ＭＳ Ｐゴシック" pitchFamily="-106" charset="-128"/>
            </a:endParaRPr>
          </a:p>
        </p:txBody>
      </p:sp>
      <p:sp>
        <p:nvSpPr>
          <p:cNvPr id="2" name="Footer Placeholder 1"/>
          <p:cNvSpPr>
            <a:spLocks noGrp="1"/>
          </p:cNvSpPr>
          <p:nvPr>
            <p:ph type="ftr" sz="quarter" idx="10"/>
          </p:nvPr>
        </p:nvSpPr>
        <p:spPr/>
        <p:txBody>
          <a:bodyPr/>
          <a:lstStyle/>
          <a:p>
            <a:pPr>
              <a:defRPr/>
            </a:pPr>
            <a:r>
              <a:rPr lang="en-US"/>
              <a:t>© 2016 American Camping Association, Inc.</a:t>
            </a:r>
            <a:endParaRPr lang="en-US" dirty="0"/>
          </a:p>
        </p:txBody>
      </p:sp>
      <p:sp>
        <p:nvSpPr>
          <p:cNvPr id="13318" name="Slide Number Placeholder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69E9A78D-0FDF-4588-9FDE-95BEAD9E8D36}" type="slidenum">
              <a:rPr lang="en-US" altLang="en-US" sz="1200" smtClean="0">
                <a:solidFill>
                  <a:srgbClr val="898989"/>
                </a:solidFill>
                <a:latin typeface="Calibri" pitchFamily="34" charset="0"/>
              </a:rPr>
              <a:pPr eaLnBrk="1" hangingPunct="1">
                <a:spcBef>
                  <a:spcPct val="0"/>
                </a:spcBef>
                <a:buFontTx/>
                <a:buNone/>
              </a:pPr>
              <a:t>1</a:t>
            </a:fld>
            <a:endParaRPr lang="en-US" altLang="en-US" sz="1200" dirty="0">
              <a:solidFill>
                <a:srgbClr val="898989"/>
              </a:solidFill>
              <a:latin typeface="Calibri" pitchFamily="34" charset="0"/>
            </a:endParaRPr>
          </a:p>
        </p:txBody>
      </p:sp>
    </p:spTree>
    <p:custDataLst>
      <p:tags r:id="rId1"/>
    </p:custData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pPr marL="0" indent="0" eaLnBrk="1" fontAlgn="auto" hangingPunct="1">
              <a:spcBef>
                <a:spcPts val="0"/>
              </a:spcBef>
              <a:spcAft>
                <a:spcPts val="0"/>
              </a:spcAft>
              <a:buFont typeface="Arial" panose="020B0604020202020204" pitchFamily="34" charset="0"/>
              <a:buNone/>
              <a:defRPr/>
            </a:pPr>
            <a:r>
              <a:rPr lang="en-US" sz="2800" b="1" dirty="0">
                <a:solidFill>
                  <a:schemeClr val="accent3">
                    <a:lumMod val="75000"/>
                  </a:schemeClr>
                </a:solidFill>
                <a:latin typeface="Calibri" panose="020F0502020204030204" pitchFamily="34" charset="0"/>
                <a:ea typeface="ＭＳ Ｐゴシック" pitchFamily="34" charset="-128"/>
              </a:rPr>
              <a:t>pru</a:t>
            </a:r>
            <a:r>
              <a:rPr lang="en-US" sz="2800" b="1" dirty="0">
                <a:solidFill>
                  <a:schemeClr val="accent3">
                    <a:lumMod val="75000"/>
                  </a:schemeClr>
                </a:solidFill>
                <a:latin typeface="Calibri" panose="020F0502020204030204" pitchFamily="34" charset="0"/>
                <a:ea typeface="ＭＳ Ｐゴシック" pitchFamily="34" charset="-128"/>
                <a:sym typeface="Symbol"/>
              </a:rPr>
              <a:t></a:t>
            </a:r>
            <a:r>
              <a:rPr lang="en-US" sz="2800" b="1" dirty="0">
                <a:solidFill>
                  <a:schemeClr val="accent3">
                    <a:lumMod val="75000"/>
                  </a:schemeClr>
                </a:solidFill>
                <a:latin typeface="Calibri" panose="020F0502020204030204" pitchFamily="34" charset="0"/>
                <a:ea typeface="ＭＳ Ｐゴシック" pitchFamily="34" charset="-128"/>
              </a:rPr>
              <a:t>dence </a:t>
            </a:r>
            <a:r>
              <a:rPr lang="en-US" sz="2800" b="1" dirty="0">
                <a:solidFill>
                  <a:schemeClr val="accent3">
                    <a:lumMod val="75000"/>
                  </a:schemeClr>
                </a:solidFill>
                <a:latin typeface="Calibri" panose="020F0502020204030204" pitchFamily="34" charset="0"/>
                <a:ea typeface="ＭＳ Ｐゴシック" pitchFamily="34" charset="-128"/>
                <a:sym typeface="Symbol"/>
              </a:rPr>
              <a:t> </a:t>
            </a:r>
            <a:r>
              <a:rPr lang="en-US" sz="2800" b="1" i="1" dirty="0">
                <a:solidFill>
                  <a:schemeClr val="accent3">
                    <a:lumMod val="75000"/>
                  </a:schemeClr>
                </a:solidFill>
                <a:latin typeface="Calibri" panose="020F0502020204030204" pitchFamily="34" charset="0"/>
                <a:ea typeface="ＭＳ Ｐゴシック" pitchFamily="34" charset="-128"/>
              </a:rPr>
              <a:t>noun</a:t>
            </a:r>
            <a:r>
              <a:rPr lang="en-US" sz="2800" b="1" dirty="0">
                <a:solidFill>
                  <a:schemeClr val="accent3">
                    <a:lumMod val="75000"/>
                  </a:schemeClr>
                </a:solidFill>
                <a:latin typeface="Calibri" panose="020F0502020204030204" pitchFamily="34" charset="0"/>
                <a:ea typeface="ＭＳ Ｐゴシック" pitchFamily="34" charset="-128"/>
              </a:rPr>
              <a:t> \ˈprü-dən(t)s\ : </a:t>
            </a:r>
          </a:p>
          <a:p>
            <a:pPr marL="0" indent="0" eaLnBrk="1" fontAlgn="auto" hangingPunct="1">
              <a:spcBef>
                <a:spcPts val="0"/>
              </a:spcBef>
              <a:spcAft>
                <a:spcPts val="0"/>
              </a:spcAft>
              <a:buFont typeface="Arial" panose="020B0604020202020204" pitchFamily="34" charset="0"/>
              <a:buNone/>
              <a:defRPr/>
            </a:pPr>
            <a:r>
              <a:rPr lang="en-US" sz="2800" b="1" dirty="0">
                <a:solidFill>
                  <a:schemeClr val="accent3">
                    <a:lumMod val="75000"/>
                  </a:schemeClr>
                </a:solidFill>
                <a:latin typeface="Calibri" panose="020F0502020204030204" pitchFamily="34" charset="0"/>
                <a:ea typeface="ＭＳ Ｐゴシック" pitchFamily="34" charset="-128"/>
              </a:rPr>
              <a:t>careful good judgment that allows </a:t>
            </a:r>
          </a:p>
          <a:p>
            <a:pPr marL="0" indent="0" eaLnBrk="1" fontAlgn="auto" hangingPunct="1">
              <a:spcBef>
                <a:spcPts val="0"/>
              </a:spcBef>
              <a:spcAft>
                <a:spcPts val="0"/>
              </a:spcAft>
              <a:buFont typeface="Arial" panose="020B0604020202020204" pitchFamily="34" charset="0"/>
              <a:buNone/>
              <a:defRPr/>
            </a:pPr>
            <a:r>
              <a:rPr lang="en-US" sz="2800" b="1" dirty="0">
                <a:solidFill>
                  <a:schemeClr val="accent3">
                    <a:lumMod val="75000"/>
                  </a:schemeClr>
                </a:solidFill>
                <a:latin typeface="Calibri" panose="020F0502020204030204" pitchFamily="34" charset="0"/>
                <a:ea typeface="ＭＳ Ｐゴシック" pitchFamily="34" charset="-128"/>
              </a:rPr>
              <a:t>someone to avoid danger or risks. </a:t>
            </a:r>
          </a:p>
          <a:p>
            <a:pPr marL="0" indent="0" eaLnBrk="1" fontAlgn="auto" hangingPunct="1">
              <a:spcBef>
                <a:spcPts val="0"/>
              </a:spcBef>
              <a:spcAft>
                <a:spcPts val="0"/>
              </a:spcAft>
              <a:buFont typeface="Arial" panose="020B0604020202020204" pitchFamily="34" charset="0"/>
              <a:buNone/>
              <a:defRPr/>
            </a:pPr>
            <a:r>
              <a:rPr lang="en-US" sz="2800" b="1" dirty="0">
                <a:solidFill>
                  <a:schemeClr val="accent3">
                    <a:lumMod val="75000"/>
                  </a:schemeClr>
                </a:solidFill>
                <a:latin typeface="Calibri" panose="020F0502020204030204" pitchFamily="34" charset="0"/>
                <a:ea typeface="ＭＳ Ｐゴシック" pitchFamily="34" charset="-128"/>
              </a:rPr>
              <a:t> </a:t>
            </a:r>
          </a:p>
          <a:p>
            <a:pPr marL="514350" indent="-514350" eaLnBrk="1" fontAlgn="auto" hangingPunct="1">
              <a:spcBef>
                <a:spcPts val="0"/>
              </a:spcBef>
              <a:spcAft>
                <a:spcPts val="0"/>
              </a:spcAft>
              <a:buFont typeface="+mj-lt"/>
              <a:buAutoNum type="arabicPeriod"/>
              <a:defRPr/>
            </a:pPr>
            <a:r>
              <a:rPr lang="en-US" sz="2800" dirty="0">
                <a:solidFill>
                  <a:schemeClr val="accent3">
                    <a:lumMod val="75000"/>
                  </a:schemeClr>
                </a:solidFill>
                <a:latin typeface="Calibri" panose="020F0502020204030204" pitchFamily="34" charset="0"/>
                <a:ea typeface="ＭＳ Ｐゴシック" pitchFamily="34" charset="-128"/>
              </a:rPr>
              <a:t>The ability to govern and </a:t>
            </a:r>
            <a:r>
              <a:rPr lang="en-US" sz="2800" b="1" dirty="0">
                <a:solidFill>
                  <a:schemeClr val="accent3">
                    <a:lumMod val="75000"/>
                  </a:schemeClr>
                </a:solidFill>
                <a:latin typeface="Calibri" panose="020F0502020204030204" pitchFamily="34" charset="0"/>
                <a:ea typeface="ＭＳ Ｐゴシック" pitchFamily="34" charset="-128"/>
              </a:rPr>
              <a:t>discipline oneself </a:t>
            </a:r>
            <a:r>
              <a:rPr lang="en-US" sz="2800" dirty="0">
                <a:solidFill>
                  <a:schemeClr val="accent3">
                    <a:lumMod val="75000"/>
                  </a:schemeClr>
                </a:solidFill>
                <a:latin typeface="Calibri" panose="020F0502020204030204" pitchFamily="34" charset="0"/>
                <a:ea typeface="ＭＳ Ｐゴシック" pitchFamily="34" charset="-128"/>
              </a:rPr>
              <a:t>by the </a:t>
            </a:r>
            <a:r>
              <a:rPr lang="en-US" sz="2800" b="1" dirty="0">
                <a:solidFill>
                  <a:schemeClr val="accent3">
                    <a:lumMod val="75000"/>
                  </a:schemeClr>
                </a:solidFill>
                <a:latin typeface="Calibri" panose="020F0502020204030204" pitchFamily="34" charset="0"/>
                <a:ea typeface="ＭＳ Ｐゴシック" pitchFamily="34" charset="-128"/>
              </a:rPr>
              <a:t>use of reason </a:t>
            </a:r>
          </a:p>
          <a:p>
            <a:pPr marL="514350" indent="-514350" eaLnBrk="1" fontAlgn="auto" hangingPunct="1">
              <a:spcBef>
                <a:spcPts val="0"/>
              </a:spcBef>
              <a:spcAft>
                <a:spcPts val="0"/>
              </a:spcAft>
              <a:buFont typeface="+mj-lt"/>
              <a:buAutoNum type="arabicPeriod"/>
              <a:defRPr/>
            </a:pPr>
            <a:r>
              <a:rPr lang="en-US" sz="2800" b="1" dirty="0">
                <a:solidFill>
                  <a:schemeClr val="accent3">
                    <a:lumMod val="75000"/>
                  </a:schemeClr>
                </a:solidFill>
                <a:latin typeface="Calibri" panose="020F0502020204030204" pitchFamily="34" charset="0"/>
                <a:ea typeface="ＭＳ Ｐゴシック" pitchFamily="34" charset="-128"/>
              </a:rPr>
              <a:t>Sagacity or shrewdness</a:t>
            </a:r>
            <a:r>
              <a:rPr lang="en-US" sz="2800" dirty="0">
                <a:solidFill>
                  <a:schemeClr val="accent3">
                    <a:lumMod val="75000"/>
                  </a:schemeClr>
                </a:solidFill>
                <a:latin typeface="Calibri" panose="020F0502020204030204" pitchFamily="34" charset="0"/>
                <a:ea typeface="ＭＳ Ｐゴシック" pitchFamily="34" charset="-128"/>
              </a:rPr>
              <a:t> in the management of affairs </a:t>
            </a:r>
          </a:p>
          <a:p>
            <a:pPr marL="514350" indent="-514350" eaLnBrk="1" fontAlgn="auto" hangingPunct="1">
              <a:spcBef>
                <a:spcPts val="0"/>
              </a:spcBef>
              <a:spcAft>
                <a:spcPts val="0"/>
              </a:spcAft>
              <a:buFont typeface="+mj-lt"/>
              <a:buAutoNum type="arabicPeriod"/>
              <a:defRPr/>
            </a:pPr>
            <a:r>
              <a:rPr lang="en-US" sz="2800" dirty="0">
                <a:solidFill>
                  <a:schemeClr val="accent3">
                    <a:lumMod val="75000"/>
                  </a:schemeClr>
                </a:solidFill>
                <a:latin typeface="Calibri" panose="020F0502020204030204" pitchFamily="34" charset="0"/>
                <a:ea typeface="ＭＳ Ｐゴシック" pitchFamily="34" charset="-128"/>
              </a:rPr>
              <a:t>Skill and </a:t>
            </a:r>
            <a:r>
              <a:rPr lang="en-US" sz="2800" b="1" dirty="0">
                <a:solidFill>
                  <a:schemeClr val="accent3">
                    <a:lumMod val="75000"/>
                  </a:schemeClr>
                </a:solidFill>
                <a:latin typeface="Calibri" panose="020F0502020204030204" pitchFamily="34" charset="0"/>
                <a:ea typeface="ＭＳ Ｐゴシック" pitchFamily="34" charset="-128"/>
              </a:rPr>
              <a:t>good judgment </a:t>
            </a:r>
            <a:r>
              <a:rPr lang="en-US" sz="2800" dirty="0">
                <a:solidFill>
                  <a:schemeClr val="accent3">
                    <a:lumMod val="75000"/>
                  </a:schemeClr>
                </a:solidFill>
                <a:latin typeface="Calibri" panose="020F0502020204030204" pitchFamily="34" charset="0"/>
                <a:ea typeface="ＭＳ Ｐゴシック" pitchFamily="34" charset="-128"/>
              </a:rPr>
              <a:t>in the use of resources </a:t>
            </a:r>
          </a:p>
          <a:p>
            <a:pPr marL="514350" indent="-514350" eaLnBrk="1" fontAlgn="auto" hangingPunct="1">
              <a:spcBef>
                <a:spcPts val="0"/>
              </a:spcBef>
              <a:spcAft>
                <a:spcPts val="0"/>
              </a:spcAft>
              <a:buFont typeface="+mj-lt"/>
              <a:buAutoNum type="arabicPeriod"/>
              <a:defRPr/>
            </a:pPr>
            <a:r>
              <a:rPr lang="en-US" sz="2800" b="1" dirty="0">
                <a:solidFill>
                  <a:schemeClr val="accent3">
                    <a:lumMod val="75000"/>
                  </a:schemeClr>
                </a:solidFill>
                <a:latin typeface="Calibri" panose="020F0502020204030204" pitchFamily="34" charset="0"/>
                <a:ea typeface="ＭＳ Ｐゴシック" pitchFamily="34" charset="-128"/>
              </a:rPr>
              <a:t>Caution or circumspection </a:t>
            </a:r>
            <a:r>
              <a:rPr lang="en-US" sz="2800" dirty="0">
                <a:solidFill>
                  <a:schemeClr val="accent3">
                    <a:lumMod val="75000"/>
                  </a:schemeClr>
                </a:solidFill>
                <a:latin typeface="Calibri" panose="020F0502020204030204" pitchFamily="34" charset="0"/>
                <a:ea typeface="ＭＳ Ｐゴシック" pitchFamily="34" charset="-128"/>
              </a:rPr>
              <a:t>as to danger</a:t>
            </a:r>
          </a:p>
          <a:p>
            <a:pPr marL="0" indent="0" eaLnBrk="1" fontAlgn="auto" hangingPunct="1">
              <a:spcBef>
                <a:spcPts val="0"/>
              </a:spcBef>
              <a:spcAft>
                <a:spcPts val="0"/>
              </a:spcAft>
              <a:buFont typeface="Arial" charset="0"/>
              <a:buNone/>
              <a:defRPr/>
            </a:pPr>
            <a:r>
              <a:rPr lang="en-US" sz="2800" dirty="0">
                <a:solidFill>
                  <a:schemeClr val="accent3">
                    <a:lumMod val="75000"/>
                  </a:schemeClr>
                </a:solidFill>
                <a:latin typeface="Calibri" panose="020F0502020204030204" pitchFamily="34" charset="0"/>
                <a:ea typeface="ＭＳ Ｐゴシック" pitchFamily="34" charset="-128"/>
              </a:rPr>
              <a:t>     or risk </a:t>
            </a:r>
          </a:p>
          <a:p>
            <a:pPr marL="0" indent="0">
              <a:buFont typeface="Arial" charset="0"/>
              <a:buNone/>
              <a:defRPr/>
            </a:pPr>
            <a:endParaRPr lang="en-US" sz="3000" dirty="0">
              <a:ea typeface="ＭＳ Ｐゴシック" pitchFamily="34" charset="-128"/>
            </a:endParaRPr>
          </a:p>
        </p:txBody>
      </p:sp>
      <p:sp>
        <p:nvSpPr>
          <p:cNvPr id="62467" name="Title 3"/>
          <p:cNvSpPr>
            <a:spLocks noGrp="1"/>
          </p:cNvSpPr>
          <p:nvPr>
            <p:ph type="title"/>
          </p:nvPr>
        </p:nvSpPr>
        <p:spPr>
          <a:xfrm>
            <a:off x="0" y="274638"/>
            <a:ext cx="9144000" cy="1143000"/>
          </a:xfrm>
          <a:solidFill>
            <a:schemeClr val="accent3">
              <a:lumMod val="75000"/>
            </a:schemeClr>
          </a:solidFill>
        </p:spPr>
        <p:txBody>
          <a:bodyPr/>
          <a:lstStyle/>
          <a:p>
            <a:r>
              <a:rPr lang="en-US" altLang="en-US" dirty="0">
                <a:solidFill>
                  <a:schemeClr val="bg1"/>
                </a:solidFill>
                <a:latin typeface="Calibri" panose="020F0502020204030204" pitchFamily="34" charset="0"/>
              </a:rPr>
              <a:t>Prudence</a:t>
            </a:r>
          </a:p>
        </p:txBody>
      </p:sp>
      <p:sp>
        <p:nvSpPr>
          <p:cNvPr id="62468" name="Footer Placeholder 1"/>
          <p:cNvSpPr>
            <a:spLocks noGrp="1"/>
          </p:cNvSpPr>
          <p:nvPr>
            <p:ph type="ftr" sz="quarter" idx="11"/>
          </p:nvPr>
        </p:nvSpPr>
        <p:spPr bwMode="auto">
          <a:xfrm>
            <a:off x="2743200" y="6321425"/>
            <a:ext cx="3352800" cy="384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574D"/>
                </a:solidFill>
                <a:latin typeface="Times New Roman" panose="02020603050405020304" pitchFamily="18"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Times New Roman" panose="02020603050405020304" pitchFamily="18"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Times New Roman" panose="02020603050405020304"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9pPr>
          </a:lstStyle>
          <a:p>
            <a:pPr algn="l" fontAlgn="base">
              <a:spcBef>
                <a:spcPct val="0"/>
              </a:spcBef>
              <a:spcAft>
                <a:spcPct val="0"/>
              </a:spcAft>
              <a:buFont typeface="Arial" panose="020B0604020202020204" pitchFamily="34" charset="0"/>
              <a:buNone/>
            </a:pPr>
            <a:r>
              <a:rPr lang="en-US" altLang="en-US" sz="1200" dirty="0">
                <a:solidFill>
                  <a:schemeClr val="tx2">
                    <a:lumMod val="75000"/>
                  </a:schemeClr>
                </a:solidFill>
              </a:rPr>
              <a:t>© 2016 American Camping Association, Inc.</a:t>
            </a:r>
            <a:endParaRPr lang="en-US" altLang="en-US" sz="1200" dirty="0">
              <a:solidFill>
                <a:schemeClr val="tx2">
                  <a:lumMod val="75000"/>
                </a:schemeClr>
              </a:solidFill>
              <a:latin typeface="Calibri" panose="020F0502020204030204" pitchFamily="34" charset="0"/>
            </a:endParaRPr>
          </a:p>
        </p:txBody>
      </p:sp>
      <p:sp>
        <p:nvSpPr>
          <p:cNvPr id="624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Times New Roman" panose="02020603050405020304" pitchFamily="18"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Times New Roman" panose="02020603050405020304" pitchFamily="18"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Times New Roman" panose="02020603050405020304"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Times New Roman" panose="02020603050405020304" pitchFamily="18" charset="0"/>
                <a:ea typeface="MS PGothic" panose="020B0600070205080204" pitchFamily="34" charset="-128"/>
              </a:defRPr>
            </a:lvl9pPr>
          </a:lstStyle>
          <a:p>
            <a:pPr>
              <a:spcBef>
                <a:spcPct val="0"/>
              </a:spcBef>
              <a:buFontTx/>
              <a:buNone/>
            </a:pPr>
            <a:fld id="{478E7B56-2F16-4975-B614-A8BFE0BDC87A}" type="slidenum">
              <a:rPr lang="en-US" altLang="en-US" sz="1200" smtClean="0">
                <a:solidFill>
                  <a:srgbClr val="898989"/>
                </a:solidFill>
                <a:latin typeface="Calibri" panose="020F0502020204030204" pitchFamily="34" charset="0"/>
              </a:rPr>
              <a:pPr>
                <a:spcBef>
                  <a:spcPct val="0"/>
                </a:spcBef>
                <a:buFontTx/>
                <a:buNone/>
              </a:pPr>
              <a:t>10</a:t>
            </a:fld>
            <a:endParaRPr lang="en-US" altLang="en-US" sz="1200">
              <a:solidFill>
                <a:srgbClr val="898989"/>
              </a:solidFill>
              <a:latin typeface="Calibri" panose="020F0502020204030204" pitchFamily="34" charset="0"/>
            </a:endParaRPr>
          </a:p>
        </p:txBody>
      </p:sp>
      <p:pic>
        <p:nvPicPr>
          <p:cNvPr id="62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9261">
            <a:off x="6421438" y="700088"/>
            <a:ext cx="158115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640222"/>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8909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E973270E-DB34-4AA2-8C0F-43923E6F1C34}"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22866014"/>
              </p:ext>
            </p:extLst>
          </p:nvPr>
        </p:nvGraphicFramePr>
        <p:xfrm>
          <a:off x="419892" y="1565275"/>
          <a:ext cx="8304213" cy="470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solidFill>
            <a:schemeClr val="bg1"/>
          </a:solidFill>
        </p:spPr>
        <p:txBody>
          <a:bodyPr/>
          <a:lstStyle/>
          <a:p>
            <a:r>
              <a:rPr lang="en-US" dirty="0">
                <a:solidFill>
                  <a:schemeClr val="accent3">
                    <a:lumMod val="75000"/>
                  </a:schemeClr>
                </a:solidFill>
                <a:latin typeface="Calibri" panose="020F0502020204030204" pitchFamily="34" charset="0"/>
                <a:cs typeface="Calibri" panose="020F0502020204030204" pitchFamily="34" charset="0"/>
              </a:rPr>
              <a:t>Non-Visit Year Timeline</a:t>
            </a:r>
          </a:p>
        </p:txBody>
      </p:sp>
    </p:spTree>
    <p:extLst>
      <p:ext uri="{BB962C8B-B14F-4D97-AF65-F5344CB8AC3E}">
        <p14:creationId xmlns:p14="http://schemas.microsoft.com/office/powerpoint/2010/main" val="539563615"/>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a:latin typeface="Calibri" panose="020F0502020204030204" pitchFamily="34" charset="0"/>
                <a:ea typeface="+mj-ea"/>
                <a:cs typeface="+mj-cs"/>
              </a:rPr>
              <a:t>When Standards are Revised</a:t>
            </a:r>
          </a:p>
        </p:txBody>
      </p:sp>
      <p:sp>
        <p:nvSpPr>
          <p:cNvPr id="271363"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fontAlgn="base">
              <a:spcBef>
                <a:spcPct val="0"/>
              </a:spcBef>
              <a:spcAft>
                <a:spcPct val="0"/>
              </a:spcAft>
              <a:buFontTx/>
              <a:buNone/>
            </a:pPr>
            <a:r>
              <a:rPr lang="en-US" altLang="en-US" sz="1000">
                <a:solidFill>
                  <a:srgbClr val="000000"/>
                </a:solidFill>
                <a:latin typeface="Lucida Sans Unicode" panose="020B0602030504020204" pitchFamily="34" charset="0"/>
              </a:rPr>
              <a:t>© 2016 American Camping Association, Inc.</a:t>
            </a:r>
          </a:p>
        </p:txBody>
      </p:sp>
      <p:sp>
        <p:nvSpPr>
          <p:cNvPr id="271364" name="Slide Number Placeholder 7"/>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A6D9DDD3-97FF-4769-AAEA-EF0AD063B735}" type="slidenum">
              <a:rPr lang="en-US" altLang="en-US" sz="1000" smtClean="0">
                <a:solidFill>
                  <a:schemeClr val="bg1"/>
                </a:solidFill>
                <a:latin typeface="Times New Roman" panose="02020603050405020304" pitchFamily="18" charset="0"/>
              </a:rPr>
              <a:pPr>
                <a:spcBef>
                  <a:spcPct val="0"/>
                </a:spcBef>
                <a:buFontTx/>
                <a:buNone/>
              </a:pPr>
              <a:t>12</a:t>
            </a:fld>
            <a:endParaRPr lang="en-US" altLang="en-US" sz="1000">
              <a:solidFill>
                <a:schemeClr val="bg1"/>
              </a:solidFill>
              <a:latin typeface="Times New Roman" panose="02020603050405020304" pitchFamily="18" charset="0"/>
            </a:endParaRPr>
          </a:p>
        </p:txBody>
      </p:sp>
      <p:sp>
        <p:nvSpPr>
          <p:cNvPr id="144389" name="TextBox 5"/>
          <p:cNvSpPr txBox="1">
            <a:spLocks noChangeArrowheads="1"/>
          </p:cNvSpPr>
          <p:nvPr/>
        </p:nvSpPr>
        <p:spPr bwMode="auto">
          <a:xfrm>
            <a:off x="473075" y="1387475"/>
            <a:ext cx="804545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eaLnBrk="0" hangingPunct="0">
              <a:spcBef>
                <a:spcPct val="20000"/>
              </a:spcBef>
              <a:buFont typeface="Arial" pitchFamily="34" charset="0"/>
              <a:buChar char="•"/>
              <a:defRPr sz="3200">
                <a:solidFill>
                  <a:srgbClr val="00574D"/>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rgbClr val="00574D"/>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rgbClr val="00574D"/>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rgbClr val="00574D"/>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rgbClr val="00574D"/>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9pPr>
          </a:lstStyle>
          <a:p>
            <a:pPr>
              <a:spcBef>
                <a:spcPts val="0"/>
              </a:spcBef>
              <a:spcAft>
                <a:spcPts val="0"/>
              </a:spcAft>
              <a:defRPr/>
            </a:pPr>
            <a:endParaRPr lang="en-US" sz="2800" dirty="0">
              <a:solidFill>
                <a:schemeClr val="accent3">
                  <a:lumMod val="75000"/>
                </a:schemeClr>
              </a:solidFill>
              <a:latin typeface="+mn-lt"/>
              <a:ea typeface="Calibri" panose="020F0502020204030204" pitchFamily="34" charset="0"/>
              <a:cs typeface="Times New Roman" panose="02020603050405020304" pitchFamily="18" charset="0"/>
            </a:endParaRPr>
          </a:p>
          <a:p>
            <a:pPr>
              <a:spcBef>
                <a:spcPts val="0"/>
              </a:spcBef>
              <a:spcAft>
                <a:spcPts val="0"/>
              </a:spcAft>
              <a:defRPr/>
            </a:pPr>
            <a:r>
              <a:rPr lang="en-US" sz="2800" dirty="0">
                <a:solidFill>
                  <a:schemeClr val="accent3">
                    <a:lumMod val="75000"/>
                  </a:schemeClr>
                </a:solidFill>
                <a:latin typeface="+mn-lt"/>
                <a:ea typeface="Calibri" panose="020F0502020204030204" pitchFamily="34" charset="0"/>
                <a:cs typeface="Times New Roman" panose="02020603050405020304" pitchFamily="18" charset="0"/>
              </a:rPr>
              <a:t>Any changes/revisions to standards (mandatory or not) become effective in the next season.</a:t>
            </a:r>
          </a:p>
          <a:p>
            <a:pPr marL="0" indent="0">
              <a:spcBef>
                <a:spcPts val="0"/>
              </a:spcBef>
              <a:spcAft>
                <a:spcPts val="0"/>
              </a:spcAft>
              <a:buFont typeface="Arial" pitchFamily="34" charset="0"/>
              <a:buNone/>
              <a:defRPr/>
            </a:pPr>
            <a:r>
              <a:rPr lang="en-US" sz="2800" dirty="0">
                <a:solidFill>
                  <a:schemeClr val="accent3">
                    <a:lumMod val="75000"/>
                  </a:schemeClr>
                </a:solidFill>
                <a:latin typeface="+mn-lt"/>
                <a:ea typeface="Calibri" panose="020F0502020204030204" pitchFamily="34" charset="0"/>
                <a:cs typeface="Times New Roman" panose="02020603050405020304" pitchFamily="18" charset="0"/>
              </a:rPr>
              <a:t>   (In the past, only mandatory standards were                 </a:t>
            </a:r>
          </a:p>
          <a:p>
            <a:pPr marL="0" indent="0">
              <a:spcBef>
                <a:spcPts val="0"/>
              </a:spcBef>
              <a:spcAft>
                <a:spcPts val="0"/>
              </a:spcAft>
              <a:buFont typeface="Arial" pitchFamily="34" charset="0"/>
              <a:buNone/>
              <a:defRPr/>
            </a:pPr>
            <a:r>
              <a:rPr lang="en-US" sz="2800" dirty="0">
                <a:solidFill>
                  <a:schemeClr val="accent3">
                    <a:lumMod val="75000"/>
                  </a:schemeClr>
                </a:solidFill>
                <a:latin typeface="+mn-lt"/>
                <a:ea typeface="Calibri" panose="020F0502020204030204" pitchFamily="34" charset="0"/>
                <a:cs typeface="Times New Roman" panose="02020603050405020304" pitchFamily="18" charset="0"/>
              </a:rPr>
              <a:t>   effective immediately. All other changes/</a:t>
            </a:r>
          </a:p>
          <a:p>
            <a:pPr marL="0" indent="0">
              <a:spcBef>
                <a:spcPts val="0"/>
              </a:spcBef>
              <a:spcAft>
                <a:spcPts val="0"/>
              </a:spcAft>
              <a:buFont typeface="Arial" pitchFamily="34" charset="0"/>
              <a:buNone/>
              <a:defRPr/>
            </a:pPr>
            <a:r>
              <a:rPr lang="en-US" sz="2800" dirty="0">
                <a:solidFill>
                  <a:schemeClr val="accent3">
                    <a:lumMod val="75000"/>
                  </a:schemeClr>
                </a:solidFill>
                <a:latin typeface="+mn-lt"/>
                <a:ea typeface="Calibri" panose="020F0502020204030204" pitchFamily="34" charset="0"/>
                <a:cs typeface="Times New Roman" panose="02020603050405020304" pitchFamily="18" charset="0"/>
              </a:rPr>
              <a:t>   revisions were effective on the camp’s next visit. </a:t>
            </a:r>
          </a:p>
          <a:p>
            <a:pPr marL="0" indent="0">
              <a:spcBef>
                <a:spcPts val="0"/>
              </a:spcBef>
              <a:spcAft>
                <a:spcPts val="0"/>
              </a:spcAft>
              <a:buFont typeface="Arial" pitchFamily="34" charset="0"/>
              <a:buNone/>
              <a:defRPr/>
            </a:pPr>
            <a:r>
              <a:rPr lang="en-US" sz="2800" dirty="0">
                <a:solidFill>
                  <a:schemeClr val="accent3">
                    <a:lumMod val="75000"/>
                  </a:schemeClr>
                </a:solidFill>
                <a:latin typeface="+mn-lt"/>
                <a:ea typeface="Calibri" panose="020F0502020204030204" pitchFamily="34" charset="0"/>
                <a:cs typeface="Times New Roman" panose="02020603050405020304" pitchFamily="18" charset="0"/>
              </a:rPr>
              <a:t>  </a:t>
            </a:r>
          </a:p>
          <a:p>
            <a:pPr>
              <a:spcBef>
                <a:spcPts val="0"/>
              </a:spcBef>
              <a:spcAft>
                <a:spcPts val="0"/>
              </a:spcAft>
              <a:defRPr/>
            </a:pPr>
            <a:r>
              <a:rPr lang="en-US" sz="2800" dirty="0">
                <a:solidFill>
                  <a:schemeClr val="accent3">
                    <a:lumMod val="75000"/>
                  </a:schemeClr>
                </a:solidFill>
                <a:latin typeface="+mn-lt"/>
                <a:ea typeface="Calibri" panose="020F0502020204030204" pitchFamily="34" charset="0"/>
                <a:cs typeface="Times New Roman" panose="02020603050405020304" pitchFamily="18" charset="0"/>
              </a:rPr>
              <a:t>As we move to a 5-year visit cycle, waiting up to 5 years for a camp to come into compliance with any standard is too long. </a:t>
            </a:r>
          </a:p>
          <a:p>
            <a:pPr eaLnBrk="1" hangingPunct="1">
              <a:spcBef>
                <a:spcPct val="0"/>
              </a:spcBef>
              <a:defRPr/>
            </a:pPr>
            <a:endParaRPr lang="en-US" altLang="en-US" sz="3100" dirty="0">
              <a:solidFill>
                <a:schemeClr val="accent2"/>
              </a:solidFill>
              <a:latin typeface="+mn-lt"/>
            </a:endParaRPr>
          </a:p>
        </p:txBody>
      </p:sp>
    </p:spTree>
    <p:custDataLst>
      <p:tags r:id="rId1"/>
    </p:custDataLst>
    <p:extLst>
      <p:ext uri="{BB962C8B-B14F-4D97-AF65-F5344CB8AC3E}">
        <p14:creationId xmlns:p14="http://schemas.microsoft.com/office/powerpoint/2010/main" val="2872594722"/>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Being a Visitor</a:t>
            </a:r>
          </a:p>
        </p:txBody>
      </p:sp>
      <p:sp>
        <p:nvSpPr>
          <p:cNvPr id="3" name="Footer Placeholder 2"/>
          <p:cNvSpPr>
            <a:spLocks noGrp="1"/>
          </p:cNvSpPr>
          <p:nvPr>
            <p:ph type="ftr" sz="quarter" idx="11"/>
          </p:nvPr>
        </p:nvSpPr>
        <p:spPr/>
        <p:txBody>
          <a:bodyPr/>
          <a:lstStyle/>
          <a:p>
            <a:pPr>
              <a:defRPr/>
            </a:pPr>
            <a:r>
              <a:rPr lang="en-US"/>
              <a:t>© 2016 American Camping Association, Inc.</a:t>
            </a:r>
          </a:p>
        </p:txBody>
      </p:sp>
      <p:pic>
        <p:nvPicPr>
          <p:cNvPr id="5" name="HHeyburn Importance of being visitor 480">
            <a:hlinkClick r:id="" action="ppaction://media"/>
          </p:cNvPr>
          <p:cNvPicPr>
            <a:picLocks noChangeAspect="1"/>
          </p:cNvPicPr>
          <p:nvPr>
            <a:videoFile r:link="rId1"/>
            <p:extLst>
              <p:ext uri="{DAA4B4D4-6D71-4841-9C94-3DE7FCFB9230}">
                <p14:media xmlns:p14="http://schemas.microsoft.com/office/powerpoint/2010/main" r:embed="rId2">
                  <p14:trim end="50"/>
                  <p14:fade in="500"/>
                </p14:media>
              </p:ext>
            </p:extLst>
          </p:nvPr>
        </p:nvPicPr>
        <p:blipFill rotWithShape="1">
          <a:blip r:embed="rId5"/>
          <a:srcRect t="8543" b="5276"/>
          <a:stretch/>
        </p:blipFill>
        <p:spPr>
          <a:xfrm>
            <a:off x="650758" y="1524000"/>
            <a:ext cx="7842482" cy="3801796"/>
          </a:xfrm>
          <a:prstGeom prst="rect">
            <a:avLst/>
          </a:prstGeom>
        </p:spPr>
      </p:pic>
      <p:sp>
        <p:nvSpPr>
          <p:cNvPr id="4" name="Slide Number Placeholder 3"/>
          <p:cNvSpPr>
            <a:spLocks noGrp="1"/>
          </p:cNvSpPr>
          <p:nvPr>
            <p:ph type="sldNum" sz="quarter" idx="12"/>
          </p:nvPr>
        </p:nvSpPr>
        <p:spPr/>
        <p:txBody>
          <a:bodyPr/>
          <a:lstStyle/>
          <a:p>
            <a:pPr>
              <a:defRPr/>
            </a:pPr>
            <a:fld id="{B4CBD800-068C-4C7F-9CD8-E5005E689D31}" type="slidenum">
              <a:rPr lang="en-US" altLang="en-US" smtClean="0"/>
              <a:pPr>
                <a:defRPr/>
              </a:pPr>
              <a:t>13</a:t>
            </a:fld>
            <a:endParaRPr lang="en-US" altLang="en-US"/>
          </a:p>
        </p:txBody>
      </p:sp>
    </p:spTree>
    <p:extLst>
      <p:ext uri="{BB962C8B-B14F-4D97-AF65-F5344CB8AC3E}">
        <p14:creationId xmlns:p14="http://schemas.microsoft.com/office/powerpoint/2010/main" val="293197197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1843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FF69289B-57D5-47E9-984D-8AEA25375DA8}" type="slidenum">
              <a:rPr lang="en-US" altLang="en-US" sz="1200" smtClean="0">
                <a:solidFill>
                  <a:srgbClr val="898989"/>
                </a:solidFill>
                <a:latin typeface="Calibri" pitchFamily="34" charset="0"/>
              </a:rPr>
              <a:pPr eaLnBrk="1" hangingPunct="1">
                <a:spcBef>
                  <a:spcPct val="0"/>
                </a:spcBef>
                <a:buFontTx/>
                <a:buNone/>
              </a:pPr>
              <a:t>14</a:t>
            </a:fld>
            <a:endParaRPr lang="en-US" altLang="en-US" sz="1200" dirty="0">
              <a:solidFill>
                <a:srgbClr val="898989"/>
              </a:solidFill>
              <a:latin typeface="Calibri" pitchFamily="34" charset="0"/>
            </a:endParaRPr>
          </a:p>
        </p:txBody>
      </p:sp>
      <p:sp>
        <p:nvSpPr>
          <p:cNvPr id="18437" name="Rectangle 2"/>
          <p:cNvSpPr>
            <a:spLocks noGrp="1" noChangeArrowheads="1"/>
          </p:cNvSpPr>
          <p:nvPr>
            <p:ph type="title"/>
          </p:nvPr>
        </p:nvSpPr>
        <p:spPr>
          <a:xfrm>
            <a:off x="381000" y="263525"/>
            <a:ext cx="8288338" cy="1143000"/>
          </a:xfrm>
        </p:spPr>
        <p:txBody>
          <a:bodyPr/>
          <a:lstStyle/>
          <a:p>
            <a:pPr eaLnBrk="1" hangingPunct="1"/>
            <a:r>
              <a:rPr lang="en-US" altLang="en-US" dirty="0">
                <a:solidFill>
                  <a:schemeClr val="bg1"/>
                </a:solidFill>
                <a:latin typeface="Calibri" panose="020F0502020204030204" pitchFamily="34" charset="0"/>
              </a:rPr>
              <a:t>ROLE OF VISITORS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197" y="1406525"/>
            <a:ext cx="8247141" cy="4651375"/>
          </a:xfrm>
          <a:prstGeom prst="rect">
            <a:avLst/>
          </a:prstGeom>
        </p:spPr>
      </p:pic>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latin typeface="Calibri" panose="020F0502020204030204" pitchFamily="34" charset="0"/>
              </a:rPr>
              <a:t>The Four C’s</a:t>
            </a: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2048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E468917C-72B4-4DBE-9A6A-2700E005EABB}" type="slidenum">
              <a:rPr lang="en-US" altLang="en-US" sz="1200" smtClean="0">
                <a:solidFill>
                  <a:srgbClr val="898989"/>
                </a:solidFill>
                <a:latin typeface="Calibri" pitchFamily="34" charset="0"/>
              </a:rPr>
              <a:pPr eaLnBrk="1" hangingPunct="1">
                <a:spcBef>
                  <a:spcPct val="0"/>
                </a:spcBef>
                <a:buFontTx/>
                <a:buNone/>
              </a:pPr>
              <a:t>15</a:t>
            </a:fld>
            <a:endParaRPr lang="en-US" altLang="en-US" sz="1200" dirty="0">
              <a:solidFill>
                <a:srgbClr val="898989"/>
              </a:solidFill>
              <a:latin typeface="Calibri" pitchFamily="34" charset="0"/>
            </a:endParaRPr>
          </a:p>
        </p:txBody>
      </p:sp>
      <p:sp>
        <p:nvSpPr>
          <p:cNvPr id="20483" name="Content Placeholder 2"/>
          <p:cNvSpPr>
            <a:spLocks noGrp="1"/>
          </p:cNvSpPr>
          <p:nvPr>
            <p:ph sz="half" idx="4294967295"/>
          </p:nvPr>
        </p:nvSpPr>
        <p:spPr>
          <a:xfrm>
            <a:off x="3910012" y="1546569"/>
            <a:ext cx="4648200" cy="4525963"/>
          </a:xfrm>
        </p:spPr>
        <p:txBody>
          <a:bodyPr anchor="ctr"/>
          <a:lstStyle/>
          <a:p>
            <a:pPr marL="574675" lvl="0" indent="-530225"/>
            <a:r>
              <a:rPr lang="en-US" altLang="en-US" sz="4000" b="1" dirty="0">
                <a:solidFill>
                  <a:schemeClr val="accent3">
                    <a:lumMod val="75000"/>
                  </a:schemeClr>
                </a:solidFill>
                <a:latin typeface="Calibri" panose="020F0502020204030204" pitchFamily="34" charset="0"/>
              </a:rPr>
              <a:t>Commitment</a:t>
            </a:r>
          </a:p>
          <a:p>
            <a:pPr marL="574675" lvl="0" indent="-530225"/>
            <a:r>
              <a:rPr lang="en-US" altLang="en-US" sz="4000" b="1" dirty="0">
                <a:solidFill>
                  <a:schemeClr val="accent3">
                    <a:lumMod val="75000"/>
                  </a:schemeClr>
                </a:solidFill>
                <a:latin typeface="Calibri" panose="020F0502020204030204" pitchFamily="34" charset="0"/>
              </a:rPr>
              <a:t>Confidentiality</a:t>
            </a:r>
          </a:p>
          <a:p>
            <a:pPr marL="574675" indent="-530225"/>
            <a:r>
              <a:rPr lang="en-US" altLang="en-US" sz="4000" b="1" dirty="0">
                <a:solidFill>
                  <a:schemeClr val="accent3">
                    <a:lumMod val="75000"/>
                  </a:schemeClr>
                </a:solidFill>
                <a:latin typeface="Calibri" panose="020F0502020204030204" pitchFamily="34" charset="0"/>
              </a:rPr>
              <a:t>Conflict of Interest</a:t>
            </a:r>
          </a:p>
          <a:p>
            <a:pPr marL="574675" indent="-530225"/>
            <a:r>
              <a:rPr lang="en-US" altLang="en-US" sz="4000" b="1" dirty="0">
                <a:solidFill>
                  <a:schemeClr val="accent3">
                    <a:lumMod val="75000"/>
                  </a:schemeClr>
                </a:solidFill>
                <a:latin typeface="Calibri" panose="020F0502020204030204" pitchFamily="34" charset="0"/>
              </a:rPr>
              <a:t>Complaints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750961"/>
            <a:ext cx="2315914" cy="4117181"/>
          </a:xfrm>
          <a:prstGeom prst="rect">
            <a:avLst/>
          </a:prstGeom>
        </p:spPr>
      </p:pic>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a:latin typeface="Calibri" panose="020F0502020204030204" pitchFamily="34" charset="0"/>
              </a:rPr>
              <a:t>Role of the Visitor – A Review</a:t>
            </a: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194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46F7FDD1-5F0F-46C2-BBB6-34C677FBE5CA}" type="slidenum">
              <a:rPr lang="en-US" altLang="en-US" sz="1200" smtClean="0">
                <a:solidFill>
                  <a:srgbClr val="898989"/>
                </a:solidFill>
                <a:latin typeface="Calibri" pitchFamily="34" charset="0"/>
              </a:rPr>
              <a:pPr eaLnBrk="1" hangingPunct="1">
                <a:spcBef>
                  <a:spcPct val="0"/>
                </a:spcBef>
                <a:buFontTx/>
                <a:buNone/>
              </a:pPr>
              <a:t>16</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1066800" y="1568766"/>
            <a:ext cx="6705600" cy="4705350"/>
          </a:xfrm>
        </p:spPr>
        <p:txBody>
          <a:bodyPr anchor="ctr"/>
          <a:lstStyle/>
          <a:p>
            <a:pPr>
              <a:buFont typeface="Arial" pitchFamily="34" charset="0"/>
              <a:buChar char="•"/>
              <a:defRPr/>
            </a:pPr>
            <a:r>
              <a:rPr lang="en-US" sz="4000" dirty="0">
                <a:solidFill>
                  <a:schemeClr val="accent3">
                    <a:lumMod val="75000"/>
                  </a:schemeClr>
                </a:solidFill>
                <a:latin typeface="Calibri" panose="020F0502020204030204" pitchFamily="34" charset="0"/>
              </a:rPr>
              <a:t>Associate Visitor vs. Visitor</a:t>
            </a:r>
          </a:p>
          <a:p>
            <a:pPr>
              <a:buFont typeface="Arial" pitchFamily="34" charset="0"/>
              <a:buChar char="•"/>
              <a:defRPr/>
            </a:pPr>
            <a:r>
              <a:rPr lang="en-US" sz="4000" dirty="0">
                <a:solidFill>
                  <a:schemeClr val="accent3">
                    <a:lumMod val="75000"/>
                  </a:schemeClr>
                </a:solidFill>
                <a:latin typeface="Calibri" panose="020F0502020204030204" pitchFamily="34" charset="0"/>
              </a:rPr>
              <a:t>Key Aspects of Visitor Role</a:t>
            </a:r>
          </a:p>
          <a:p>
            <a:pPr>
              <a:buFont typeface="Arial" pitchFamily="34" charset="0"/>
              <a:buChar char="•"/>
              <a:defRPr/>
            </a:pPr>
            <a:r>
              <a:rPr lang="en-US" sz="4000" dirty="0">
                <a:solidFill>
                  <a:schemeClr val="accent3">
                    <a:lumMod val="75000"/>
                  </a:schemeClr>
                </a:solidFill>
                <a:latin typeface="Calibri" panose="020F0502020204030204" pitchFamily="34" charset="0"/>
              </a:rPr>
              <a:t>Inspector vs. Visitor</a:t>
            </a:r>
          </a:p>
          <a:p>
            <a:pPr>
              <a:buFont typeface="Arial" pitchFamily="34" charset="0"/>
              <a:buChar char="•"/>
              <a:defRPr/>
            </a:pPr>
            <a:r>
              <a:rPr lang="en-US" altLang="en-US" sz="4000" dirty="0">
                <a:solidFill>
                  <a:schemeClr val="accent3">
                    <a:lumMod val="75000"/>
                  </a:schemeClr>
                </a:solidFill>
                <a:latin typeface="Calibri" panose="020F0502020204030204" pitchFamily="34" charset="0"/>
              </a:rPr>
              <a:t>Accreditation vs. Licensure</a:t>
            </a:r>
          </a:p>
          <a:p>
            <a:pPr>
              <a:buFont typeface="Arial" pitchFamily="34" charset="0"/>
              <a:buChar char="•"/>
              <a:defRPr/>
            </a:pPr>
            <a:r>
              <a:rPr lang="en-US" altLang="en-US" sz="4000" dirty="0">
                <a:solidFill>
                  <a:schemeClr val="accent3">
                    <a:lumMod val="75000"/>
                  </a:schemeClr>
                </a:solidFill>
                <a:latin typeface="Calibri" panose="020F0502020204030204" pitchFamily="34" charset="0"/>
              </a:rPr>
              <a:t>Legal Implications</a:t>
            </a:r>
          </a:p>
          <a:p>
            <a:pPr marL="0" indent="0">
              <a:buFont typeface="Arial" pitchFamily="34" charset="0"/>
              <a:buNone/>
              <a:defRPr/>
            </a:pPr>
            <a:endParaRPr lang="en-US" dirty="0"/>
          </a:p>
        </p:txBody>
      </p:sp>
      <p:sp>
        <p:nvSpPr>
          <p:cNvPr id="19462" name="Title 1"/>
          <p:cNvSpPr txBox="1">
            <a:spLocks/>
          </p:cNvSpPr>
          <p:nvPr/>
        </p:nvSpPr>
        <p:spPr bwMode="auto">
          <a:xfrm>
            <a:off x="-9372600" y="876300"/>
            <a:ext cx="82883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algn="ctr">
              <a:spcBef>
                <a:spcPct val="0"/>
              </a:spcBef>
              <a:buFontTx/>
              <a:buNone/>
            </a:pPr>
            <a:endParaRPr lang="en-US" altLang="en-US" sz="4000" dirty="0">
              <a:solidFill>
                <a:schemeClr val="tx2"/>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63" t="12342" r="18935" b="3321"/>
          <a:stretch/>
        </p:blipFill>
        <p:spPr>
          <a:xfrm>
            <a:off x="-121447" y="851782"/>
            <a:ext cx="9220205" cy="6248400"/>
          </a:xfrm>
          <a:prstGeom prst="rect">
            <a:avLst/>
          </a:prstGeom>
        </p:spPr>
      </p:pic>
      <p:sp>
        <p:nvSpPr>
          <p:cNvPr id="21" name="Title 4"/>
          <p:cNvSpPr>
            <a:spLocks noGrp="1"/>
          </p:cNvSpPr>
          <p:nvPr>
            <p:ph type="title"/>
          </p:nvPr>
        </p:nvSpPr>
        <p:spPr>
          <a:solidFill>
            <a:schemeClr val="accent3">
              <a:lumMod val="75000"/>
            </a:schemeClr>
          </a:solidFill>
        </p:spPr>
        <p:txBody>
          <a:bodyPr anchor="ctr"/>
          <a:lstStyle/>
          <a:p>
            <a:pPr algn="ctr" eaLnBrk="1" hangingPunct="1">
              <a:defRPr/>
            </a:pPr>
            <a:r>
              <a:rPr lang="en-US" dirty="0">
                <a:solidFill>
                  <a:schemeClr val="bg1"/>
                </a:solidFill>
                <a:ea typeface="ＭＳ Ｐゴシック" pitchFamily="-106" charset="-128"/>
              </a:rPr>
              <a:t>Which Hat Are You Wearing?</a:t>
            </a:r>
          </a:p>
        </p:txBody>
      </p:sp>
      <p:sp>
        <p:nvSpPr>
          <p:cNvPr id="21507" name="Slide Number Placeholder 1"/>
          <p:cNvSpPr>
            <a:spLocks noGrp="1"/>
          </p:cNvSpPr>
          <p:nvPr>
            <p:ph type="sldNum" sz="quarter" idx="12"/>
          </p:nvPr>
        </p:nvSpPr>
        <p:spPr bwMode="auto">
          <a:xfrm>
            <a:off x="533400" y="6675437"/>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C88C5F0E-EE84-462C-93CE-5D4DE874BD43}" type="slidenum">
              <a:rPr lang="en-US" altLang="en-US" sz="1200" smtClean="0">
                <a:solidFill>
                  <a:schemeClr val="tx2">
                    <a:lumMod val="75000"/>
                  </a:schemeClr>
                </a:solidFill>
                <a:latin typeface="Calibri" pitchFamily="34" charset="0"/>
              </a:rPr>
              <a:pPr eaLnBrk="1" hangingPunct="1">
                <a:spcBef>
                  <a:spcPct val="0"/>
                </a:spcBef>
                <a:buFontTx/>
                <a:buNone/>
              </a:pPr>
              <a:t>17</a:t>
            </a:fld>
            <a:endParaRPr lang="en-US" altLang="en-US" sz="1200" dirty="0">
              <a:solidFill>
                <a:schemeClr val="tx2">
                  <a:lumMod val="75000"/>
                </a:schemeClr>
              </a:solidFill>
              <a:latin typeface="Calibri" pitchFamily="34" charset="0"/>
            </a:endParaRPr>
          </a:p>
        </p:txBody>
      </p:sp>
    </p:spTree>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Many Hats: Which Are You Wearing?</a:t>
            </a:r>
            <a:r>
              <a:rPr lang="en-US" altLang="en-US" dirty="0">
                <a:solidFill>
                  <a:schemeClr val="bg1"/>
                </a:solidFill>
                <a:latin typeface="Calibri" panose="020F0502020204030204" pitchFamily="34" charset="0"/>
              </a:rPr>
              <a:t>?</a:t>
            </a:r>
          </a:p>
        </p:txBody>
      </p:sp>
      <p:sp>
        <p:nvSpPr>
          <p:cNvPr id="225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2253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endParaRPr lang="en-US" altLang="en-US" sz="1200" dirty="0">
              <a:solidFill>
                <a:srgbClr val="898989"/>
              </a:solidFill>
              <a:latin typeface="Calibri" pitchFamily="34" charset="0"/>
            </a:endParaRPr>
          </a:p>
        </p:txBody>
      </p:sp>
      <p:sp>
        <p:nvSpPr>
          <p:cNvPr id="28675" name="Rectangle 3"/>
          <p:cNvSpPr>
            <a:spLocks noGrp="1" noChangeArrowheads="1"/>
          </p:cNvSpPr>
          <p:nvPr>
            <p:ph idx="4294967295"/>
          </p:nvPr>
        </p:nvSpPr>
        <p:spPr>
          <a:xfrm>
            <a:off x="838200" y="1608138"/>
            <a:ext cx="8305800" cy="3954462"/>
          </a:xfrm>
          <a:noFill/>
          <a:ln w="38100">
            <a:noFill/>
            <a:miter lim="800000"/>
            <a:headEnd/>
            <a:tailEnd/>
          </a:ln>
        </p:spPr>
        <p:txBody>
          <a:bodyPr/>
          <a:lstStyle/>
          <a:p>
            <a:pPr eaLnBrk="1" hangingPunct="1">
              <a:buFontTx/>
              <a:buNone/>
              <a:defRPr/>
            </a:pPr>
            <a:endParaRPr lang="en-US" dirty="0">
              <a:solidFill>
                <a:schemeClr val="accent4">
                  <a:lumMod val="50000"/>
                </a:schemeClr>
              </a:solidFill>
              <a:latin typeface="Calibri" panose="020F0502020204030204" pitchFamily="34" charset="0"/>
              <a:ea typeface="ＭＳ Ｐゴシック" pitchFamily="-106" charset="-128"/>
            </a:endParaRPr>
          </a:p>
          <a:p>
            <a:pPr eaLnBrk="1" hangingPunct="1">
              <a:buFont typeface="Arial" pitchFamily="34" charset="0"/>
              <a:buChar char="•"/>
              <a:defRPr/>
            </a:pPr>
            <a:r>
              <a:rPr lang="en-US" sz="4000" b="1" dirty="0">
                <a:solidFill>
                  <a:schemeClr val="accent3">
                    <a:lumMod val="75000"/>
                  </a:schemeClr>
                </a:solidFill>
                <a:latin typeface="Calibri" panose="020F0502020204030204" pitchFamily="34" charset="0"/>
                <a:ea typeface="ＭＳ Ｐゴシック" pitchFamily="-106" charset="-128"/>
              </a:rPr>
              <a:t>Educational Attitude Hat</a:t>
            </a:r>
          </a:p>
          <a:p>
            <a:pPr eaLnBrk="1" hangingPunct="1">
              <a:buFont typeface="Arial" pitchFamily="34" charset="0"/>
              <a:buChar char="•"/>
              <a:defRPr/>
            </a:pPr>
            <a:r>
              <a:rPr lang="en-US" sz="4000" b="1" dirty="0">
                <a:solidFill>
                  <a:schemeClr val="accent3">
                    <a:lumMod val="75000"/>
                  </a:schemeClr>
                </a:solidFill>
                <a:latin typeface="Calibri" panose="020F0502020204030204" pitchFamily="34" charset="0"/>
                <a:ea typeface="ＭＳ Ｐゴシック" pitchFamily="-106" charset="-128"/>
              </a:rPr>
              <a:t>Interpersonal Relationships Hat</a:t>
            </a:r>
          </a:p>
          <a:p>
            <a:pPr eaLnBrk="1" hangingPunct="1">
              <a:buFont typeface="Arial" pitchFamily="34" charset="0"/>
              <a:buChar char="•"/>
              <a:defRPr/>
            </a:pPr>
            <a:r>
              <a:rPr lang="en-US" sz="4000" b="1" dirty="0">
                <a:solidFill>
                  <a:schemeClr val="accent3">
                    <a:lumMod val="75000"/>
                  </a:schemeClr>
                </a:solidFill>
                <a:latin typeface="Calibri" panose="020F0502020204030204" pitchFamily="34" charset="0"/>
                <a:ea typeface="ＭＳ Ｐゴシック" pitchFamily="-106" charset="-128"/>
              </a:rPr>
              <a:t>ACA Representative Hat</a:t>
            </a:r>
          </a:p>
          <a:p>
            <a:pPr eaLnBrk="1" hangingPunct="1">
              <a:buFont typeface="Arial" pitchFamily="34" charset="0"/>
              <a:buChar char="•"/>
              <a:defRPr/>
            </a:pPr>
            <a:r>
              <a:rPr lang="en-US" sz="4000" b="1" dirty="0">
                <a:solidFill>
                  <a:schemeClr val="accent3">
                    <a:lumMod val="75000"/>
                  </a:schemeClr>
                </a:solidFill>
                <a:latin typeface="Calibri" panose="020F0502020204030204" pitchFamily="34" charset="0"/>
                <a:ea typeface="ＭＳ Ｐゴシック" pitchFamily="-106" charset="-128"/>
              </a:rPr>
              <a:t>Legal Implications Hat</a:t>
            </a:r>
          </a:p>
          <a:p>
            <a:pPr eaLnBrk="1" hangingPunct="1">
              <a:buFont typeface="Arial" pitchFamily="34" charset="0"/>
              <a:buChar char="•"/>
              <a:defRPr/>
            </a:pPr>
            <a:endParaRPr lang="en-US" b="1" dirty="0">
              <a:solidFill>
                <a:srgbClr val="CC6600"/>
              </a:solidFill>
              <a:ea typeface="ＭＳ Ｐゴシック" pitchFamily="-106" charset="-128"/>
            </a:endParaRPr>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dirty="0">
                <a:latin typeface="Calibri" panose="020F0502020204030204" pitchFamily="34" charset="0"/>
              </a:rPr>
              <a:t>Educational Attitude Hat</a:t>
            </a:r>
          </a:p>
        </p:txBody>
      </p:sp>
      <p:sp>
        <p:nvSpPr>
          <p:cNvPr id="2355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235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5B01F7EF-E57B-4B4F-AD10-9CFE6C29D96E}" type="slidenum">
              <a:rPr lang="en-US" altLang="en-US" sz="1200" smtClean="0">
                <a:solidFill>
                  <a:srgbClr val="898989"/>
                </a:solidFill>
                <a:latin typeface="Calibri" pitchFamily="34" charset="0"/>
              </a:rPr>
              <a:pPr eaLnBrk="1" hangingPunct="1">
                <a:spcBef>
                  <a:spcPct val="0"/>
                </a:spcBef>
                <a:buFontTx/>
                <a:buNone/>
              </a:pPr>
              <a:t>19</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228600" y="1676400"/>
            <a:ext cx="8153400" cy="4191000"/>
          </a:xfrm>
          <a:noFill/>
          <a:ln w="76200">
            <a:noFill/>
            <a:prstDash val="solid"/>
          </a:ln>
          <a:effectLst>
            <a:glow rad="63500">
              <a:schemeClr val="accent3">
                <a:satMod val="175000"/>
                <a:alpha val="40000"/>
              </a:schemeClr>
            </a:glow>
          </a:effectLst>
        </p:spPr>
        <p:txBody>
          <a:bodyPr/>
          <a:lstStyle/>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Recognize the uniqueness and integrity of each camp.</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Use non-judgmental language in discussion with camp personnel.</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Share information and resources.</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Consider the visit a personal learning experience as well as an opportunity to share</a:t>
            </a:r>
            <a:r>
              <a:rPr lang="en-US" dirty="0">
                <a:solidFill>
                  <a:schemeClr val="tx1"/>
                </a:solidFill>
                <a:latin typeface="Calibri" panose="020F0502020204030204" pitchFamily="34" charset="0"/>
                <a:ea typeface="ＭＳ Ｐゴシック" pitchFamily="-106" charset="-128"/>
              </a:rPr>
              <a:t>.</a:t>
            </a:r>
          </a:p>
          <a:p>
            <a:pPr eaLnBrk="1" hangingPunct="1">
              <a:buFont typeface="Wingdings" pitchFamily="2" charset="2"/>
              <a:buNone/>
              <a:defRPr/>
            </a:pPr>
            <a:endParaRPr lang="en-US" dirty="0">
              <a:solidFill>
                <a:schemeClr val="accent4">
                  <a:lumMod val="50000"/>
                </a:schemeClr>
              </a:solidFill>
              <a:ea typeface="ＭＳ Ｐゴシック" pitchFamily="-106" charset="-128"/>
            </a:endParaRP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4"/>
          <p:cNvSpPr>
            <a:spLocks noGrp="1"/>
          </p:cNvSpPr>
          <p:nvPr>
            <p:ph type="title"/>
          </p:nvPr>
        </p:nvSpPr>
        <p:spPr>
          <a:xfrm>
            <a:off x="-14288" y="228600"/>
            <a:ext cx="9158287" cy="1143000"/>
          </a:xfrm>
        </p:spPr>
        <p:txBody>
          <a:bodyPr/>
          <a:lstStyle/>
          <a:p>
            <a:pPr eaLnBrk="1" hangingPunct="1"/>
            <a:r>
              <a:rPr lang="en-US" altLang="en-US" sz="5400" dirty="0">
                <a:solidFill>
                  <a:schemeClr val="bg1"/>
                </a:solidFill>
                <a:latin typeface="Calibri" panose="020F0502020204030204" pitchFamily="34" charset="0"/>
              </a:rPr>
              <a:t>Introduction</a:t>
            </a:r>
          </a:p>
        </p:txBody>
      </p:sp>
      <p:sp>
        <p:nvSpPr>
          <p:cNvPr id="2" name="Footer Placeholder 1"/>
          <p:cNvSpPr>
            <a:spLocks noGrp="1"/>
          </p:cNvSpPr>
          <p:nvPr>
            <p:ph type="ftr" sz="quarter" idx="11"/>
          </p:nvPr>
        </p:nvSpPr>
        <p:spPr/>
        <p:txBody>
          <a:bodyPr/>
          <a:lstStyle/>
          <a:p>
            <a:pPr>
              <a:defRPr/>
            </a:pPr>
            <a:r>
              <a:rPr lang="en-US">
                <a:solidFill>
                  <a:schemeClr val="tx2">
                    <a:lumMod val="75000"/>
                  </a:schemeClr>
                </a:solidFill>
              </a:rPr>
              <a:t>© 2016 American Camping Association, Inc.</a:t>
            </a:r>
            <a:endParaRPr lang="en-US" dirty="0">
              <a:solidFill>
                <a:schemeClr val="tx2">
                  <a:lumMod val="75000"/>
                </a:schemeClr>
              </a:solidFill>
            </a:endParaRPr>
          </a:p>
        </p:txBody>
      </p:sp>
      <p:sp>
        <p:nvSpPr>
          <p:cNvPr id="1434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269CA1AE-8B8A-4524-BFA8-177BEBBA13F9}" type="slidenum">
              <a:rPr lang="en-US" altLang="en-US" sz="1200" smtClean="0">
                <a:solidFill>
                  <a:schemeClr val="tx2">
                    <a:lumMod val="75000"/>
                  </a:schemeClr>
                </a:solidFill>
                <a:latin typeface="Calibri" pitchFamily="34" charset="0"/>
              </a:rPr>
              <a:pPr eaLnBrk="1" hangingPunct="1">
                <a:spcBef>
                  <a:spcPct val="0"/>
                </a:spcBef>
                <a:buFontTx/>
                <a:buNone/>
              </a:pPr>
              <a:t>2</a:t>
            </a:fld>
            <a:endParaRPr lang="en-US" altLang="en-US" sz="1200" dirty="0">
              <a:solidFill>
                <a:schemeClr val="tx2">
                  <a:lumMod val="75000"/>
                </a:schemeClr>
              </a:solidFill>
              <a:latin typeface="Calibri" pitchFamily="34" charset="0"/>
            </a:endParaRPr>
          </a:p>
        </p:txBody>
      </p:sp>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chor="t"/>
          <a:lstStyle/>
          <a:p>
            <a:pPr eaLnBrk="1" hangingPunct="1">
              <a:lnSpc>
                <a:spcPct val="150000"/>
              </a:lnSpc>
            </a:pPr>
            <a:r>
              <a:rPr lang="en-US" altLang="en-US" dirty="0">
                <a:latin typeface="Calibri" panose="020F0502020204030204" pitchFamily="34" charset="0"/>
              </a:rPr>
              <a:t>Interpersonal Relationship Hat</a:t>
            </a:r>
            <a:br>
              <a:rPr lang="en-US" altLang="en-US" dirty="0"/>
            </a:br>
            <a:endParaRPr lang="en-US" altLang="en-US" dirty="0"/>
          </a:p>
        </p:txBody>
      </p:sp>
      <p:sp>
        <p:nvSpPr>
          <p:cNvPr id="2458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2458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22384F64-8189-41A8-9382-50D2ED308389}" type="slidenum">
              <a:rPr lang="en-US" altLang="en-US" sz="1200" smtClean="0">
                <a:solidFill>
                  <a:srgbClr val="898989"/>
                </a:solidFill>
                <a:latin typeface="Calibri" pitchFamily="34" charset="0"/>
              </a:rPr>
              <a:pPr eaLnBrk="1" hangingPunct="1">
                <a:spcBef>
                  <a:spcPct val="0"/>
                </a:spcBef>
                <a:buFontTx/>
                <a:buNone/>
              </a:pPr>
              <a:t>20</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838200" y="1585913"/>
            <a:ext cx="8305800" cy="4052887"/>
          </a:xfrm>
          <a:solidFill>
            <a:schemeClr val="bg1"/>
          </a:solidFill>
          <a:ln w="3175">
            <a:noFill/>
          </a:ln>
          <a:effectLst/>
        </p:spPr>
        <p:txBody>
          <a:bodyPr>
            <a:normAutofit fontScale="70000" lnSpcReduction="20000"/>
          </a:bodyPr>
          <a:lstStyle/>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Establish rapport with the director.</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Understand the dual role of standards: education and accreditation.</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Do not express an opinion as to whether the camp will or will not pass.</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Inspire confidence on the part of the director that the visit is fair, thorough, positive, and confidential.</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Be as unobtrusive as possible in interviewing staff and observing the program.</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Follow ethical practices in relation to information obtained on the visit.</a:t>
            </a:r>
          </a:p>
          <a:p>
            <a:pPr eaLnBrk="1" hangingPunct="1">
              <a:buFont typeface="Wingdings" pitchFamily="2" charset="2"/>
              <a:buNone/>
              <a:defRPr/>
            </a:pPr>
            <a:endParaRPr lang="en-US" dirty="0">
              <a:solidFill>
                <a:schemeClr val="accent4">
                  <a:lumMod val="50000"/>
                </a:schemeClr>
              </a:solidFill>
              <a:ea typeface="ＭＳ Ｐゴシック" pitchFamily="-106" charset="-128"/>
            </a:endParaRP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pPr eaLnBrk="1" hangingPunct="1">
              <a:lnSpc>
                <a:spcPct val="150000"/>
              </a:lnSpc>
              <a:defRPr/>
            </a:pPr>
            <a:r>
              <a:rPr lang="en-US" sz="4900" dirty="0">
                <a:latin typeface="Calibri" panose="020F0502020204030204" pitchFamily="34" charset="0"/>
                <a:ea typeface="ＭＳ Ｐゴシック" pitchFamily="-106" charset="-128"/>
              </a:rPr>
              <a:t>ACA Representative Hat</a:t>
            </a:r>
            <a:br>
              <a:rPr lang="en-US" dirty="0">
                <a:ea typeface="ＭＳ Ｐゴシック" pitchFamily="-106" charset="-128"/>
              </a:rPr>
            </a:br>
            <a:endParaRPr lang="en-US" dirty="0">
              <a:ea typeface="ＭＳ Ｐゴシック" pitchFamily="-106" charset="-128"/>
            </a:endParaRPr>
          </a:p>
        </p:txBody>
      </p:sp>
      <p:sp>
        <p:nvSpPr>
          <p:cNvPr id="2560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2560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2422EB04-B2A3-49D7-8206-D435A17410D0}" type="slidenum">
              <a:rPr lang="en-US" altLang="en-US" sz="1200" smtClean="0">
                <a:solidFill>
                  <a:srgbClr val="898989"/>
                </a:solidFill>
                <a:latin typeface="Calibri" pitchFamily="34" charset="0"/>
              </a:rPr>
              <a:pPr eaLnBrk="1" hangingPunct="1">
                <a:spcBef>
                  <a:spcPct val="0"/>
                </a:spcBef>
                <a:buFontTx/>
                <a:buNone/>
              </a:pPr>
              <a:t>21</a:t>
            </a:fld>
            <a:endParaRPr lang="en-US" altLang="en-US" sz="1200" dirty="0">
              <a:solidFill>
                <a:srgbClr val="898989"/>
              </a:solidFill>
              <a:latin typeface="Calibri" pitchFamily="34" charset="0"/>
            </a:endParaRPr>
          </a:p>
        </p:txBody>
      </p:sp>
      <p:sp>
        <p:nvSpPr>
          <p:cNvPr id="25603" name="Content Placeholder 2"/>
          <p:cNvSpPr>
            <a:spLocks noGrp="1"/>
          </p:cNvSpPr>
          <p:nvPr>
            <p:ph idx="4294967295"/>
          </p:nvPr>
        </p:nvSpPr>
        <p:spPr>
          <a:xfrm>
            <a:off x="344487" y="1718947"/>
            <a:ext cx="8304213" cy="4267200"/>
          </a:xfrm>
          <a:noFill/>
          <a:ln w="76200">
            <a:noFill/>
          </a:ln>
        </p:spPr>
        <p:txBody>
          <a:bodyPr/>
          <a:lstStyle/>
          <a:p>
            <a:pPr eaLnBrk="1" hangingPunct="1"/>
            <a:r>
              <a:rPr lang="en-US" altLang="en-US" dirty="0">
                <a:solidFill>
                  <a:schemeClr val="accent3">
                    <a:lumMod val="75000"/>
                  </a:schemeClr>
                </a:solidFill>
                <a:latin typeface="Calibri" panose="020F0502020204030204" pitchFamily="34" charset="0"/>
              </a:rPr>
              <a:t>May be the only “ACA person” with whom the director has face-to-face contact</a:t>
            </a:r>
          </a:p>
          <a:p>
            <a:pPr eaLnBrk="1" hangingPunct="1"/>
            <a:r>
              <a:rPr lang="en-US" altLang="en-US" dirty="0">
                <a:solidFill>
                  <a:schemeClr val="accent3">
                    <a:lumMod val="75000"/>
                  </a:schemeClr>
                </a:solidFill>
                <a:latin typeface="Calibri" panose="020F0502020204030204" pitchFamily="34" charset="0"/>
              </a:rPr>
              <a:t>Should convey a positive attitude about the standards and accreditation process</a:t>
            </a:r>
          </a:p>
          <a:p>
            <a:pPr eaLnBrk="1" hangingPunct="1"/>
            <a:r>
              <a:rPr lang="en-US" altLang="en-US" dirty="0">
                <a:solidFill>
                  <a:schemeClr val="accent3">
                    <a:lumMod val="75000"/>
                  </a:schemeClr>
                </a:solidFill>
                <a:latin typeface="Calibri" panose="020F0502020204030204" pitchFamily="34" charset="0"/>
              </a:rPr>
              <a:t>Should have a professional attitude</a:t>
            </a:r>
          </a:p>
          <a:p>
            <a:pPr eaLnBrk="1" hangingPunct="1"/>
            <a:r>
              <a:rPr lang="en-US" altLang="en-US" dirty="0">
                <a:solidFill>
                  <a:schemeClr val="accent3">
                    <a:lumMod val="75000"/>
                  </a:schemeClr>
                </a:solidFill>
                <a:latin typeface="Calibri" panose="020F0502020204030204" pitchFamily="34" charset="0"/>
              </a:rPr>
              <a:t>Have a COMMITMENT to the role of Visitor</a:t>
            </a:r>
          </a:p>
          <a:p>
            <a:pPr eaLnBrk="1" hangingPunct="1">
              <a:buFont typeface="Wingdings" pitchFamily="2" charset="2"/>
              <a:buNone/>
            </a:pPr>
            <a:endParaRPr lang="en-US" altLang="en-US" dirty="0"/>
          </a:p>
        </p:txBody>
      </p:sp>
    </p:spTree>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dirty="0">
                <a:latin typeface="Calibri" panose="020F0502020204030204" pitchFamily="34" charset="0"/>
                <a:cs typeface="Calibri" panose="020F0502020204030204" pitchFamily="34" charset="0"/>
              </a:rPr>
              <a:t>Legal Hat</a:t>
            </a:r>
          </a:p>
        </p:txBody>
      </p:sp>
      <p:sp>
        <p:nvSpPr>
          <p:cNvPr id="2662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2662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8DCA654D-E543-4498-945C-BD54F76D051D}" type="slidenum">
              <a:rPr lang="en-US" altLang="en-US" sz="1200" smtClean="0">
                <a:solidFill>
                  <a:srgbClr val="898989"/>
                </a:solidFill>
                <a:latin typeface="Calibri" pitchFamily="34" charset="0"/>
              </a:rPr>
              <a:pPr eaLnBrk="1" hangingPunct="1">
                <a:spcBef>
                  <a:spcPct val="0"/>
                </a:spcBef>
                <a:buFontTx/>
                <a:buNone/>
              </a:pPr>
              <a:t>22</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762000" y="1676400"/>
            <a:ext cx="7924800" cy="4191000"/>
          </a:xfrm>
          <a:noFill/>
        </p:spPr>
        <p:txBody>
          <a:bodyPr>
            <a:normAutofit fontScale="85000" lnSpcReduction="20000"/>
          </a:bodyPr>
          <a:lstStyle/>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The visitor is the official representative and legal agent of the Association.</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Visitors must act in ways consistent with their training and the ACA Code of Ethics. </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Visitors represent a national program that is administered uniformly across the country.</a:t>
            </a:r>
          </a:p>
          <a:p>
            <a:pPr eaLnBrk="1" hangingPunct="1">
              <a:buFont typeface="Arial" pitchFamily="34" charset="0"/>
              <a:buChar char="•"/>
              <a:defRPr/>
            </a:pPr>
            <a:r>
              <a:rPr lang="en-US" sz="3500" dirty="0">
                <a:solidFill>
                  <a:schemeClr val="accent3">
                    <a:lumMod val="75000"/>
                  </a:schemeClr>
                </a:solidFill>
                <a:latin typeface="Calibri" panose="020F0502020204030204" pitchFamily="34" charset="0"/>
                <a:ea typeface="ＭＳ Ｐゴシック" pitchFamily="-106" charset="-128"/>
              </a:rPr>
              <a:t>The visitor’s signature on the score form indicates that s/he has confirmed that the camp does or does not comply with the standards as written</a:t>
            </a:r>
            <a:r>
              <a:rPr lang="en-US" sz="3500" b="1" dirty="0">
                <a:solidFill>
                  <a:schemeClr val="accent3">
                    <a:lumMod val="75000"/>
                  </a:schemeClr>
                </a:solidFill>
                <a:latin typeface="Calibri" panose="020F0502020204030204" pitchFamily="34" charset="0"/>
                <a:ea typeface="ＭＳ Ｐゴシック" pitchFamily="-106" charset="-128"/>
              </a:rPr>
              <a:t>.</a:t>
            </a:r>
          </a:p>
          <a:p>
            <a:pPr eaLnBrk="1" hangingPunct="1">
              <a:buFont typeface="Wingdings" pitchFamily="2" charset="2"/>
              <a:buNone/>
              <a:defRPr/>
            </a:pPr>
            <a:endParaRPr lang="en-US" dirty="0">
              <a:solidFill>
                <a:schemeClr val="accent4">
                  <a:lumMod val="50000"/>
                </a:schemeClr>
              </a:solidFill>
              <a:ea typeface="ＭＳ Ｐゴシック" pitchFamily="-106" charset="-128"/>
            </a:endParaRPr>
          </a:p>
          <a:p>
            <a:pPr eaLnBrk="1" hangingPunct="1">
              <a:buFont typeface="Wingdings" pitchFamily="2" charset="2"/>
              <a:buNone/>
              <a:defRPr/>
            </a:pPr>
            <a:endParaRPr lang="en-US" dirty="0">
              <a:solidFill>
                <a:schemeClr val="accent4">
                  <a:lumMod val="50000"/>
                </a:schemeClr>
              </a:solidFill>
              <a:ea typeface="ＭＳ Ｐゴシック" pitchFamily="-106" charset="-128"/>
            </a:endParaRPr>
          </a:p>
        </p:txBody>
      </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710613"/>
          </a:xfrm>
          <a:prstGeom prst="rect">
            <a:avLst/>
          </a:prstGeom>
        </p:spPr>
      </p:pic>
      <p:sp>
        <p:nvSpPr>
          <p:cNvPr id="2" name="Title 1"/>
          <p:cNvSpPr>
            <a:spLocks noGrp="1"/>
          </p:cNvSpPr>
          <p:nvPr>
            <p:ph type="title"/>
          </p:nvPr>
        </p:nvSpPr>
        <p:spPr>
          <a:xfrm>
            <a:off x="2" y="5238574"/>
            <a:ext cx="9143999" cy="1143000"/>
          </a:xfrm>
        </p:spPr>
        <p:txBody>
          <a:bodyPr/>
          <a:lstStyle/>
          <a:p>
            <a:r>
              <a:rPr lang="en-US" dirty="0"/>
              <a:t>Review</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23</a:t>
            </a:fld>
            <a:endParaRPr lang="en-US" dirty="0"/>
          </a:p>
        </p:txBody>
      </p:sp>
    </p:spTree>
    <p:extLst>
      <p:ext uri="{BB962C8B-B14F-4D97-AF65-F5344CB8AC3E}">
        <p14:creationId xmlns:p14="http://schemas.microsoft.com/office/powerpoint/2010/main" val="2449610827"/>
      </p:ext>
    </p:extLst>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4111"/>
          <a:stretch/>
        </p:blipFill>
        <p:spPr>
          <a:xfrm>
            <a:off x="0" y="1417638"/>
            <a:ext cx="9144000" cy="5237427"/>
          </a:xfrm>
          <a:prstGeom prst="rect">
            <a:avLst/>
          </a:prstGeom>
        </p:spPr>
      </p:pic>
      <p:sp>
        <p:nvSpPr>
          <p:cNvPr id="28675" name="Title 4"/>
          <p:cNvSpPr>
            <a:spLocks noGrp="1"/>
          </p:cNvSpPr>
          <p:nvPr>
            <p:ph type="title"/>
          </p:nvPr>
        </p:nvSpPr>
        <p:spPr/>
        <p:txBody>
          <a:bodyPr/>
          <a:lstStyle/>
          <a:p>
            <a:pPr eaLnBrk="1" hangingPunct="1"/>
            <a:r>
              <a:rPr lang="en-US" altLang="en-US" sz="4800" dirty="0">
                <a:latin typeface="Calibri" panose="020F0502020204030204" pitchFamily="34" charset="0"/>
              </a:rPr>
              <a:t>Information Gathering </a:t>
            </a:r>
          </a:p>
        </p:txBody>
      </p:sp>
      <p:sp>
        <p:nvSpPr>
          <p:cNvPr id="2868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3AD5EB8A-F910-43C4-AD78-BF9EE9E3CD76}" type="slidenum">
              <a:rPr lang="en-US" altLang="en-US" sz="1200" smtClean="0">
                <a:solidFill>
                  <a:schemeClr val="tx2">
                    <a:lumMod val="75000"/>
                  </a:schemeClr>
                </a:solidFill>
                <a:latin typeface="Calibri" pitchFamily="34" charset="0"/>
              </a:rPr>
              <a:pPr eaLnBrk="1" hangingPunct="1">
                <a:spcBef>
                  <a:spcPct val="0"/>
                </a:spcBef>
                <a:buFontTx/>
                <a:buNone/>
              </a:pPr>
              <a:t>24</a:t>
            </a:fld>
            <a:endParaRPr lang="en-US" altLang="en-US" sz="1200" dirty="0">
              <a:solidFill>
                <a:schemeClr val="tx2">
                  <a:lumMod val="75000"/>
                </a:schemeClr>
              </a:solidFill>
              <a:latin typeface="Calibri" pitchFamily="34" charset="0"/>
            </a:endParaRPr>
          </a:p>
        </p:txBody>
      </p:sp>
    </p:spTree>
    <p:extLst>
      <p:ext uri="{BB962C8B-B14F-4D97-AF65-F5344CB8AC3E}">
        <p14:creationId xmlns:p14="http://schemas.microsoft.com/office/powerpoint/2010/main" val="370496061"/>
      </p:ext>
    </p:extLst>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chor="t"/>
          <a:lstStyle/>
          <a:p>
            <a:pPr eaLnBrk="1" hangingPunct="1"/>
            <a:r>
              <a:rPr lang="en-US" altLang="en-US" dirty="0">
                <a:latin typeface="Calibri" panose="020F0502020204030204" pitchFamily="34" charset="0"/>
              </a:rPr>
              <a:t>Information Gathering Skills	</a:t>
            </a:r>
          </a:p>
        </p:txBody>
      </p:sp>
      <p:sp>
        <p:nvSpPr>
          <p:cNvPr id="297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2970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1F8CE9BD-78DE-435C-88C6-3A0AA762D5B7}" type="slidenum">
              <a:rPr lang="en-US" altLang="en-US" sz="1200" smtClean="0">
                <a:solidFill>
                  <a:srgbClr val="898989"/>
                </a:solidFill>
                <a:latin typeface="Calibri" pitchFamily="34" charset="0"/>
              </a:rPr>
              <a:pPr eaLnBrk="1" hangingPunct="1">
                <a:spcBef>
                  <a:spcPct val="0"/>
                </a:spcBef>
                <a:buFontTx/>
                <a:buNone/>
              </a:pPr>
              <a:t>25</a:t>
            </a:fld>
            <a:endParaRPr lang="en-US" altLang="en-US" sz="1200" dirty="0">
              <a:solidFill>
                <a:srgbClr val="898989"/>
              </a:solidFill>
              <a:latin typeface="Calibri" pitchFamily="34" charset="0"/>
            </a:endParaRPr>
          </a:p>
        </p:txBody>
      </p:sp>
      <p:sp>
        <p:nvSpPr>
          <p:cNvPr id="29699" name="Rectangle 3"/>
          <p:cNvSpPr>
            <a:spLocks noGrp="1" noChangeArrowheads="1"/>
          </p:cNvSpPr>
          <p:nvPr>
            <p:ph idx="4294967295"/>
          </p:nvPr>
        </p:nvSpPr>
        <p:spPr>
          <a:xfrm>
            <a:off x="405770" y="1676400"/>
            <a:ext cx="8382000" cy="3352800"/>
          </a:xfrm>
        </p:spPr>
        <p:txBody>
          <a:bodyPr/>
          <a:lstStyle/>
          <a:p>
            <a:pPr eaLnBrk="1" hangingPunct="1"/>
            <a:r>
              <a:rPr lang="en-US" altLang="en-US" dirty="0">
                <a:solidFill>
                  <a:schemeClr val="accent3">
                    <a:lumMod val="75000"/>
                  </a:schemeClr>
                </a:solidFill>
                <a:latin typeface="Calibri" panose="020F0502020204030204" pitchFamily="34" charset="0"/>
              </a:rPr>
              <a:t>Develop standards-related observation skills</a:t>
            </a:r>
          </a:p>
          <a:p>
            <a:pPr eaLnBrk="1" hangingPunct="1"/>
            <a:r>
              <a:rPr lang="en-US" altLang="en-US" dirty="0">
                <a:solidFill>
                  <a:schemeClr val="accent3">
                    <a:lumMod val="75000"/>
                  </a:schemeClr>
                </a:solidFill>
                <a:latin typeface="Calibri" panose="020F0502020204030204" pitchFamily="34" charset="0"/>
              </a:rPr>
              <a:t>Formulate the right questions</a:t>
            </a:r>
          </a:p>
          <a:p>
            <a:pPr eaLnBrk="1" hangingPunct="1"/>
            <a:r>
              <a:rPr lang="en-US" altLang="en-US" dirty="0">
                <a:solidFill>
                  <a:schemeClr val="accent3">
                    <a:lumMod val="75000"/>
                  </a:schemeClr>
                </a:solidFill>
                <a:latin typeface="Calibri" panose="020F0502020204030204" pitchFamily="34" charset="0"/>
              </a:rPr>
              <a:t>Understand how to score programs and modes not seen</a:t>
            </a:r>
          </a:p>
          <a:p>
            <a:pPr eaLnBrk="1" hangingPunct="1"/>
            <a:r>
              <a:rPr lang="en-US" altLang="en-US" dirty="0">
                <a:solidFill>
                  <a:schemeClr val="accent3">
                    <a:lumMod val="75000"/>
                  </a:schemeClr>
                </a:solidFill>
                <a:latin typeface="Calibri" panose="020F0502020204030204" pitchFamily="34" charset="0"/>
              </a:rPr>
              <a:t>Engage campers/staff as good sources of data</a:t>
            </a:r>
          </a:p>
        </p:txBody>
      </p:sp>
    </p:spTree>
    <p:extLst>
      <p:ext uri="{BB962C8B-B14F-4D97-AF65-F5344CB8AC3E}">
        <p14:creationId xmlns:p14="http://schemas.microsoft.com/office/powerpoint/2010/main" val="1720206892"/>
      </p:ext>
    </p:extLst>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Gathering</a:t>
            </a:r>
          </a:p>
        </p:txBody>
      </p:sp>
      <p:sp>
        <p:nvSpPr>
          <p:cNvPr id="30724"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3072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DE5ABB24-902E-4227-AD66-3FEC25414E74}" type="slidenum">
              <a:rPr lang="en-US" altLang="en-US" sz="1200" smtClean="0">
                <a:solidFill>
                  <a:srgbClr val="898989"/>
                </a:solidFill>
                <a:latin typeface="Calibri" pitchFamily="34" charset="0"/>
              </a:rPr>
              <a:pPr eaLnBrk="1" hangingPunct="1">
                <a:spcBef>
                  <a:spcPct val="0"/>
                </a:spcBef>
                <a:buFontTx/>
                <a:buNone/>
              </a:pPr>
              <a:t>26</a:t>
            </a:fld>
            <a:endParaRPr lang="en-US" altLang="en-US" sz="1200" dirty="0">
              <a:solidFill>
                <a:srgbClr val="898989"/>
              </a:solidFill>
              <a:latin typeface="Calibri" pitchFamily="34" charset="0"/>
            </a:endParaRPr>
          </a:p>
        </p:txBody>
      </p:sp>
      <p:pic>
        <p:nvPicPr>
          <p:cNvPr id="307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23" y="1451240"/>
            <a:ext cx="3988778" cy="480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1999" y="2963843"/>
            <a:ext cx="3962401" cy="954107"/>
          </a:xfrm>
          <a:prstGeom prst="rect">
            <a:avLst/>
          </a:prstGeom>
          <a:noFill/>
        </p:spPr>
        <p:txBody>
          <a:bodyPr wrap="square" rtlCol="0">
            <a:spAutoFit/>
          </a:bodyPr>
          <a:lstStyle/>
          <a:p>
            <a:pPr algn="ctr"/>
            <a:r>
              <a:rPr lang="en-US" sz="2800" b="0" dirty="0">
                <a:solidFill>
                  <a:schemeClr val="accent3">
                    <a:lumMod val="75000"/>
                  </a:schemeClr>
                </a:solidFill>
                <a:latin typeface="Calibri" panose="020F0502020204030204" pitchFamily="34" charset="0"/>
                <a:cs typeface="Calibri" panose="020F0502020204030204" pitchFamily="34" charset="0"/>
              </a:rPr>
              <a:t>Chicken defrosting in sink full of water.</a:t>
            </a:r>
          </a:p>
        </p:txBody>
      </p:sp>
    </p:spTree>
    <p:extLst>
      <p:ext uri="{BB962C8B-B14F-4D97-AF65-F5344CB8AC3E}">
        <p14:creationId xmlns:p14="http://schemas.microsoft.com/office/powerpoint/2010/main" val="1883332751"/>
      </p:ext>
    </p:extLst>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Asking Questions</a:t>
            </a:r>
          </a:p>
        </p:txBody>
      </p:sp>
      <p:sp>
        <p:nvSpPr>
          <p:cNvPr id="317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3174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B91D127D-2278-4A13-9AA1-5B0A8EE5EC4D}" type="slidenum">
              <a:rPr lang="en-US" altLang="en-US" sz="1200" smtClean="0">
                <a:solidFill>
                  <a:srgbClr val="898989"/>
                </a:solidFill>
                <a:latin typeface="Calibri" pitchFamily="34" charset="0"/>
              </a:rPr>
              <a:pPr eaLnBrk="1" hangingPunct="1">
                <a:spcBef>
                  <a:spcPct val="0"/>
                </a:spcBef>
                <a:buFontTx/>
                <a:buNone/>
              </a:pPr>
              <a:t>27</a:t>
            </a:fld>
            <a:endParaRPr lang="en-US" altLang="en-US" sz="1200" dirty="0">
              <a:solidFill>
                <a:srgbClr val="898989"/>
              </a:solidFill>
              <a:latin typeface="Calibri" pitchFamily="34" charset="0"/>
            </a:endParaRPr>
          </a:p>
        </p:txBody>
      </p:sp>
      <p:sp>
        <p:nvSpPr>
          <p:cNvPr id="31747" name="Rectangle 3"/>
          <p:cNvSpPr>
            <a:spLocks noGrp="1" noChangeArrowheads="1"/>
          </p:cNvSpPr>
          <p:nvPr>
            <p:ph idx="4294967295"/>
          </p:nvPr>
        </p:nvSpPr>
        <p:spPr>
          <a:xfrm>
            <a:off x="0" y="1600200"/>
            <a:ext cx="7924800" cy="4419600"/>
          </a:xfrm>
        </p:spPr>
        <p:txBody>
          <a:bodyPr/>
          <a:lstStyle/>
          <a:p>
            <a:pPr eaLnBrk="1" hangingPunct="1"/>
            <a:endParaRPr lang="en-US" altLang="en-US" dirty="0">
              <a:latin typeface="Calibri" panose="020F0502020204030204" pitchFamily="34" charset="0"/>
            </a:endParaRPr>
          </a:p>
          <a:p>
            <a:pPr eaLnBrk="1" hangingPunct="1"/>
            <a:r>
              <a:rPr lang="en-US" altLang="en-US" dirty="0">
                <a:solidFill>
                  <a:schemeClr val="accent3">
                    <a:lumMod val="75000"/>
                  </a:schemeClr>
                </a:solidFill>
                <a:latin typeface="Calibri" panose="020F0502020204030204" pitchFamily="34" charset="0"/>
              </a:rPr>
              <a:t>Closed-ended questions</a:t>
            </a:r>
          </a:p>
          <a:p>
            <a:pPr eaLnBrk="1" hangingPunct="1"/>
            <a:r>
              <a:rPr lang="en-US" altLang="en-US" dirty="0">
                <a:solidFill>
                  <a:schemeClr val="accent3">
                    <a:lumMod val="75000"/>
                  </a:schemeClr>
                </a:solidFill>
                <a:latin typeface="Calibri" panose="020F0502020204030204" pitchFamily="34" charset="0"/>
              </a:rPr>
              <a:t>Open-ended questions</a:t>
            </a:r>
          </a:p>
          <a:p>
            <a:pPr eaLnBrk="1" hangingPunct="1"/>
            <a:r>
              <a:rPr lang="en-US" altLang="en-US" dirty="0">
                <a:solidFill>
                  <a:schemeClr val="accent3">
                    <a:lumMod val="75000"/>
                  </a:schemeClr>
                </a:solidFill>
                <a:latin typeface="Calibri" panose="020F0502020204030204" pitchFamily="34" charset="0"/>
              </a:rPr>
              <a:t>Threatening  questions</a:t>
            </a:r>
          </a:p>
          <a:p>
            <a:pPr eaLnBrk="1" hangingPunct="1"/>
            <a:r>
              <a:rPr lang="en-US" altLang="en-US" dirty="0">
                <a:solidFill>
                  <a:schemeClr val="accent3">
                    <a:lumMod val="75000"/>
                  </a:schemeClr>
                </a:solidFill>
                <a:latin typeface="Calibri" panose="020F0502020204030204" pitchFamily="34" charset="0"/>
              </a:rPr>
              <a:t>Effective questions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808" t="8985" r="34637"/>
          <a:stretch/>
        </p:blipFill>
        <p:spPr>
          <a:xfrm rot="5400000">
            <a:off x="5220301" y="1561499"/>
            <a:ext cx="3086099" cy="4077901"/>
          </a:xfrm>
          <a:prstGeom prst="rect">
            <a:avLst/>
          </a:prstGeom>
        </p:spPr>
      </p:pic>
    </p:spTree>
    <p:custDataLst>
      <p:tags r:id="rId1"/>
    </p:custDataLst>
    <p:extLst>
      <p:ext uri="{BB962C8B-B14F-4D97-AF65-F5344CB8AC3E}">
        <p14:creationId xmlns:p14="http://schemas.microsoft.com/office/powerpoint/2010/main" val="876541553"/>
      </p:ext>
    </p:extLst>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Closed-ended Questions</a:t>
            </a:r>
          </a:p>
        </p:txBody>
      </p:sp>
      <p:sp>
        <p:nvSpPr>
          <p:cNvPr id="33796"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3379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E84B9EDA-7D79-43C4-9B51-7F3BF2DF73DE}" type="slidenum">
              <a:rPr lang="en-US" altLang="en-US" sz="1200" smtClean="0">
                <a:solidFill>
                  <a:srgbClr val="898989"/>
                </a:solidFill>
                <a:latin typeface="Calibri" pitchFamily="34" charset="0"/>
              </a:rPr>
              <a:pPr eaLnBrk="1" hangingPunct="1">
                <a:spcBef>
                  <a:spcPct val="0"/>
                </a:spcBef>
                <a:buFontTx/>
                <a:buNone/>
              </a:pPr>
              <a:t>28</a:t>
            </a:fld>
            <a:endParaRPr lang="en-US" altLang="en-US" sz="1200" dirty="0">
              <a:solidFill>
                <a:srgbClr val="898989"/>
              </a:solidFill>
              <a:latin typeface="Calibri" pitchFamily="34" charset="0"/>
            </a:endParaRPr>
          </a:p>
        </p:txBody>
      </p:sp>
      <p:sp>
        <p:nvSpPr>
          <p:cNvPr id="33795" name="Rectangle 3"/>
          <p:cNvSpPr>
            <a:spLocks noGrp="1" noChangeArrowheads="1"/>
          </p:cNvSpPr>
          <p:nvPr>
            <p:ph idx="4294967295"/>
          </p:nvPr>
        </p:nvSpPr>
        <p:spPr>
          <a:xfrm>
            <a:off x="914400" y="2020888"/>
            <a:ext cx="6096000" cy="1897062"/>
          </a:xfrm>
        </p:spPr>
        <p:txBody>
          <a:bodyPr/>
          <a:lstStyle/>
          <a:p>
            <a:pPr eaLnBrk="1" hangingPunct="1"/>
            <a:r>
              <a:rPr lang="en-US" altLang="en-US" dirty="0">
                <a:solidFill>
                  <a:schemeClr val="accent3">
                    <a:lumMod val="75000"/>
                  </a:schemeClr>
                </a:solidFill>
                <a:latin typeface="Calibri" panose="020F0502020204030204" pitchFamily="34" charset="0"/>
              </a:rPr>
              <a:t>Leads to “YES” or “NO” answers</a:t>
            </a:r>
          </a:p>
          <a:p>
            <a:pPr eaLnBrk="1" hangingPunct="1"/>
            <a:r>
              <a:rPr lang="en-US" altLang="en-US" dirty="0">
                <a:solidFill>
                  <a:schemeClr val="accent3">
                    <a:lumMod val="75000"/>
                  </a:schemeClr>
                </a:solidFill>
                <a:latin typeface="Calibri" panose="020F0502020204030204" pitchFamily="34" charset="0"/>
              </a:rPr>
              <a:t>Gathers limited information</a:t>
            </a:r>
          </a:p>
          <a:p>
            <a:pPr eaLnBrk="1" hangingPunct="1"/>
            <a:r>
              <a:rPr lang="en-US" altLang="en-US" dirty="0">
                <a:solidFill>
                  <a:schemeClr val="accent3">
                    <a:lumMod val="75000"/>
                  </a:schemeClr>
                </a:solidFill>
                <a:latin typeface="Calibri" panose="020F0502020204030204" pitchFamily="34" charset="0"/>
              </a:rPr>
              <a:t>Puts people on the defensive</a:t>
            </a:r>
          </a:p>
        </p:txBody>
      </p:sp>
    </p:spTree>
    <p:extLst>
      <p:ext uri="{BB962C8B-B14F-4D97-AF65-F5344CB8AC3E}">
        <p14:creationId xmlns:p14="http://schemas.microsoft.com/office/powerpoint/2010/main" val="1085659187"/>
      </p:ext>
    </p:extLst>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Open-ended</a:t>
            </a:r>
            <a:r>
              <a:rPr lang="en-US" altLang="en-US" dirty="0"/>
              <a:t> Questions</a:t>
            </a:r>
          </a:p>
        </p:txBody>
      </p:sp>
      <p:sp>
        <p:nvSpPr>
          <p:cNvPr id="32772"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3277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E826E5A2-68D7-438C-B947-492D613F4137}" type="slidenum">
              <a:rPr lang="en-US" altLang="en-US" sz="1200" smtClean="0">
                <a:solidFill>
                  <a:srgbClr val="898989"/>
                </a:solidFill>
                <a:latin typeface="Calibri" pitchFamily="34" charset="0"/>
              </a:rPr>
              <a:pPr eaLnBrk="1" hangingPunct="1">
                <a:spcBef>
                  <a:spcPct val="0"/>
                </a:spcBef>
                <a:buFontTx/>
                <a:buNone/>
              </a:pPr>
              <a:t>29</a:t>
            </a:fld>
            <a:endParaRPr lang="en-US" altLang="en-US" sz="1200" dirty="0">
              <a:solidFill>
                <a:srgbClr val="898989"/>
              </a:solidFill>
              <a:latin typeface="Calibri" pitchFamily="34" charset="0"/>
            </a:endParaRPr>
          </a:p>
        </p:txBody>
      </p:sp>
      <p:sp>
        <p:nvSpPr>
          <p:cNvPr id="32771" name="Rectangle 3"/>
          <p:cNvSpPr>
            <a:spLocks noGrp="1" noChangeArrowheads="1"/>
          </p:cNvSpPr>
          <p:nvPr>
            <p:ph idx="4294967295"/>
          </p:nvPr>
        </p:nvSpPr>
        <p:spPr>
          <a:xfrm>
            <a:off x="0" y="1600200"/>
            <a:ext cx="5867400" cy="4648200"/>
          </a:xfrm>
        </p:spPr>
        <p:txBody>
          <a:bodyPr/>
          <a:lstStyle/>
          <a:p>
            <a:pPr eaLnBrk="1" hangingPunct="1"/>
            <a:r>
              <a:rPr lang="en-US" altLang="en-US" b="1" i="1" dirty="0">
                <a:solidFill>
                  <a:schemeClr val="accent3">
                    <a:lumMod val="75000"/>
                  </a:schemeClr>
                </a:solidFill>
                <a:latin typeface="Calibri" panose="020F0502020204030204" pitchFamily="34" charset="0"/>
              </a:rPr>
              <a:t>Who, what, where, when, why or how</a:t>
            </a:r>
          </a:p>
          <a:p>
            <a:pPr eaLnBrk="1" hangingPunct="1"/>
            <a:r>
              <a:rPr lang="en-US" altLang="en-US" b="1" i="1" dirty="0">
                <a:solidFill>
                  <a:schemeClr val="accent3">
                    <a:lumMod val="75000"/>
                  </a:schemeClr>
                </a:solidFill>
                <a:latin typeface="Calibri" panose="020F0502020204030204" pitchFamily="34" charset="0"/>
              </a:rPr>
              <a:t>Tell me about…</a:t>
            </a:r>
          </a:p>
          <a:p>
            <a:pPr eaLnBrk="1" hangingPunct="1"/>
            <a:r>
              <a:rPr lang="en-US" altLang="en-US" b="1" i="1" dirty="0">
                <a:solidFill>
                  <a:schemeClr val="accent3">
                    <a:lumMod val="75000"/>
                  </a:schemeClr>
                </a:solidFill>
                <a:latin typeface="Calibri" panose="020F0502020204030204" pitchFamily="34" charset="0"/>
              </a:rPr>
              <a:t>Explain how you…</a:t>
            </a:r>
          </a:p>
          <a:p>
            <a:pPr eaLnBrk="1" hangingPunct="1"/>
            <a:r>
              <a:rPr lang="en-US" altLang="en-US" b="1" i="1" dirty="0">
                <a:solidFill>
                  <a:schemeClr val="accent3">
                    <a:lumMod val="75000"/>
                  </a:schemeClr>
                </a:solidFill>
                <a:latin typeface="Calibri" panose="020F0502020204030204" pitchFamily="34" charset="0"/>
              </a:rPr>
              <a:t>Describe your….</a:t>
            </a:r>
          </a:p>
          <a:p>
            <a:pPr eaLnBrk="1" hangingPunct="1"/>
            <a:endParaRPr lang="en-US" altLang="en-US" b="1" i="1" dirty="0">
              <a:solidFill>
                <a:schemeClr val="accent3">
                  <a:lumMod val="75000"/>
                </a:schemeClr>
              </a:solidFill>
              <a:latin typeface="Calibri" panose="020F0502020204030204" pitchFamily="34" charset="0"/>
            </a:endParaRPr>
          </a:p>
          <a:p>
            <a:pPr eaLnBrk="1" hangingPunct="1"/>
            <a:r>
              <a:rPr lang="en-US" altLang="en-US" dirty="0">
                <a:solidFill>
                  <a:schemeClr val="accent3">
                    <a:lumMod val="75000"/>
                  </a:schemeClr>
                </a:solidFill>
                <a:latin typeface="Calibri" panose="020F0502020204030204" pitchFamily="34" charset="0"/>
              </a:rPr>
              <a:t>Discussion starter</a:t>
            </a:r>
          </a:p>
          <a:p>
            <a:pPr eaLnBrk="1" hangingPunct="1"/>
            <a:endParaRPr lang="en-US" altLang="en-US" b="1" i="1" dirty="0">
              <a:solidFill>
                <a:schemeClr val="accent3">
                  <a:lumMod val="75000"/>
                </a:schemeClr>
              </a:solidFill>
              <a:latin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849" t="19328" r="31883" b="15117"/>
          <a:stretch/>
        </p:blipFill>
        <p:spPr>
          <a:xfrm>
            <a:off x="5638800" y="1600200"/>
            <a:ext cx="3092449" cy="3755497"/>
          </a:xfrm>
          <a:prstGeom prst="rect">
            <a:avLst/>
          </a:prstGeom>
          <a:ln>
            <a:solidFill>
              <a:srgbClr val="000000"/>
            </a:solidFill>
          </a:ln>
        </p:spPr>
      </p:pic>
    </p:spTree>
    <p:extLst>
      <p:ext uri="{BB962C8B-B14F-4D97-AF65-F5344CB8AC3E}">
        <p14:creationId xmlns:p14="http://schemas.microsoft.com/office/powerpoint/2010/main" val="122862212"/>
      </p:ext>
    </p:extLst>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2755" b="20199"/>
          <a:stretch/>
        </p:blipFill>
        <p:spPr>
          <a:xfrm>
            <a:off x="4870514" y="1863540"/>
            <a:ext cx="4019550" cy="3840480"/>
          </a:xfrm>
          <a:prstGeom prst="rect">
            <a:avLst/>
          </a:prstGeom>
        </p:spPr>
      </p:pic>
      <p:sp>
        <p:nvSpPr>
          <p:cNvPr id="3" name="Title 2"/>
          <p:cNvSpPr>
            <a:spLocks noGrp="1"/>
          </p:cNvSpPr>
          <p:nvPr>
            <p:ph type="title"/>
          </p:nvPr>
        </p:nvSpPr>
        <p:spPr>
          <a:xfrm>
            <a:off x="0" y="274638"/>
            <a:ext cx="9143999" cy="821493"/>
          </a:xfrm>
          <a:solidFill>
            <a:schemeClr val="accent3">
              <a:lumMod val="75000"/>
            </a:schemeClr>
          </a:solidFill>
        </p:spPr>
        <p:txBody>
          <a:bodyPr/>
          <a:lstStyle/>
          <a:p>
            <a:r>
              <a:rPr lang="en-US" dirty="0">
                <a:solidFill>
                  <a:schemeClr val="bg1"/>
                </a:solidFill>
              </a:rPr>
              <a:t>Is your APG up to date?</a:t>
            </a:r>
          </a:p>
        </p:txBody>
      </p:sp>
      <p:sp>
        <p:nvSpPr>
          <p:cNvPr id="4" name="Footer Placeholder 3"/>
          <p:cNvSpPr>
            <a:spLocks noGrp="1"/>
          </p:cNvSpPr>
          <p:nvPr>
            <p:ph type="ftr" sz="quarter" idx="11"/>
          </p:nvPr>
        </p:nvSpPr>
        <p:spPr/>
        <p:txBody>
          <a:bodyPr/>
          <a:lstStyle/>
          <a:p>
            <a:pPr algn="ctr">
              <a:defRPr/>
            </a:pPr>
            <a:r>
              <a:rPr lang="en-US"/>
              <a:t>© 2016 American Camping Association, Inc.</a:t>
            </a:r>
            <a:endParaRPr lang="en-US" dirty="0"/>
          </a:p>
        </p:txBody>
      </p:sp>
      <p:sp>
        <p:nvSpPr>
          <p:cNvPr id="5" name="Slide Number Placeholder 4"/>
          <p:cNvSpPr>
            <a:spLocks noGrp="1"/>
          </p:cNvSpPr>
          <p:nvPr>
            <p:ph type="sldNum" sz="quarter" idx="12"/>
          </p:nvPr>
        </p:nvSpPr>
        <p:spPr/>
        <p:txBody>
          <a:bodyPr/>
          <a:lstStyle/>
          <a:p>
            <a:pPr>
              <a:defRPr/>
            </a:pPr>
            <a:endParaRPr lang="en-US" altLang="en-US" dirty="0"/>
          </a:p>
        </p:txBody>
      </p:sp>
      <p:sp>
        <p:nvSpPr>
          <p:cNvPr id="7" name="TextBox 6"/>
          <p:cNvSpPr txBox="1"/>
          <p:nvPr/>
        </p:nvSpPr>
        <p:spPr>
          <a:xfrm>
            <a:off x="230092" y="1358900"/>
            <a:ext cx="4114798" cy="369332"/>
          </a:xfrm>
          <a:prstGeom prst="rect">
            <a:avLst/>
          </a:prstGeom>
          <a:solidFill>
            <a:schemeClr val="accent3">
              <a:lumMod val="75000"/>
            </a:schemeClr>
          </a:solidFill>
          <a:effectLst>
            <a:innerShdw blurRad="63500" dist="50800" dir="2700000">
              <a:prstClr val="black">
                <a:alpha val="50000"/>
              </a:prstClr>
            </a:innerShdw>
          </a:effectLst>
        </p:spPr>
        <p:txBody>
          <a:bodyPr wrap="square" rtlCol="0">
            <a:spAutoFit/>
          </a:bodyPr>
          <a:lstStyle/>
          <a:p>
            <a:r>
              <a:rPr lang="en-US" sz="1800" b="1" dirty="0">
                <a:solidFill>
                  <a:schemeClr val="bg1"/>
                </a:solidFill>
                <a:latin typeface="+mj-lt"/>
              </a:rPr>
              <a:t>HW.23 Staff Health History </a:t>
            </a:r>
          </a:p>
        </p:txBody>
      </p:sp>
      <p:sp>
        <p:nvSpPr>
          <p:cNvPr id="13" name="TextBox 12"/>
          <p:cNvSpPr txBox="1"/>
          <p:nvPr/>
        </p:nvSpPr>
        <p:spPr>
          <a:xfrm>
            <a:off x="4775266" y="1373260"/>
            <a:ext cx="4114798" cy="369332"/>
          </a:xfrm>
          <a:prstGeom prst="rect">
            <a:avLst/>
          </a:prstGeom>
          <a:solidFill>
            <a:schemeClr val="accent3">
              <a:lumMod val="75000"/>
            </a:schemeClr>
          </a:solidFill>
          <a:effectLst>
            <a:innerShdw blurRad="63500" dist="50800" dir="2700000">
              <a:prstClr val="black">
                <a:alpha val="50000"/>
              </a:prstClr>
            </a:innerShdw>
          </a:effectLst>
        </p:spPr>
        <p:txBody>
          <a:bodyPr wrap="square" rtlCol="0">
            <a:spAutoFit/>
          </a:bodyPr>
          <a:lstStyle/>
          <a:p>
            <a:r>
              <a:rPr lang="en-US" sz="1800" b="1" dirty="0">
                <a:solidFill>
                  <a:schemeClr val="bg1"/>
                </a:solidFill>
                <a:latin typeface="+mj-lt"/>
              </a:rPr>
              <a:t>HR.3 Hiring Policies</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83" y="1810374"/>
            <a:ext cx="3962400" cy="4140200"/>
          </a:xfrm>
          <a:prstGeom prst="rect">
            <a:avLst/>
          </a:prstGeom>
        </p:spPr>
      </p:pic>
    </p:spTree>
    <p:extLst>
      <p:ext uri="{BB962C8B-B14F-4D97-AF65-F5344CB8AC3E}">
        <p14:creationId xmlns:p14="http://schemas.microsoft.com/office/powerpoint/2010/main" val="698656689"/>
      </p:ext>
    </p:extLst>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Ended</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30</a:t>
            </a:fld>
            <a:endParaRPr lang="en-US" dirty="0"/>
          </a:p>
        </p:txBody>
      </p:sp>
      <p:pic>
        <p:nvPicPr>
          <p:cNvPr id="5" name="Ropes Control access as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0000" y="2286000"/>
            <a:ext cx="4064000" cy="2286000"/>
          </a:xfrm>
          <a:prstGeom prst="rect">
            <a:avLst/>
          </a:prstGeom>
        </p:spPr>
      </p:pic>
      <p:sp>
        <p:nvSpPr>
          <p:cNvPr id="6" name="TextBox 5"/>
          <p:cNvSpPr txBox="1"/>
          <p:nvPr/>
        </p:nvSpPr>
        <p:spPr>
          <a:xfrm>
            <a:off x="2384684" y="5209529"/>
            <a:ext cx="4374630" cy="830997"/>
          </a:xfrm>
          <a:prstGeom prst="rect">
            <a:avLst/>
          </a:prstGeom>
          <a:noFill/>
        </p:spPr>
        <p:txBody>
          <a:bodyPr wrap="square" rtlCol="0">
            <a:spAutoFit/>
          </a:bodyPr>
          <a:lstStyle/>
          <a:p>
            <a:pPr algn="ctr"/>
            <a:r>
              <a:rPr lang="en-US" i="1" dirty="0">
                <a:solidFill>
                  <a:schemeClr val="accent3">
                    <a:lumMod val="75000"/>
                  </a:schemeClr>
                </a:solidFill>
                <a:latin typeface="Calibri" panose="020F0502020204030204" pitchFamily="34" charset="0"/>
                <a:cs typeface="Calibri" panose="020F0502020204030204" pitchFamily="34" charset="0"/>
              </a:rPr>
              <a:t>“HOW do you control access to the ropes course?”</a:t>
            </a:r>
          </a:p>
        </p:txBody>
      </p:sp>
    </p:spTree>
    <p:extLst>
      <p:ext uri="{BB962C8B-B14F-4D97-AF65-F5344CB8AC3E}">
        <p14:creationId xmlns:p14="http://schemas.microsoft.com/office/powerpoint/2010/main" val="304754697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Ended</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31</a:t>
            </a:fld>
            <a:endParaRPr lang="en-US" dirty="0"/>
          </a:p>
        </p:txBody>
      </p:sp>
      <p:pic>
        <p:nvPicPr>
          <p:cNvPr id="5" name="Ropes Control Access Answ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0000" y="2286000"/>
            <a:ext cx="4064000" cy="2286000"/>
          </a:xfrm>
          <a:prstGeom prst="rect">
            <a:avLst/>
          </a:prstGeom>
        </p:spPr>
      </p:pic>
      <p:sp>
        <p:nvSpPr>
          <p:cNvPr id="6" name="TextBox 5"/>
          <p:cNvSpPr txBox="1"/>
          <p:nvPr/>
        </p:nvSpPr>
        <p:spPr>
          <a:xfrm>
            <a:off x="2286000" y="5181600"/>
            <a:ext cx="4724400" cy="461665"/>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3">
                    <a:lumMod val="75000"/>
                  </a:schemeClr>
                </a:solidFill>
                <a:latin typeface="Calibri" panose="020F0502020204030204" pitchFamily="34" charset="0"/>
                <a:cs typeface="Calibri" panose="020F0502020204030204" pitchFamily="34" charset="0"/>
              </a:rPr>
              <a:t>Leads to a Descriptive responses</a:t>
            </a:r>
          </a:p>
        </p:txBody>
      </p:sp>
    </p:spTree>
    <p:extLst>
      <p:ext uri="{BB962C8B-B14F-4D97-AF65-F5344CB8AC3E}">
        <p14:creationId xmlns:p14="http://schemas.microsoft.com/office/powerpoint/2010/main" val="27664618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sz="4000" dirty="0">
                <a:latin typeface="Calibri" panose="020F0502020204030204" pitchFamily="34" charset="0"/>
              </a:rPr>
              <a:t>Gathering Information on Areas NOT Seen</a:t>
            </a:r>
          </a:p>
        </p:txBody>
      </p:sp>
      <p:sp>
        <p:nvSpPr>
          <p:cNvPr id="3482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3482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F27544D1-E307-4A93-A925-8D43E3C2FF08}" type="slidenum">
              <a:rPr lang="en-US" altLang="en-US" sz="1200" smtClean="0">
                <a:solidFill>
                  <a:srgbClr val="898989"/>
                </a:solidFill>
                <a:latin typeface="Calibri" pitchFamily="34" charset="0"/>
              </a:rPr>
              <a:pPr eaLnBrk="1" hangingPunct="1">
                <a:spcBef>
                  <a:spcPct val="0"/>
                </a:spcBef>
                <a:buFontTx/>
                <a:buNone/>
              </a:pPr>
              <a:t>32</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829348" y="1562143"/>
            <a:ext cx="8304213" cy="4705350"/>
          </a:xfrm>
        </p:spPr>
        <p:txBody>
          <a:bodyPr>
            <a:normAutofit lnSpcReduction="10000"/>
          </a:bodyPr>
          <a:lstStyle/>
          <a:p>
            <a:pPr marL="514350" indent="-514350" eaLnBrk="1" hangingPunct="1">
              <a:buFont typeface="+mj-lt"/>
              <a:buAutoNum type="arabicPeriod"/>
              <a:defRPr/>
            </a:pPr>
            <a:r>
              <a:rPr lang="en-US" dirty="0">
                <a:solidFill>
                  <a:schemeClr val="accent3">
                    <a:lumMod val="75000"/>
                  </a:schemeClr>
                </a:solidFill>
                <a:latin typeface="Calibri" panose="020F0502020204030204" pitchFamily="34" charset="0"/>
                <a:ea typeface="ＭＳ Ｐゴシック" pitchFamily="-106" charset="-128"/>
              </a:rPr>
              <a:t>Campers go horseback riding at a private stable 10 miles away.</a:t>
            </a:r>
          </a:p>
          <a:p>
            <a:pPr marL="514350" indent="-514350" eaLnBrk="1" hangingPunct="1">
              <a:buFont typeface="+mj-lt"/>
              <a:buAutoNum type="arabicPeriod"/>
              <a:defRPr/>
            </a:pPr>
            <a:r>
              <a:rPr lang="en-US" dirty="0">
                <a:solidFill>
                  <a:schemeClr val="accent3">
                    <a:lumMod val="75000"/>
                  </a:schemeClr>
                </a:solidFill>
                <a:latin typeface="Calibri" panose="020F0502020204030204" pitchFamily="34" charset="0"/>
                <a:ea typeface="ＭＳ Ｐゴシック" pitchFamily="-106" charset="-128"/>
              </a:rPr>
              <a:t>Campers take a field trip to a nearby amusement park.</a:t>
            </a:r>
          </a:p>
          <a:p>
            <a:pPr marL="514350" indent="-514350" eaLnBrk="1" hangingPunct="1">
              <a:buFont typeface="+mj-lt"/>
              <a:buAutoNum type="arabicPeriod"/>
              <a:defRPr/>
            </a:pPr>
            <a:r>
              <a:rPr lang="en-US" dirty="0">
                <a:solidFill>
                  <a:schemeClr val="accent3">
                    <a:lumMod val="75000"/>
                  </a:schemeClr>
                </a:solidFill>
                <a:latin typeface="Calibri" panose="020F0502020204030204" pitchFamily="34" charset="0"/>
                <a:ea typeface="ＭＳ Ｐゴシック" pitchFamily="-106" charset="-128"/>
              </a:rPr>
              <a:t>Campers take a whitewater rafting trip with a commercial outfitter.</a:t>
            </a:r>
          </a:p>
          <a:p>
            <a:pPr marL="514350" indent="-514350" eaLnBrk="1" hangingPunct="1">
              <a:buFont typeface="+mj-lt"/>
              <a:buAutoNum type="arabicPeriod"/>
              <a:defRPr/>
            </a:pPr>
            <a:r>
              <a:rPr lang="en-US" dirty="0">
                <a:solidFill>
                  <a:schemeClr val="accent3">
                    <a:lumMod val="75000"/>
                  </a:schemeClr>
                </a:solidFill>
                <a:latin typeface="Calibri" panose="020F0502020204030204" pitchFamily="34" charset="0"/>
                <a:ea typeface="ＭＳ Ｐゴシック" pitchFamily="-106" charset="-128"/>
              </a:rPr>
              <a:t>A rental-group in the off-season rents the camp and does their cooking in the camp kitchen.</a:t>
            </a:r>
          </a:p>
          <a:p>
            <a:pPr eaLnBrk="1" hangingPunct="1">
              <a:buFont typeface="Arial" pitchFamily="34" charset="0"/>
              <a:buChar char="•"/>
              <a:defRPr/>
            </a:pPr>
            <a:endParaRPr lang="en-US" dirty="0">
              <a:solidFill>
                <a:schemeClr val="accent4">
                  <a:lumMod val="50000"/>
                </a:schemeClr>
              </a:solidFill>
              <a:ea typeface="ＭＳ Ｐゴシック" pitchFamily="-106" charset="-128"/>
            </a:endParaRPr>
          </a:p>
        </p:txBody>
      </p:sp>
    </p:spTree>
    <p:extLst>
      <p:ext uri="{BB962C8B-B14F-4D97-AF65-F5344CB8AC3E}">
        <p14:creationId xmlns:p14="http://schemas.microsoft.com/office/powerpoint/2010/main" val="2274972894"/>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4068"/>
            <a:ext cx="9144000" cy="6049863"/>
          </a:xfrm>
          <a:prstGeom prst="rect">
            <a:avLst/>
          </a:prstGeom>
        </p:spPr>
      </p:pic>
      <p:sp>
        <p:nvSpPr>
          <p:cNvPr id="2" name="Title 1"/>
          <p:cNvSpPr>
            <a:spLocks noGrp="1"/>
          </p:cNvSpPr>
          <p:nvPr>
            <p:ph type="title"/>
          </p:nvPr>
        </p:nvSpPr>
        <p:spPr/>
        <p:txBody>
          <a:bodyPr/>
          <a:lstStyle/>
          <a:p>
            <a:r>
              <a:rPr lang="en-US" dirty="0"/>
              <a:t>Observation</a:t>
            </a:r>
          </a:p>
        </p:txBody>
      </p:sp>
      <p:sp>
        <p:nvSpPr>
          <p:cNvPr id="3584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3584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5D03121E-83FC-4686-9774-CD315E062185}" type="slidenum">
              <a:rPr lang="en-US" altLang="en-US" sz="1200" smtClean="0">
                <a:solidFill>
                  <a:srgbClr val="898989"/>
                </a:solidFill>
                <a:latin typeface="Calibri" pitchFamily="34" charset="0"/>
              </a:rPr>
              <a:pPr eaLnBrk="1" hangingPunct="1">
                <a:spcBef>
                  <a:spcPct val="0"/>
                </a:spcBef>
                <a:buFontTx/>
                <a:buNone/>
              </a:pPr>
              <a:t>33</a:t>
            </a:fld>
            <a:endParaRPr lang="en-US" altLang="en-US" sz="1200" dirty="0">
              <a:solidFill>
                <a:srgbClr val="898989"/>
              </a:solidFill>
              <a:latin typeface="Calibri" pitchFamily="34" charset="0"/>
            </a:endParaRPr>
          </a:p>
        </p:txBody>
      </p:sp>
    </p:spTree>
    <p:custDataLst>
      <p:tags r:id="rId1"/>
    </p:custDataLst>
    <p:extLst>
      <p:ext uri="{BB962C8B-B14F-4D97-AF65-F5344CB8AC3E}">
        <p14:creationId xmlns:p14="http://schemas.microsoft.com/office/powerpoint/2010/main" val="3382357892"/>
      </p:ext>
    </p:extLst>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p:txBody>
          <a:bodyPr/>
          <a:lstStyle/>
          <a:p>
            <a:pPr eaLnBrk="1" hangingPunct="1"/>
            <a:r>
              <a:rPr lang="en-US" altLang="en-US" dirty="0">
                <a:latin typeface="Calibri" panose="020F0502020204030204" pitchFamily="34" charset="0"/>
              </a:rPr>
              <a:t>Practice Gathering Information </a:t>
            </a:r>
          </a:p>
        </p:txBody>
      </p:sp>
      <p:sp>
        <p:nvSpPr>
          <p:cNvPr id="3686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3686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B4A639F7-38AE-4416-BF55-6FAE381B69EE}" type="slidenum">
              <a:rPr lang="en-US" altLang="en-US" sz="1200" smtClean="0">
                <a:solidFill>
                  <a:srgbClr val="898989"/>
                </a:solidFill>
                <a:latin typeface="Calibri" pitchFamily="34" charset="0"/>
              </a:rPr>
              <a:pPr eaLnBrk="1" hangingPunct="1">
                <a:spcBef>
                  <a:spcPct val="0"/>
                </a:spcBef>
                <a:buFontTx/>
                <a:buNone/>
              </a:pPr>
              <a:t>34</a:t>
            </a:fld>
            <a:endParaRPr lang="en-US" altLang="en-US" sz="1200" dirty="0">
              <a:solidFill>
                <a:srgbClr val="898989"/>
              </a:solidFill>
              <a:latin typeface="Calibri" pitchFamily="34" charset="0"/>
            </a:endParaRPr>
          </a:p>
        </p:txBody>
      </p:sp>
      <p:sp>
        <p:nvSpPr>
          <p:cNvPr id="43011" name="Content Placeholder 5"/>
          <p:cNvSpPr>
            <a:spLocks noGrp="1"/>
          </p:cNvSpPr>
          <p:nvPr>
            <p:ph idx="4294967295"/>
          </p:nvPr>
        </p:nvSpPr>
        <p:spPr>
          <a:xfrm>
            <a:off x="419893" y="1600200"/>
            <a:ext cx="5814220" cy="3954462"/>
          </a:xfrm>
        </p:spPr>
        <p:txBody>
          <a:bodyPr/>
          <a:lstStyle/>
          <a:p>
            <a:pPr marL="0" indent="0" eaLnBrk="1" hangingPunct="1">
              <a:buNone/>
              <a:defRPr/>
            </a:pPr>
            <a:r>
              <a:rPr lang="en-US" dirty="0">
                <a:solidFill>
                  <a:schemeClr val="accent3">
                    <a:lumMod val="75000"/>
                  </a:schemeClr>
                </a:solidFill>
                <a:latin typeface="Calibri" panose="020F0502020204030204" pitchFamily="34" charset="0"/>
                <a:ea typeface="ＭＳ Ｐゴシック" pitchFamily="-106" charset="-128"/>
              </a:rPr>
              <a:t>Role Play Situation Assignments</a:t>
            </a:r>
          </a:p>
          <a:p>
            <a:pPr marL="514350" indent="-457200" eaLnBrk="1" hangingPunct="1">
              <a:defRPr/>
            </a:pPr>
            <a:r>
              <a:rPr lang="en-US" dirty="0">
                <a:solidFill>
                  <a:schemeClr val="accent3">
                    <a:lumMod val="75000"/>
                  </a:schemeClr>
                </a:solidFill>
                <a:latin typeface="Calibri" panose="020F0502020204030204" pitchFamily="34" charset="0"/>
                <a:ea typeface="ＭＳ Ｐゴシック" pitchFamily="-106" charset="-128"/>
              </a:rPr>
              <a:t>Archery Range</a:t>
            </a:r>
          </a:p>
          <a:p>
            <a:pPr marL="514350" indent="-457200" eaLnBrk="1" hangingPunct="1">
              <a:defRPr/>
            </a:pPr>
            <a:r>
              <a:rPr lang="en-US" dirty="0">
                <a:solidFill>
                  <a:schemeClr val="accent3">
                    <a:lumMod val="75000"/>
                  </a:schemeClr>
                </a:solidFill>
                <a:latin typeface="Calibri" panose="020F0502020204030204" pitchFamily="34" charset="0"/>
                <a:ea typeface="ＭＳ Ｐゴシック" pitchFamily="-106" charset="-128"/>
              </a:rPr>
              <a:t>Waterfront</a:t>
            </a:r>
          </a:p>
          <a:p>
            <a:pPr marL="514350" indent="-457200" eaLnBrk="1" hangingPunct="1">
              <a:defRPr/>
            </a:pPr>
            <a:r>
              <a:rPr lang="en-US" dirty="0">
                <a:solidFill>
                  <a:schemeClr val="accent3">
                    <a:lumMod val="75000"/>
                  </a:schemeClr>
                </a:solidFill>
                <a:latin typeface="Calibri" panose="020F0502020204030204" pitchFamily="34" charset="0"/>
                <a:ea typeface="ＭＳ Ｐゴシック" pitchFamily="-106" charset="-128"/>
              </a:rPr>
              <a:t>Horseback Riding</a:t>
            </a:r>
          </a:p>
          <a:p>
            <a:pPr marL="514350" indent="-457200" eaLnBrk="1" hangingPunct="1">
              <a:defRPr/>
            </a:pPr>
            <a:r>
              <a:rPr lang="en-US" dirty="0">
                <a:solidFill>
                  <a:schemeClr val="accent3">
                    <a:lumMod val="75000"/>
                  </a:schemeClr>
                </a:solidFill>
                <a:latin typeface="Calibri" panose="020F0502020204030204" pitchFamily="34" charset="0"/>
                <a:ea typeface="ＭＳ Ｐゴシック" pitchFamily="-106" charset="-128"/>
              </a:rPr>
              <a:t>Trip and Travel</a:t>
            </a:r>
          </a:p>
          <a:p>
            <a:pPr marL="514350" indent="-457200" eaLnBrk="1" hangingPunct="1">
              <a:defRPr/>
            </a:pPr>
            <a:r>
              <a:rPr lang="en-US" dirty="0">
                <a:solidFill>
                  <a:schemeClr val="accent3">
                    <a:lumMod val="75000"/>
                  </a:schemeClr>
                </a:solidFill>
                <a:latin typeface="Calibri" panose="020F0502020204030204" pitchFamily="34" charset="0"/>
                <a:ea typeface="ＭＳ Ｐゴシック" pitchFamily="-106" charset="-128"/>
              </a:rPr>
              <a:t>Maintenance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281239"/>
            <a:ext cx="4648088" cy="3100238"/>
          </a:xfrm>
          <a:prstGeom prst="rect">
            <a:avLst/>
          </a:prstGeom>
          <a:ln>
            <a:solidFill>
              <a:srgbClr val="000000"/>
            </a:solidFill>
          </a:ln>
        </p:spPr>
      </p:pic>
    </p:spTree>
    <p:custDataLst>
      <p:tags r:id="rId1"/>
    </p:custDataLst>
    <p:extLst>
      <p:ext uri="{BB962C8B-B14F-4D97-AF65-F5344CB8AC3E}">
        <p14:creationId xmlns:p14="http://schemas.microsoft.com/office/powerpoint/2010/main" val="1910427530"/>
      </p:ext>
    </p:extLst>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and Tools</a:t>
            </a:r>
          </a:p>
        </p:txBody>
      </p:sp>
      <p:sp>
        <p:nvSpPr>
          <p:cNvPr id="294914" name="Footer Placeholder 8"/>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fontAlgn="base">
              <a:spcBef>
                <a:spcPct val="0"/>
              </a:spcBef>
              <a:spcAft>
                <a:spcPct val="0"/>
              </a:spcAft>
              <a:buFontTx/>
              <a:buNone/>
            </a:pPr>
            <a:r>
              <a:rPr lang="en-US" altLang="en-US" sz="1000">
                <a:solidFill>
                  <a:srgbClr val="E7EBFC"/>
                </a:solidFill>
                <a:latin typeface="Lucida Sans Unicode" panose="020B0602030504020204" pitchFamily="34" charset="0"/>
              </a:rPr>
              <a:t>© 2016 American Camping Association, Inc.</a:t>
            </a:r>
          </a:p>
        </p:txBody>
      </p:sp>
      <p:sp>
        <p:nvSpPr>
          <p:cNvPr id="29491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069DE668-B3DF-4F50-AB83-1EA037000DA9}" type="slidenum">
              <a:rPr lang="en-US" altLang="en-US" sz="1000" smtClean="0">
                <a:solidFill>
                  <a:srgbClr val="FFFFFF"/>
                </a:solidFill>
                <a:latin typeface="Times New Roman" panose="02020603050405020304" pitchFamily="18" charset="0"/>
              </a:rPr>
              <a:pPr>
                <a:spcBef>
                  <a:spcPct val="0"/>
                </a:spcBef>
                <a:buFontTx/>
                <a:buNone/>
              </a:pPr>
              <a:t>35</a:t>
            </a:fld>
            <a:endParaRPr lang="en-US" altLang="en-US" sz="1000">
              <a:solidFill>
                <a:srgbClr val="FFFFFF"/>
              </a:solidFill>
              <a:latin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91" y="1834626"/>
            <a:ext cx="5414749" cy="3234785"/>
          </a:xfrm>
          <a:prstGeom prst="rect">
            <a:avLst/>
          </a:prstGeom>
        </p:spPr>
      </p:pic>
      <p:sp>
        <p:nvSpPr>
          <p:cNvPr id="4" name="TextBox 3"/>
          <p:cNvSpPr txBox="1"/>
          <p:nvPr/>
        </p:nvSpPr>
        <p:spPr>
          <a:xfrm>
            <a:off x="1066800" y="5486400"/>
            <a:ext cx="6008515" cy="769441"/>
          </a:xfrm>
          <a:prstGeom prst="rect">
            <a:avLst/>
          </a:prstGeom>
          <a:solidFill>
            <a:schemeClr val="tx1"/>
          </a:solidFill>
        </p:spPr>
        <p:txBody>
          <a:bodyPr wrap="square" rtlCol="0">
            <a:spAutoFit/>
          </a:bodyPr>
          <a:lstStyle/>
          <a:p>
            <a:pPr algn="ctr"/>
            <a:r>
              <a:rPr lang="en-US" sz="4400" b="1" dirty="0">
                <a:solidFill>
                  <a:schemeClr val="bg1"/>
                </a:solidFill>
                <a:latin typeface="Calibri" panose="020F0502020204030204" pitchFamily="34" charset="0"/>
                <a:cs typeface="Calibri" panose="020F0502020204030204" pitchFamily="34" charset="0"/>
              </a:rPr>
              <a:t>www.ACAcamps.org</a:t>
            </a:r>
          </a:p>
        </p:txBody>
      </p:sp>
    </p:spTree>
    <p:extLst>
      <p:ext uri="{BB962C8B-B14F-4D97-AF65-F5344CB8AC3E}">
        <p14:creationId xmlns:p14="http://schemas.microsoft.com/office/powerpoint/2010/main" val="3660181580"/>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36</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266" b="-3738"/>
          <a:stretch/>
        </p:blipFill>
        <p:spPr>
          <a:xfrm>
            <a:off x="1933095" y="1410069"/>
            <a:ext cx="4746702" cy="4545993"/>
          </a:xfrm>
          <a:prstGeom prst="rect">
            <a:avLst/>
          </a:prstGeom>
        </p:spPr>
      </p:pic>
      <p:sp>
        <p:nvSpPr>
          <p:cNvPr id="6" name="TextBox 5"/>
          <p:cNvSpPr txBox="1"/>
          <p:nvPr/>
        </p:nvSpPr>
        <p:spPr>
          <a:xfrm>
            <a:off x="929040" y="4114800"/>
            <a:ext cx="6754812" cy="830997"/>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n-US"/>
            </a:defPPr>
            <a:lvl1pPr algn="ctr">
              <a:defRPr b="1">
                <a:solidFill>
                  <a:schemeClr val="bg1"/>
                </a:solidFill>
                <a:latin typeface="Times New Roman" panose="02020603050405020304" pitchFamily="18" charset="0"/>
                <a:ea typeface="MS PGothic" panose="020B0600070205080204" pitchFamily="34" charset="-128"/>
              </a:defRPr>
            </a:lvl1pPr>
            <a:lvl2pPr>
              <a:defRPr>
                <a:solidFill>
                  <a:schemeClr val="tx1"/>
                </a:solidFill>
                <a:latin typeface="Times New Roman" panose="02020603050405020304" pitchFamily="18" charset="0"/>
                <a:ea typeface="MS PGothic" panose="020B0600070205080204" pitchFamily="34" charset="-128"/>
              </a:defRPr>
            </a:lvl2pPr>
            <a:lvl3pPr>
              <a:defRPr>
                <a:solidFill>
                  <a:schemeClr val="tx1"/>
                </a:solidFill>
                <a:latin typeface="Times New Roman" panose="02020603050405020304" pitchFamily="18" charset="0"/>
                <a:ea typeface="MS PGothic" panose="020B0600070205080204" pitchFamily="34" charset="-128"/>
              </a:defRPr>
            </a:lvl3pPr>
            <a:lvl4pPr>
              <a:defRPr>
                <a:solidFill>
                  <a:schemeClr val="tx1"/>
                </a:solidFill>
                <a:latin typeface="Times New Roman" panose="02020603050405020304" pitchFamily="18" charset="0"/>
                <a:ea typeface="MS PGothic" panose="020B0600070205080204" pitchFamily="34" charset="-128"/>
              </a:defRPr>
            </a:lvl4pPr>
            <a:lvl5pPr>
              <a:defRPr>
                <a:solidFill>
                  <a:schemeClr val="tx1"/>
                </a:solidFill>
                <a:latin typeface="Times New Roman" panose="02020603050405020304" pitchFamily="18" charset="0"/>
                <a:ea typeface="MS PGothic" panose="020B0600070205080204" pitchFamily="34" charset="-128"/>
              </a:defRPr>
            </a:lvl5pPr>
            <a:lvl6pPr>
              <a:defRPr>
                <a:solidFill>
                  <a:schemeClr val="tx1"/>
                </a:solidFill>
                <a:latin typeface="Times New Roman" panose="02020603050405020304" pitchFamily="18" charset="0"/>
                <a:ea typeface="MS PGothic" panose="020B0600070205080204" pitchFamily="34" charset="-128"/>
              </a:defRPr>
            </a:lvl6pPr>
            <a:lvl7pPr>
              <a:defRPr>
                <a:solidFill>
                  <a:schemeClr val="tx1"/>
                </a:solidFill>
                <a:latin typeface="Times New Roman" panose="02020603050405020304" pitchFamily="18" charset="0"/>
                <a:ea typeface="MS PGothic" panose="020B0600070205080204" pitchFamily="34" charset="-128"/>
              </a:defRPr>
            </a:lvl7pPr>
            <a:lvl8pPr>
              <a:defRPr>
                <a:solidFill>
                  <a:schemeClr val="tx1"/>
                </a:solidFill>
                <a:latin typeface="Times New Roman" panose="02020603050405020304" pitchFamily="18" charset="0"/>
                <a:ea typeface="MS PGothic" panose="020B0600070205080204" pitchFamily="34" charset="-128"/>
              </a:defRPr>
            </a:lvl8pPr>
            <a:lvl9pPr>
              <a:defRPr>
                <a:solidFill>
                  <a:schemeClr val="tx1"/>
                </a:solidFill>
                <a:latin typeface="Times New Roman" panose="02020603050405020304" pitchFamily="18" charset="0"/>
                <a:ea typeface="MS PGothic" panose="020B0600070205080204" pitchFamily="34" charset="-128"/>
              </a:defRPr>
            </a:lvl9pPr>
          </a:lstStyle>
          <a:p>
            <a:r>
              <a:rPr lang="en-US" dirty="0">
                <a:hlinkClick r:id="rId4"/>
              </a:rPr>
              <a:t>www.ACAcamps.org</a:t>
            </a:r>
            <a:endParaRPr lang="en-US" dirty="0"/>
          </a:p>
          <a:p>
            <a:r>
              <a:rPr lang="en-US" i="1" dirty="0"/>
              <a:t>Accreditation Information &amp; Forms </a:t>
            </a:r>
          </a:p>
        </p:txBody>
      </p:sp>
    </p:spTree>
    <p:extLst>
      <p:ext uri="{BB962C8B-B14F-4D97-AF65-F5344CB8AC3E}">
        <p14:creationId xmlns:p14="http://schemas.microsoft.com/office/powerpoint/2010/main" val="104233332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My Visits Tool</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37</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160" b="16289"/>
          <a:stretch/>
        </p:blipFill>
        <p:spPr>
          <a:xfrm>
            <a:off x="1615922" y="1446213"/>
            <a:ext cx="5912154" cy="4513263"/>
          </a:xfrm>
          <a:prstGeom prst="rect">
            <a:avLst/>
          </a:prstGeom>
        </p:spPr>
      </p:pic>
      <p:sp>
        <p:nvSpPr>
          <p:cNvPr id="6" name="Left Arrow 5"/>
          <p:cNvSpPr/>
          <p:nvPr/>
        </p:nvSpPr>
        <p:spPr>
          <a:xfrm rot="12988915">
            <a:off x="817564" y="4490477"/>
            <a:ext cx="1295400" cy="873925"/>
          </a:xfrm>
          <a:prstGeom prst="lef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705099" y="5663880"/>
            <a:ext cx="3733800" cy="830997"/>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n-US"/>
            </a:defPPr>
            <a:lvl1pPr algn="ctr">
              <a:defRPr b="1">
                <a:solidFill>
                  <a:schemeClr val="bg1"/>
                </a:solidFill>
                <a:latin typeface="Times New Roman" panose="02020603050405020304" pitchFamily="18" charset="0"/>
                <a:ea typeface="MS PGothic" panose="020B0600070205080204" pitchFamily="34" charset="-128"/>
              </a:defRPr>
            </a:lvl1pPr>
            <a:lvl2pPr>
              <a:defRPr>
                <a:solidFill>
                  <a:schemeClr val="tx1"/>
                </a:solidFill>
                <a:latin typeface="Times New Roman" panose="02020603050405020304" pitchFamily="18" charset="0"/>
                <a:ea typeface="MS PGothic" panose="020B0600070205080204" pitchFamily="34" charset="-128"/>
              </a:defRPr>
            </a:lvl2pPr>
            <a:lvl3pPr>
              <a:defRPr>
                <a:solidFill>
                  <a:schemeClr val="tx1"/>
                </a:solidFill>
                <a:latin typeface="Times New Roman" panose="02020603050405020304" pitchFamily="18" charset="0"/>
                <a:ea typeface="MS PGothic" panose="020B0600070205080204" pitchFamily="34" charset="-128"/>
              </a:defRPr>
            </a:lvl3pPr>
            <a:lvl4pPr>
              <a:defRPr>
                <a:solidFill>
                  <a:schemeClr val="tx1"/>
                </a:solidFill>
                <a:latin typeface="Times New Roman" panose="02020603050405020304" pitchFamily="18" charset="0"/>
                <a:ea typeface="MS PGothic" panose="020B0600070205080204" pitchFamily="34" charset="-128"/>
              </a:defRPr>
            </a:lvl4pPr>
            <a:lvl5pPr>
              <a:defRPr>
                <a:solidFill>
                  <a:schemeClr val="tx1"/>
                </a:solidFill>
                <a:latin typeface="Times New Roman" panose="02020603050405020304" pitchFamily="18" charset="0"/>
                <a:ea typeface="MS PGothic" panose="020B0600070205080204" pitchFamily="34" charset="-128"/>
              </a:defRPr>
            </a:lvl5pPr>
            <a:lvl6pPr>
              <a:defRPr>
                <a:solidFill>
                  <a:schemeClr val="tx1"/>
                </a:solidFill>
                <a:latin typeface="Times New Roman" panose="02020603050405020304" pitchFamily="18" charset="0"/>
                <a:ea typeface="MS PGothic" panose="020B0600070205080204" pitchFamily="34" charset="-128"/>
              </a:defRPr>
            </a:lvl6pPr>
            <a:lvl7pPr>
              <a:defRPr>
                <a:solidFill>
                  <a:schemeClr val="tx1"/>
                </a:solidFill>
                <a:latin typeface="Times New Roman" panose="02020603050405020304" pitchFamily="18" charset="0"/>
                <a:ea typeface="MS PGothic" panose="020B0600070205080204" pitchFamily="34" charset="-128"/>
              </a:defRPr>
            </a:lvl7pPr>
            <a:lvl8pPr>
              <a:defRPr>
                <a:solidFill>
                  <a:schemeClr val="tx1"/>
                </a:solidFill>
                <a:latin typeface="Times New Roman" panose="02020603050405020304" pitchFamily="18" charset="0"/>
                <a:ea typeface="MS PGothic" panose="020B0600070205080204" pitchFamily="34" charset="-128"/>
              </a:defRPr>
            </a:lvl8pPr>
            <a:lvl9pPr>
              <a:defRPr>
                <a:solidFill>
                  <a:schemeClr val="tx1"/>
                </a:solidFill>
                <a:latin typeface="Times New Roman" panose="02020603050405020304" pitchFamily="18" charset="0"/>
                <a:ea typeface="MS PGothic" panose="020B0600070205080204" pitchFamily="34" charset="-128"/>
              </a:defRPr>
            </a:lvl9pPr>
          </a:lstStyle>
          <a:p>
            <a:r>
              <a:rPr lang="en-US" dirty="0">
                <a:hlinkClick r:id="rId4"/>
              </a:rPr>
              <a:t>www.ACAcamps.org</a:t>
            </a:r>
            <a:endParaRPr lang="en-US" dirty="0"/>
          </a:p>
          <a:p>
            <a:r>
              <a:rPr lang="en-US" dirty="0"/>
              <a:t>My Visits Tool</a:t>
            </a:r>
          </a:p>
        </p:txBody>
      </p:sp>
    </p:spTree>
    <p:extLst>
      <p:ext uri="{BB962C8B-B14F-4D97-AF65-F5344CB8AC3E}">
        <p14:creationId xmlns:p14="http://schemas.microsoft.com/office/powerpoint/2010/main" val="318663656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My Visits Tool</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38</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160" b="16289"/>
          <a:stretch/>
        </p:blipFill>
        <p:spPr>
          <a:xfrm>
            <a:off x="1615922" y="1446213"/>
            <a:ext cx="5912154" cy="45132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128" y="4194868"/>
            <a:ext cx="4007056" cy="1994002"/>
          </a:xfrm>
          <a:prstGeom prst="rect">
            <a:avLst/>
          </a:prstGeom>
          <a:effectLst>
            <a:outerShdw blurRad="50800" dist="38100" dir="8100000" algn="tr" rotWithShape="0">
              <a:prstClr val="black">
                <a:alpha val="40000"/>
              </a:prstClr>
            </a:outerShdw>
          </a:effectLst>
        </p:spPr>
      </p:pic>
      <p:sp>
        <p:nvSpPr>
          <p:cNvPr id="8" name="Left Arrow 7"/>
          <p:cNvSpPr/>
          <p:nvPr/>
        </p:nvSpPr>
        <p:spPr>
          <a:xfrm rot="12988915">
            <a:off x="1582120" y="5244861"/>
            <a:ext cx="1295400" cy="873925"/>
          </a:xfrm>
          <a:prstGeom prst="lef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12480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8" name="Content Placeholder 2"/>
          <p:cNvPicPr>
            <a:picLocks noGrp="1" noChangeAspect="1"/>
          </p:cNvPicPr>
          <p:nvPr>
            <p:ph idx="1"/>
          </p:nvPr>
        </p:nvPicPr>
        <p:blipFill rotWithShape="1">
          <a:blip r:embed="rId4">
            <a:extLst>
              <a:ext uri="{28A0092B-C50C-407E-A947-70E740481C1C}">
                <a14:useLocalDpi xmlns:a14="http://schemas.microsoft.com/office/drawing/2010/main" val="0"/>
              </a:ext>
            </a:extLst>
          </a:blip>
          <a:srcRect l="-394" r="394" b="2833"/>
          <a:stretch/>
        </p:blipFill>
        <p:spPr>
          <a:xfrm>
            <a:off x="365760" y="1448561"/>
            <a:ext cx="8301968" cy="4572000"/>
          </a:xfrm>
        </p:spPr>
      </p:pic>
      <p:sp>
        <p:nvSpPr>
          <p:cNvPr id="305154" name="Title 2"/>
          <p:cNvSpPr>
            <a:spLocks noGrp="1"/>
          </p:cNvSpPr>
          <p:nvPr>
            <p:ph type="title"/>
          </p:nvPr>
        </p:nvSpPr>
        <p:spPr>
          <a:solidFill>
            <a:schemeClr val="accent3">
              <a:lumMod val="75000"/>
            </a:schemeClr>
          </a:solidFill>
        </p:spPr>
        <p:txBody>
          <a:bodyPr/>
          <a:lstStyle/>
          <a:p>
            <a:r>
              <a:rPr lang="en-US" altLang="en-US" dirty="0">
                <a:solidFill>
                  <a:schemeClr val="bg1"/>
                </a:solidFill>
              </a:rPr>
              <a:t>My Visits</a:t>
            </a:r>
          </a:p>
        </p:txBody>
      </p:sp>
      <p:sp>
        <p:nvSpPr>
          <p:cNvPr id="30515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fontAlgn="base">
              <a:spcBef>
                <a:spcPct val="0"/>
              </a:spcBef>
              <a:spcAft>
                <a:spcPct val="0"/>
              </a:spcAft>
              <a:buFontTx/>
              <a:buNone/>
            </a:pPr>
            <a:r>
              <a:rPr lang="en-US" altLang="en-US" sz="1200">
                <a:solidFill>
                  <a:srgbClr val="898989"/>
                </a:solidFill>
              </a:rPr>
              <a:t>© 2016 American Camping Association, Inc.</a:t>
            </a:r>
          </a:p>
        </p:txBody>
      </p:sp>
      <p:sp>
        <p:nvSpPr>
          <p:cNvPr id="5" name="Down Arrow 4"/>
          <p:cNvSpPr/>
          <p:nvPr/>
        </p:nvSpPr>
        <p:spPr>
          <a:xfrm rot="1819824">
            <a:off x="7851775" y="1033463"/>
            <a:ext cx="682625" cy="1138237"/>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rot="19219482">
            <a:off x="5614988" y="4425950"/>
            <a:ext cx="684212" cy="113982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176964724"/>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a:bodyPr>
          <a:lstStyle/>
          <a:p>
            <a:pPr eaLnBrk="1" hangingPunct="1">
              <a:defRPr/>
            </a:pPr>
            <a:r>
              <a:rPr lang="en-US" dirty="0">
                <a:latin typeface="Calibri" panose="020F0502020204030204" pitchFamily="34" charset="0"/>
                <a:ea typeface="ＭＳ Ｐゴシック" pitchFamily="-106" charset="-128"/>
              </a:rPr>
              <a:t>Associate Visitor Course Outcomes</a:t>
            </a:r>
          </a:p>
        </p:txBody>
      </p:sp>
      <p:sp>
        <p:nvSpPr>
          <p:cNvPr id="163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dirty="0">
                <a:solidFill>
                  <a:schemeClr val="tx1"/>
                </a:solidFill>
                <a:latin typeface="Futura Std Book" pitchFamily="34" charset="0"/>
              </a:rPr>
              <a:t>© 2016 American Camping Association, Inc.</a:t>
            </a:r>
          </a:p>
        </p:txBody>
      </p:sp>
      <p:sp>
        <p:nvSpPr>
          <p:cNvPr id="16389" name="Slide Number Placeholder 1"/>
          <p:cNvSpPr>
            <a:spLocks noGrp="1"/>
          </p:cNvSpPr>
          <p:nvPr>
            <p:ph type="sldNum" sz="quarter" idx="12"/>
          </p:nvPr>
        </p:nvSpPr>
        <p:spPr bwMode="auto">
          <a:xfrm>
            <a:off x="457200" y="6487659"/>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C435D4DA-903D-41C2-B47A-111ECF515224}" type="slidenum">
              <a:rPr lang="en-US" altLang="en-US" sz="1200" smtClean="0">
                <a:solidFill>
                  <a:srgbClr val="898989"/>
                </a:solidFill>
                <a:latin typeface="Calibri" pitchFamily="34" charset="0"/>
              </a:rPr>
              <a:pPr eaLnBrk="1" hangingPunct="1">
                <a:spcBef>
                  <a:spcPct val="0"/>
                </a:spcBef>
                <a:buFontTx/>
                <a:buNone/>
              </a:pPr>
              <a:t>4</a:t>
            </a:fld>
            <a:endParaRPr lang="en-US" altLang="en-US" sz="1200" dirty="0">
              <a:solidFill>
                <a:srgbClr val="898989"/>
              </a:solidFill>
              <a:latin typeface="Calibri" pitchFamily="34" charset="0"/>
            </a:endParaRPr>
          </a:p>
        </p:txBody>
      </p:sp>
      <p:sp>
        <p:nvSpPr>
          <p:cNvPr id="16387" name="Rectangle 3"/>
          <p:cNvSpPr>
            <a:spLocks noGrp="1" noChangeArrowheads="1"/>
          </p:cNvSpPr>
          <p:nvPr>
            <p:ph idx="4294967295"/>
          </p:nvPr>
        </p:nvSpPr>
        <p:spPr>
          <a:xfrm>
            <a:off x="990600" y="1219200"/>
            <a:ext cx="7772400" cy="5029200"/>
          </a:xfrm>
        </p:spPr>
        <p:txBody>
          <a:bodyPr/>
          <a:lstStyle/>
          <a:p>
            <a:pPr eaLnBrk="1" hangingPunct="1">
              <a:lnSpc>
                <a:spcPct val="110000"/>
              </a:lnSpc>
            </a:pPr>
            <a:endParaRPr lang="en-US" altLang="en-US" sz="2800" dirty="0">
              <a:solidFill>
                <a:schemeClr val="accent3">
                  <a:lumMod val="75000"/>
                </a:schemeClr>
              </a:solidFill>
              <a:latin typeface="Calibri" panose="020F0502020204030204" pitchFamily="34" charset="0"/>
            </a:endParaRPr>
          </a:p>
          <a:p>
            <a:pPr eaLnBrk="1" hangingPunct="1">
              <a:lnSpc>
                <a:spcPct val="110000"/>
              </a:lnSpc>
            </a:pPr>
            <a:r>
              <a:rPr lang="en-US" altLang="en-US" sz="2800" dirty="0">
                <a:solidFill>
                  <a:schemeClr val="accent3">
                    <a:lumMod val="75000"/>
                  </a:schemeClr>
                </a:solidFill>
                <a:latin typeface="Calibri" panose="020F0502020204030204" pitchFamily="34" charset="0"/>
              </a:rPr>
              <a:t>Understand the </a:t>
            </a:r>
            <a:r>
              <a:rPr lang="en-US" altLang="en-US" sz="2800" b="1" dirty="0">
                <a:solidFill>
                  <a:schemeClr val="accent3">
                    <a:lumMod val="75000"/>
                  </a:schemeClr>
                </a:solidFill>
                <a:latin typeface="Calibri" panose="020F0502020204030204" pitchFamily="34" charset="0"/>
              </a:rPr>
              <a:t>role and responsibilities </a:t>
            </a:r>
            <a:r>
              <a:rPr lang="en-US" altLang="en-US" sz="2800" dirty="0">
                <a:solidFill>
                  <a:schemeClr val="accent3">
                    <a:lumMod val="75000"/>
                  </a:schemeClr>
                </a:solidFill>
                <a:latin typeface="Calibri" panose="020F0502020204030204" pitchFamily="34" charset="0"/>
              </a:rPr>
              <a:t>of a visitor</a:t>
            </a:r>
          </a:p>
          <a:p>
            <a:pPr eaLnBrk="1" hangingPunct="1">
              <a:lnSpc>
                <a:spcPct val="110000"/>
              </a:lnSpc>
            </a:pPr>
            <a:r>
              <a:rPr lang="en-US" altLang="en-US" sz="2800" dirty="0">
                <a:solidFill>
                  <a:schemeClr val="accent3">
                    <a:lumMod val="75000"/>
                  </a:schemeClr>
                </a:solidFill>
                <a:latin typeface="Calibri" panose="020F0502020204030204" pitchFamily="34" charset="0"/>
              </a:rPr>
              <a:t>Promote the </a:t>
            </a:r>
            <a:r>
              <a:rPr lang="en-US" altLang="en-US" sz="2800" b="1" dirty="0">
                <a:solidFill>
                  <a:schemeClr val="accent3">
                    <a:lumMod val="75000"/>
                  </a:schemeClr>
                </a:solidFill>
                <a:latin typeface="Calibri" panose="020F0502020204030204" pitchFamily="34" charset="0"/>
              </a:rPr>
              <a:t>educational value </a:t>
            </a:r>
            <a:r>
              <a:rPr lang="en-US" altLang="en-US" sz="2800" dirty="0">
                <a:solidFill>
                  <a:schemeClr val="accent3">
                    <a:lumMod val="75000"/>
                  </a:schemeClr>
                </a:solidFill>
                <a:latin typeface="Calibri" panose="020F0502020204030204" pitchFamily="34" charset="0"/>
              </a:rPr>
              <a:t>of the ACA Accreditation Process</a:t>
            </a:r>
          </a:p>
          <a:p>
            <a:pPr eaLnBrk="1" hangingPunct="1">
              <a:lnSpc>
                <a:spcPct val="110000"/>
              </a:lnSpc>
            </a:pPr>
            <a:r>
              <a:rPr lang="en-US" altLang="en-US" sz="2800" dirty="0">
                <a:solidFill>
                  <a:schemeClr val="accent3">
                    <a:lumMod val="75000"/>
                  </a:schemeClr>
                </a:solidFill>
                <a:latin typeface="Calibri" panose="020F0502020204030204" pitchFamily="34" charset="0"/>
              </a:rPr>
              <a:t>Be a </a:t>
            </a:r>
            <a:r>
              <a:rPr lang="en-US" altLang="en-US" sz="2800" b="1" dirty="0">
                <a:solidFill>
                  <a:schemeClr val="accent3">
                    <a:lumMod val="75000"/>
                  </a:schemeClr>
                </a:solidFill>
                <a:latin typeface="Calibri" panose="020F0502020204030204" pitchFamily="34" charset="0"/>
              </a:rPr>
              <a:t>positive representative </a:t>
            </a:r>
            <a:r>
              <a:rPr lang="en-US" altLang="en-US" sz="2800" dirty="0">
                <a:solidFill>
                  <a:schemeClr val="accent3">
                    <a:lumMod val="75000"/>
                  </a:schemeClr>
                </a:solidFill>
                <a:latin typeface="Calibri" panose="020F0502020204030204" pitchFamily="34" charset="0"/>
              </a:rPr>
              <a:t>of ACA</a:t>
            </a:r>
          </a:p>
          <a:p>
            <a:pPr eaLnBrk="1" hangingPunct="1">
              <a:lnSpc>
                <a:spcPct val="110000"/>
              </a:lnSpc>
            </a:pPr>
            <a:r>
              <a:rPr lang="en-US" altLang="en-US" sz="2800" dirty="0">
                <a:solidFill>
                  <a:schemeClr val="accent3">
                    <a:lumMod val="75000"/>
                  </a:schemeClr>
                </a:solidFill>
                <a:latin typeface="Calibri" panose="020F0502020204030204" pitchFamily="34" charset="0"/>
              </a:rPr>
              <a:t>Develop </a:t>
            </a:r>
            <a:r>
              <a:rPr lang="en-US" altLang="en-US" sz="2800" b="1" dirty="0">
                <a:solidFill>
                  <a:schemeClr val="accent3">
                    <a:lumMod val="75000"/>
                  </a:schemeClr>
                </a:solidFill>
                <a:latin typeface="Calibri" panose="020F0502020204030204" pitchFamily="34" charset="0"/>
              </a:rPr>
              <a:t>information-gathering </a:t>
            </a:r>
            <a:r>
              <a:rPr lang="en-US" altLang="en-US" sz="2800" dirty="0">
                <a:solidFill>
                  <a:schemeClr val="accent3">
                    <a:lumMod val="75000"/>
                  </a:schemeClr>
                </a:solidFill>
                <a:latin typeface="Calibri" panose="020F0502020204030204" pitchFamily="34" charset="0"/>
              </a:rPr>
              <a:t>skills</a:t>
            </a:r>
          </a:p>
          <a:p>
            <a:pPr eaLnBrk="1" hangingPunct="1">
              <a:lnSpc>
                <a:spcPct val="110000"/>
              </a:lnSpc>
            </a:pPr>
            <a:r>
              <a:rPr lang="en-US" altLang="en-US" sz="2800" dirty="0">
                <a:solidFill>
                  <a:schemeClr val="accent3">
                    <a:lumMod val="75000"/>
                  </a:schemeClr>
                </a:solidFill>
                <a:latin typeface="Calibri" panose="020F0502020204030204" pitchFamily="34" charset="0"/>
              </a:rPr>
              <a:t>Use </a:t>
            </a:r>
            <a:r>
              <a:rPr lang="en-US" altLang="en-US" sz="2800" b="1" dirty="0">
                <a:solidFill>
                  <a:schemeClr val="accent3">
                    <a:lumMod val="75000"/>
                  </a:schemeClr>
                </a:solidFill>
                <a:latin typeface="Calibri" panose="020F0502020204030204" pitchFamily="34" charset="0"/>
              </a:rPr>
              <a:t>resources</a:t>
            </a:r>
            <a:r>
              <a:rPr lang="en-US" altLang="en-US" sz="2800" dirty="0">
                <a:solidFill>
                  <a:schemeClr val="accent3">
                    <a:lumMod val="75000"/>
                  </a:schemeClr>
                </a:solidFill>
                <a:latin typeface="Calibri" panose="020F0502020204030204" pitchFamily="34" charset="0"/>
              </a:rPr>
              <a:t> correctly</a:t>
            </a:r>
          </a:p>
          <a:p>
            <a:pPr eaLnBrk="1" hangingPunct="1">
              <a:lnSpc>
                <a:spcPct val="110000"/>
              </a:lnSpc>
            </a:pPr>
            <a:r>
              <a:rPr lang="en-US" altLang="en-US" sz="2800" dirty="0">
                <a:solidFill>
                  <a:schemeClr val="accent3">
                    <a:lumMod val="75000"/>
                  </a:schemeClr>
                </a:solidFill>
                <a:latin typeface="Calibri" panose="020F0502020204030204" pitchFamily="34" charset="0"/>
              </a:rPr>
              <a:t>Make consistent </a:t>
            </a:r>
            <a:r>
              <a:rPr lang="en-US" altLang="en-US" sz="2800" b="1" dirty="0">
                <a:solidFill>
                  <a:schemeClr val="accent3">
                    <a:lumMod val="75000"/>
                  </a:schemeClr>
                </a:solidFill>
                <a:latin typeface="Calibri" panose="020F0502020204030204" pitchFamily="34" charset="0"/>
              </a:rPr>
              <a:t>compliance decisions</a:t>
            </a:r>
          </a:p>
        </p:txBody>
      </p:sp>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Title 2"/>
          <p:cNvSpPr>
            <a:spLocks noGrp="1"/>
          </p:cNvSpPr>
          <p:nvPr>
            <p:ph type="title"/>
          </p:nvPr>
        </p:nvSpPr>
        <p:spPr/>
        <p:txBody>
          <a:bodyPr/>
          <a:lstStyle/>
          <a:p>
            <a:r>
              <a:rPr lang="en-US" altLang="en-US" dirty="0">
                <a:latin typeface="Calibri" panose="020F0502020204030204" pitchFamily="34" charset="0"/>
                <a:cs typeface="Calibri" panose="020F0502020204030204" pitchFamily="34" charset="0"/>
              </a:rPr>
              <a:t>Online Tools Reminders</a:t>
            </a:r>
          </a:p>
        </p:txBody>
      </p:sp>
      <p:sp>
        <p:nvSpPr>
          <p:cNvPr id="4" name="Footer Placeholder 3"/>
          <p:cNvSpPr>
            <a:spLocks noGrp="1"/>
          </p:cNvSpPr>
          <p:nvPr>
            <p:ph type="ftr" sz="quarter" idx="11"/>
          </p:nvPr>
        </p:nvSpPr>
        <p:spPr/>
        <p:txBody>
          <a:bodyPr/>
          <a:lstStyle/>
          <a:p>
            <a:pPr>
              <a:defRPr/>
            </a:pPr>
            <a:r>
              <a:rPr lang="en-US" sz="1050"/>
              <a:t>© 2016 American Camping Association, Inc.</a:t>
            </a:r>
            <a:endParaRPr lang="en-US" sz="1050" dirty="0"/>
          </a:p>
        </p:txBody>
      </p:sp>
      <p:sp>
        <p:nvSpPr>
          <p:cNvPr id="140293" name="Slide Number Placeholder 4"/>
          <p:cNvSpPr>
            <a:spLocks noGrp="1"/>
          </p:cNvSpPr>
          <p:nvPr>
            <p:ph type="sldNum" sz="quarter" idx="12"/>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rgbClr val="00574D"/>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rgbClr val="00574D"/>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rgbClr val="00574D"/>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rgbClr val="00574D"/>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rgbClr val="00574D"/>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9pPr>
          </a:lstStyle>
          <a:p>
            <a:pPr eaLnBrk="1" hangingPunct="1">
              <a:spcBef>
                <a:spcPct val="0"/>
              </a:spcBef>
              <a:buFontTx/>
              <a:buNone/>
              <a:defRPr/>
            </a:pPr>
            <a:fld id="{AAD55660-DC16-48BF-883B-C4E750EBE98D}" type="slidenum">
              <a:rPr lang="en-US" altLang="en-US" sz="1200" smtClean="0">
                <a:solidFill>
                  <a:srgbClr val="898989"/>
                </a:solidFill>
              </a:rPr>
              <a:pPr eaLnBrk="1" hangingPunct="1">
                <a:spcBef>
                  <a:spcPct val="0"/>
                </a:spcBef>
                <a:buFontTx/>
                <a:buNone/>
                <a:defRPr/>
              </a:pPr>
              <a:t>40</a:t>
            </a:fld>
            <a:endParaRPr lang="en-US" altLang="en-US" sz="1200" dirty="0">
              <a:solidFill>
                <a:srgbClr val="898989"/>
              </a:solidFill>
            </a:endParaRPr>
          </a:p>
        </p:txBody>
      </p:sp>
      <p:sp>
        <p:nvSpPr>
          <p:cNvPr id="140290" name="Content Placeholder 1"/>
          <p:cNvSpPr>
            <a:spLocks noGrp="1"/>
          </p:cNvSpPr>
          <p:nvPr>
            <p:ph idx="4294967295"/>
          </p:nvPr>
        </p:nvSpPr>
        <p:spPr>
          <a:xfrm>
            <a:off x="838200" y="1670050"/>
            <a:ext cx="7924800" cy="1530350"/>
          </a:xfrm>
        </p:spPr>
        <p:txBody>
          <a:bodyPr/>
          <a:lstStyle/>
          <a:p>
            <a:pPr>
              <a:defRPr/>
            </a:pPr>
            <a:r>
              <a:rPr lang="en-US" altLang="en-US" dirty="0">
                <a:cs typeface="Times New Roman" pitchFamily="18" charset="0"/>
              </a:rPr>
              <a:t>Educational resource for camp professionals</a:t>
            </a:r>
          </a:p>
          <a:p>
            <a:pPr>
              <a:defRPr/>
            </a:pPr>
            <a:r>
              <a:rPr lang="en-US" altLang="en-US" dirty="0">
                <a:cs typeface="Times New Roman" pitchFamily="18" charset="0"/>
              </a:rPr>
              <a:t>User is responsible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1132" b="19811"/>
          <a:stretch/>
        </p:blipFill>
        <p:spPr>
          <a:xfrm>
            <a:off x="0" y="3149601"/>
            <a:ext cx="9144000" cy="2971800"/>
          </a:xfrm>
          <a:prstGeom prst="rect">
            <a:avLst/>
          </a:prstGeom>
          <a:ln>
            <a:solidFill>
              <a:srgbClr val="000000"/>
            </a:solidFill>
          </a:ln>
        </p:spPr>
      </p:pic>
    </p:spTree>
    <p:extLst>
      <p:ext uri="{BB962C8B-B14F-4D97-AF65-F5344CB8AC3E}">
        <p14:creationId xmlns:p14="http://schemas.microsoft.com/office/powerpoint/2010/main" val="490034349"/>
      </p:ext>
    </p:extLst>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Visit-Related Forms To Use</a:t>
            </a:r>
          </a:p>
        </p:txBody>
      </p:sp>
      <p:sp>
        <p:nvSpPr>
          <p:cNvPr id="44036"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4403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571DC060-E9CE-4B7C-A5C7-89E921D434E0}" type="slidenum">
              <a:rPr lang="en-US" altLang="en-US" sz="1200" smtClean="0">
                <a:solidFill>
                  <a:srgbClr val="898989"/>
                </a:solidFill>
                <a:latin typeface="Calibri" pitchFamily="34" charset="0"/>
              </a:rPr>
              <a:pPr eaLnBrk="1" hangingPunct="1">
                <a:spcBef>
                  <a:spcPct val="0"/>
                </a:spcBef>
                <a:buFontTx/>
                <a:buNone/>
              </a:pPr>
              <a:t>41</a:t>
            </a:fld>
            <a:endParaRPr lang="en-US" altLang="en-US" sz="1200" dirty="0">
              <a:solidFill>
                <a:srgbClr val="898989"/>
              </a:solidFill>
              <a:latin typeface="Calibri" pitchFamily="34" charset="0"/>
            </a:endParaRPr>
          </a:p>
        </p:txBody>
      </p:sp>
      <p:sp>
        <p:nvSpPr>
          <p:cNvPr id="44035" name="Rectangle 3"/>
          <p:cNvSpPr>
            <a:spLocks noGrp="1" noChangeArrowheads="1"/>
          </p:cNvSpPr>
          <p:nvPr>
            <p:ph idx="4294967295"/>
          </p:nvPr>
        </p:nvSpPr>
        <p:spPr>
          <a:xfrm>
            <a:off x="0" y="1447800"/>
            <a:ext cx="8305800" cy="4705350"/>
          </a:xfrm>
        </p:spPr>
        <p:txBody>
          <a:bodyPr/>
          <a:lstStyle/>
          <a:p>
            <a:pPr marL="0" indent="0" eaLnBrk="1" hangingPunct="1">
              <a:buNone/>
            </a:pPr>
            <a:endParaRPr lang="en-US" altLang="en-US" dirty="0"/>
          </a:p>
          <a:p>
            <a:pPr eaLnBrk="1" hangingPunct="1"/>
            <a:endParaRPr lang="en-US" altLang="en-US" dirty="0">
              <a:latin typeface="Calibri" panose="020F0502020204030204" pitchFamily="34" charset="0"/>
            </a:endParaRPr>
          </a:p>
          <a:p>
            <a:pPr eaLnBrk="1" hangingPunct="1"/>
            <a:r>
              <a:rPr lang="en-US" altLang="en-US" dirty="0">
                <a:solidFill>
                  <a:schemeClr val="accent3">
                    <a:lumMod val="75000"/>
                  </a:schemeClr>
                </a:solidFill>
                <a:latin typeface="Calibri" panose="020F0502020204030204" pitchFamily="34" charset="0"/>
              </a:rPr>
              <a:t>Camp Information Form</a:t>
            </a:r>
          </a:p>
          <a:p>
            <a:pPr eaLnBrk="1" hangingPunct="1"/>
            <a:r>
              <a:rPr lang="en-US" altLang="en-US" dirty="0">
                <a:solidFill>
                  <a:schemeClr val="accent3">
                    <a:lumMod val="75000"/>
                  </a:schemeClr>
                </a:solidFill>
                <a:latin typeface="Calibri" panose="020F0502020204030204" pitchFamily="34" charset="0"/>
              </a:rPr>
              <a:t>Camp Self-Assessment (CSA)</a:t>
            </a:r>
          </a:p>
          <a:p>
            <a:pPr eaLnBrk="1" hangingPunct="1"/>
            <a:r>
              <a:rPr lang="en-US" altLang="en-US" dirty="0">
                <a:solidFill>
                  <a:schemeClr val="accent3">
                    <a:lumMod val="75000"/>
                  </a:schemeClr>
                </a:solidFill>
                <a:latin typeface="Calibri" panose="020F0502020204030204" pitchFamily="34" charset="0"/>
              </a:rPr>
              <a:t>Score Form</a:t>
            </a:r>
          </a:p>
          <a:p>
            <a:pPr eaLnBrk="1" hangingPunct="1"/>
            <a:r>
              <a:rPr lang="en-US" altLang="en-US" dirty="0">
                <a:solidFill>
                  <a:schemeClr val="accent3">
                    <a:lumMod val="75000"/>
                  </a:schemeClr>
                </a:solidFill>
                <a:latin typeface="Calibri" panose="020F0502020204030204" pitchFamily="34" charset="0"/>
              </a:rPr>
              <a:t>Immediate Corrective Action (ICA)</a:t>
            </a:r>
          </a:p>
        </p:txBody>
      </p:sp>
    </p:spTree>
    <p:extLst>
      <p:ext uri="{BB962C8B-B14F-4D97-AF65-F5344CB8AC3E}">
        <p14:creationId xmlns:p14="http://schemas.microsoft.com/office/powerpoint/2010/main" val="1371949826"/>
      </p:ext>
    </p:extLst>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084" y="950541"/>
            <a:ext cx="5369300" cy="5032824"/>
          </a:xfrm>
          <a:prstGeom prst="rect">
            <a:avLst/>
          </a:prstGeom>
        </p:spPr>
      </p:pic>
      <p:sp>
        <p:nvSpPr>
          <p:cNvPr id="2" name="Title 1"/>
          <p:cNvSpPr>
            <a:spLocks noGrp="1"/>
          </p:cNvSpPr>
          <p:nvPr>
            <p:ph type="title"/>
          </p:nvPr>
        </p:nvSpPr>
        <p:spPr>
          <a:xfrm>
            <a:off x="1" y="38100"/>
            <a:ext cx="9143999" cy="1071563"/>
          </a:xfrm>
        </p:spPr>
        <p:txBody>
          <a:bodyPr/>
          <a:lstStyle/>
          <a:p>
            <a:r>
              <a:rPr lang="en-US" dirty="0"/>
              <a:t>Camp Information Form</a:t>
            </a:r>
          </a:p>
        </p:txBody>
      </p:sp>
      <p:sp>
        <p:nvSpPr>
          <p:cNvPr id="3" name="Footer Placeholder 2"/>
          <p:cNvSpPr>
            <a:spLocks noGrp="1"/>
          </p:cNvSpPr>
          <p:nvPr>
            <p:ph type="ftr" sz="quarter" idx="11"/>
          </p:nvPr>
        </p:nvSpPr>
        <p:spPr/>
        <p:txBody>
          <a:bodyPr/>
          <a:lstStyle/>
          <a:p>
            <a:pPr>
              <a:defRPr/>
            </a:pPr>
            <a:r>
              <a:rPr lang="en-US"/>
              <a:t>© 2016 American Camping Association, Inc.</a:t>
            </a:r>
          </a:p>
        </p:txBody>
      </p:sp>
      <p:sp>
        <p:nvSpPr>
          <p:cNvPr id="1382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CC51D006-2CC7-4047-818B-FDB09091972D}" type="slidenum">
              <a:rPr lang="en-US" altLang="en-US" sz="1200" smtClean="0">
                <a:solidFill>
                  <a:srgbClr val="898989"/>
                </a:solidFill>
              </a:rPr>
              <a:pPr>
                <a:spcBef>
                  <a:spcPct val="0"/>
                </a:spcBef>
                <a:buFontTx/>
                <a:buNone/>
              </a:pPr>
              <a:t>42</a:t>
            </a:fld>
            <a:endParaRPr lang="en-US" altLang="en-US" sz="1200">
              <a:solidFill>
                <a:srgbClr val="898989"/>
              </a:solidFill>
            </a:endParaRPr>
          </a:p>
        </p:txBody>
      </p:sp>
      <p:pic>
        <p:nvPicPr>
          <p:cNvPr id="604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4834323"/>
            <a:ext cx="2503092" cy="142393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978580" y="4097888"/>
            <a:ext cx="2276475" cy="1512491"/>
          </a:xfrm>
          <a:prstGeom prst="ellipse">
            <a:avLst/>
          </a:prstGeom>
          <a:solidFill>
            <a:schemeClr val="tx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Used by Visitor</a:t>
            </a:r>
          </a:p>
        </p:txBody>
      </p:sp>
      <p:sp>
        <p:nvSpPr>
          <p:cNvPr id="8" name="Oval 7"/>
          <p:cNvSpPr/>
          <p:nvPr/>
        </p:nvSpPr>
        <p:spPr>
          <a:xfrm>
            <a:off x="5404647" y="3592590"/>
            <a:ext cx="2657475" cy="1593850"/>
          </a:xfrm>
          <a:prstGeom prst="ellips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Due to ACA</a:t>
            </a:r>
          </a:p>
          <a:p>
            <a:pPr algn="ctr" eaLnBrk="1" hangingPunct="1">
              <a:defRPr/>
            </a:pPr>
            <a:r>
              <a:rPr lang="en-US" dirty="0"/>
              <a:t> February 1</a:t>
            </a:r>
          </a:p>
        </p:txBody>
      </p:sp>
    </p:spTree>
    <p:extLst>
      <p:ext uri="{BB962C8B-B14F-4D97-AF65-F5344CB8AC3E}">
        <p14:creationId xmlns:p14="http://schemas.microsoft.com/office/powerpoint/2010/main" val="19401628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Camp Information Form</a:t>
            </a:r>
          </a:p>
        </p:txBody>
      </p:sp>
      <p:sp>
        <p:nvSpPr>
          <p:cNvPr id="481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4813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53995545-3A59-4C55-9226-F52BE310A08F}" type="slidenum">
              <a:rPr lang="en-US" altLang="en-US" sz="1200" smtClean="0">
                <a:solidFill>
                  <a:srgbClr val="898989"/>
                </a:solidFill>
                <a:latin typeface="Calibri" pitchFamily="34" charset="0"/>
              </a:rPr>
              <a:pPr eaLnBrk="1" hangingPunct="1">
                <a:spcBef>
                  <a:spcPct val="0"/>
                </a:spcBef>
                <a:buFontTx/>
                <a:buNone/>
              </a:pPr>
              <a:t>43</a:t>
            </a:fld>
            <a:endParaRPr lang="en-US" altLang="en-US" sz="1200" dirty="0">
              <a:solidFill>
                <a:srgbClr val="898989"/>
              </a:solidFill>
              <a:latin typeface="Calibri" pitchFamily="34" charset="0"/>
            </a:endParaRPr>
          </a:p>
        </p:txBody>
      </p:sp>
      <p:sp>
        <p:nvSpPr>
          <p:cNvPr id="57347" name="Rectangle 3"/>
          <p:cNvSpPr>
            <a:spLocks noGrp="1" noChangeArrowheads="1"/>
          </p:cNvSpPr>
          <p:nvPr>
            <p:ph idx="4294967295"/>
          </p:nvPr>
        </p:nvSpPr>
        <p:spPr>
          <a:xfrm>
            <a:off x="550863" y="1608138"/>
            <a:ext cx="8593137" cy="4705350"/>
          </a:xfrm>
        </p:spPr>
        <p:txBody>
          <a:bodyPr/>
          <a:lstStyle/>
          <a:p>
            <a:pPr marL="0" indent="0" eaLnBrk="1" hangingPunct="1">
              <a:buFont typeface="Arial" pitchFamily="34" charset="0"/>
              <a:buNone/>
              <a:defRPr/>
            </a:pPr>
            <a:r>
              <a:rPr lang="en-US" altLang="en-US" sz="3600" dirty="0">
                <a:solidFill>
                  <a:schemeClr val="accent3">
                    <a:lumMod val="75000"/>
                  </a:schemeClr>
                </a:solidFill>
                <a:latin typeface="Calibri" panose="020F0502020204030204" pitchFamily="34" charset="0"/>
              </a:rPr>
              <a:t>In review. . .</a:t>
            </a:r>
          </a:p>
          <a:p>
            <a:pPr eaLnBrk="1" hangingPunct="1">
              <a:buFont typeface="Arial" pitchFamily="34" charset="0"/>
              <a:buChar char="•"/>
              <a:defRPr/>
            </a:pPr>
            <a:r>
              <a:rPr lang="en-US" altLang="en-US" dirty="0">
                <a:solidFill>
                  <a:schemeClr val="accent3">
                    <a:lumMod val="75000"/>
                  </a:schemeClr>
                </a:solidFill>
                <a:latin typeface="Calibri" panose="020F0502020204030204" pitchFamily="34" charset="0"/>
              </a:rPr>
              <a:t>Information collected from the camp in advance to help schedule and conduct visit</a:t>
            </a:r>
          </a:p>
          <a:p>
            <a:pPr eaLnBrk="1" hangingPunct="1">
              <a:buFont typeface="Arial" pitchFamily="34" charset="0"/>
              <a:buChar char="•"/>
              <a:defRPr/>
            </a:pPr>
            <a:r>
              <a:rPr lang="en-US" altLang="en-US" dirty="0">
                <a:solidFill>
                  <a:schemeClr val="accent3">
                    <a:lumMod val="75000"/>
                  </a:schemeClr>
                </a:solidFill>
                <a:latin typeface="Calibri" panose="020F0502020204030204" pitchFamily="34" charset="0"/>
              </a:rPr>
              <a:t>Should include information about modes and specialized activities offered</a:t>
            </a:r>
          </a:p>
          <a:p>
            <a:pPr eaLnBrk="1" hangingPunct="1">
              <a:buFont typeface="Arial" pitchFamily="34" charset="0"/>
              <a:buChar char="•"/>
              <a:defRPr/>
            </a:pPr>
            <a:r>
              <a:rPr lang="en-US" altLang="en-US" dirty="0">
                <a:solidFill>
                  <a:schemeClr val="accent3">
                    <a:lumMod val="75000"/>
                  </a:schemeClr>
                </a:solidFill>
                <a:latin typeface="Calibri" panose="020F0502020204030204" pitchFamily="34" charset="0"/>
              </a:rPr>
              <a:t>A copy is sent to each visitor</a:t>
            </a:r>
          </a:p>
          <a:p>
            <a:pPr eaLnBrk="1" hangingPunct="1">
              <a:buFont typeface="Arial" pitchFamily="34" charset="0"/>
              <a:buChar char="•"/>
              <a:defRPr/>
            </a:pPr>
            <a:r>
              <a:rPr lang="en-US" altLang="en-US" dirty="0">
                <a:solidFill>
                  <a:schemeClr val="accent3">
                    <a:lumMod val="75000"/>
                  </a:schemeClr>
                </a:solidFill>
                <a:latin typeface="Calibri" panose="020F0502020204030204" pitchFamily="34" charset="0"/>
              </a:rPr>
              <a:t>Framework for your conversations with camp</a:t>
            </a:r>
          </a:p>
        </p:txBody>
      </p:sp>
    </p:spTree>
    <p:extLst>
      <p:ext uri="{BB962C8B-B14F-4D97-AF65-F5344CB8AC3E}">
        <p14:creationId xmlns:p14="http://schemas.microsoft.com/office/powerpoint/2010/main" val="1138188215"/>
      </p:ext>
    </p:extLst>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6"/>
          <p:cNvSpPr>
            <a:spLocks noGrp="1"/>
          </p:cNvSpPr>
          <p:nvPr>
            <p:ph type="title"/>
          </p:nvPr>
        </p:nvSpPr>
        <p:spPr/>
        <p:txBody>
          <a:bodyPr/>
          <a:lstStyle/>
          <a:p>
            <a:pPr eaLnBrk="1" hangingPunct="1"/>
            <a:r>
              <a:rPr lang="en-US" altLang="en-US" dirty="0">
                <a:latin typeface="Calibri" panose="020F0502020204030204" pitchFamily="34" charset="0"/>
              </a:rPr>
              <a:t>The Scene</a:t>
            </a:r>
          </a:p>
        </p:txBody>
      </p:sp>
      <p:sp>
        <p:nvSpPr>
          <p:cNvPr id="47108"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471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78A5804B-DC04-47CF-AE21-51D7A5DF9047}" type="slidenum">
              <a:rPr lang="en-US" altLang="en-US" sz="1200" smtClean="0">
                <a:solidFill>
                  <a:srgbClr val="898989"/>
                </a:solidFill>
                <a:latin typeface="Calibri" pitchFamily="34" charset="0"/>
              </a:rPr>
              <a:pPr eaLnBrk="1" hangingPunct="1">
                <a:spcBef>
                  <a:spcPct val="0"/>
                </a:spcBef>
                <a:buFontTx/>
                <a:buNone/>
              </a:pPr>
              <a:t>44</a:t>
            </a:fld>
            <a:endParaRPr lang="en-US" altLang="en-US" sz="1200" dirty="0">
              <a:solidFill>
                <a:srgbClr val="898989"/>
              </a:solidFill>
              <a:latin typeface="Calibri" pitchFamily="34" charset="0"/>
            </a:endParaRPr>
          </a:p>
        </p:txBody>
      </p:sp>
      <p:sp>
        <p:nvSpPr>
          <p:cNvPr id="47107" name="Rectangle 7"/>
          <p:cNvSpPr>
            <a:spLocks noGrp="1" noChangeArrowheads="1"/>
          </p:cNvSpPr>
          <p:nvPr>
            <p:ph idx="4294967295"/>
          </p:nvPr>
        </p:nvSpPr>
        <p:spPr>
          <a:xfrm>
            <a:off x="14287" y="1417638"/>
            <a:ext cx="8686800" cy="5018088"/>
          </a:xfrm>
        </p:spPr>
        <p:txBody>
          <a:bodyPr/>
          <a:lstStyle/>
          <a:p>
            <a:pPr eaLnBrk="1" hangingPunct="1">
              <a:lnSpc>
                <a:spcPct val="80000"/>
              </a:lnSpc>
            </a:pPr>
            <a:r>
              <a:rPr lang="en-US" altLang="en-US" sz="2800" b="1" dirty="0">
                <a:solidFill>
                  <a:schemeClr val="accent3">
                    <a:lumMod val="75000"/>
                  </a:schemeClr>
                </a:solidFill>
                <a:latin typeface="Calibri" panose="020F0502020204030204" pitchFamily="34" charset="0"/>
              </a:rPr>
              <a:t>Camp Have Lots of Fun</a:t>
            </a:r>
            <a:r>
              <a:rPr lang="en-US" altLang="en-US" sz="2800" dirty="0">
                <a:solidFill>
                  <a:schemeClr val="accent3">
                    <a:lumMod val="75000"/>
                  </a:schemeClr>
                </a:solidFill>
                <a:latin typeface="Calibri" panose="020F0502020204030204" pitchFamily="34" charset="0"/>
              </a:rPr>
              <a:t> </a:t>
            </a:r>
            <a:r>
              <a:rPr lang="en-US" altLang="en-US" sz="2800" b="1" dirty="0">
                <a:solidFill>
                  <a:schemeClr val="accent3">
                    <a:lumMod val="75000"/>
                  </a:schemeClr>
                </a:solidFill>
                <a:latin typeface="Calibri" panose="020F0502020204030204" pitchFamily="34" charset="0"/>
              </a:rPr>
              <a:t>(CHLOF) </a:t>
            </a:r>
            <a:r>
              <a:rPr lang="en-US" altLang="en-US" sz="2800" dirty="0">
                <a:solidFill>
                  <a:schemeClr val="accent3">
                    <a:lumMod val="75000"/>
                  </a:schemeClr>
                </a:solidFill>
                <a:latin typeface="Calibri" panose="020F0502020204030204" pitchFamily="34" charset="0"/>
              </a:rPr>
              <a:t>operates a two-week session for children who are members of the Lots of Fun Foundation.  The camp rents space at </a:t>
            </a:r>
            <a:r>
              <a:rPr lang="en-US" altLang="en-US" sz="2800" b="1" dirty="0">
                <a:solidFill>
                  <a:schemeClr val="accent3">
                    <a:lumMod val="75000"/>
                  </a:schemeClr>
                </a:solidFill>
                <a:latin typeface="Calibri" panose="020F0502020204030204" pitchFamily="34" charset="0"/>
              </a:rPr>
              <a:t>Camp Happy Days (CHD)</a:t>
            </a:r>
            <a:r>
              <a:rPr lang="en-US" altLang="en-US" sz="2800" dirty="0">
                <a:solidFill>
                  <a:schemeClr val="accent3">
                    <a:lumMod val="75000"/>
                  </a:schemeClr>
                </a:solidFill>
                <a:latin typeface="Calibri" panose="020F0502020204030204" pitchFamily="34" charset="0"/>
              </a:rPr>
              <a:t>, an accredited camp.</a:t>
            </a:r>
            <a:endParaRPr lang="en-US" altLang="en-US" sz="2800" b="1" dirty="0">
              <a:solidFill>
                <a:schemeClr val="accent3">
                  <a:lumMod val="75000"/>
                </a:schemeClr>
              </a:solidFill>
              <a:latin typeface="Calibri" panose="020F0502020204030204" pitchFamily="34" charset="0"/>
            </a:endParaRPr>
          </a:p>
          <a:p>
            <a:pPr eaLnBrk="1" hangingPunct="1">
              <a:lnSpc>
                <a:spcPct val="80000"/>
              </a:lnSpc>
            </a:pPr>
            <a:r>
              <a:rPr lang="en-US" altLang="en-US" sz="2800" b="1" dirty="0">
                <a:solidFill>
                  <a:schemeClr val="accent3">
                    <a:lumMod val="75000"/>
                  </a:schemeClr>
                </a:solidFill>
                <a:latin typeface="Calibri" panose="020F0502020204030204" pitchFamily="34" charset="0"/>
              </a:rPr>
              <a:t>Camp Happy Days</a:t>
            </a:r>
            <a:r>
              <a:rPr lang="en-US" altLang="en-US" sz="2800" dirty="0">
                <a:solidFill>
                  <a:schemeClr val="accent3">
                    <a:lumMod val="75000"/>
                  </a:schemeClr>
                </a:solidFill>
                <a:latin typeface="Calibri" panose="020F0502020204030204" pitchFamily="34" charset="0"/>
              </a:rPr>
              <a:t> provides food service, swimming at the pool (lifeguards and swim instructors provided) and a hay ride once per week.  </a:t>
            </a:r>
            <a:r>
              <a:rPr lang="en-US" altLang="en-US" sz="2800" b="1" dirty="0">
                <a:solidFill>
                  <a:schemeClr val="accent3">
                    <a:lumMod val="75000"/>
                  </a:schemeClr>
                </a:solidFill>
                <a:latin typeface="Calibri" panose="020F0502020204030204" pitchFamily="34" charset="0"/>
              </a:rPr>
              <a:t>Camp Happy Days</a:t>
            </a:r>
            <a:r>
              <a:rPr lang="en-US" altLang="en-US" sz="2800" dirty="0">
                <a:solidFill>
                  <a:schemeClr val="accent3">
                    <a:lumMod val="75000"/>
                  </a:schemeClr>
                </a:solidFill>
                <a:latin typeface="Calibri" panose="020F0502020204030204" pitchFamily="34" charset="0"/>
              </a:rPr>
              <a:t> also provides horseback riding.</a:t>
            </a:r>
            <a:endParaRPr lang="en-US" altLang="en-US" sz="2800" b="1" dirty="0">
              <a:solidFill>
                <a:schemeClr val="accent3">
                  <a:lumMod val="75000"/>
                </a:schemeClr>
              </a:solidFill>
              <a:latin typeface="Calibri" panose="020F0502020204030204" pitchFamily="34" charset="0"/>
            </a:endParaRPr>
          </a:p>
          <a:p>
            <a:pPr eaLnBrk="1" hangingPunct="1">
              <a:lnSpc>
                <a:spcPct val="80000"/>
              </a:lnSpc>
            </a:pPr>
            <a:r>
              <a:rPr lang="en-US" altLang="en-US" sz="2800" b="1" dirty="0">
                <a:solidFill>
                  <a:schemeClr val="accent3">
                    <a:lumMod val="75000"/>
                  </a:schemeClr>
                </a:solidFill>
                <a:latin typeface="Calibri" panose="020F0502020204030204" pitchFamily="34" charset="0"/>
              </a:rPr>
              <a:t>Camp Have Lots of Fun</a:t>
            </a:r>
            <a:r>
              <a:rPr lang="en-US" altLang="en-US" sz="2800" dirty="0">
                <a:solidFill>
                  <a:schemeClr val="accent3">
                    <a:lumMod val="75000"/>
                  </a:schemeClr>
                </a:solidFill>
                <a:latin typeface="Calibri" panose="020F0502020204030204" pitchFamily="34" charset="0"/>
              </a:rPr>
              <a:t> brings their own cabin counselors, program staff, health care staff, and administrative staff and uses all the program areas of Happy Days. CHLOF brings their archery and climbing wall Instructors.</a:t>
            </a:r>
          </a:p>
        </p:txBody>
      </p:sp>
    </p:spTree>
    <p:extLst>
      <p:ext uri="{BB962C8B-B14F-4D97-AF65-F5344CB8AC3E}">
        <p14:creationId xmlns:p14="http://schemas.microsoft.com/office/powerpoint/2010/main" val="3991880502"/>
      </p:ext>
    </p:extLst>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Camp Self-Assessment</a:t>
            </a:r>
          </a:p>
        </p:txBody>
      </p:sp>
      <p:sp>
        <p:nvSpPr>
          <p:cNvPr id="501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5018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1254A2EE-A402-4226-B702-852BE91FE108}" type="slidenum">
              <a:rPr lang="en-US" altLang="en-US" sz="1200" smtClean="0">
                <a:solidFill>
                  <a:srgbClr val="898989"/>
                </a:solidFill>
                <a:latin typeface="Calibri" pitchFamily="34" charset="0"/>
              </a:rPr>
              <a:pPr eaLnBrk="1" hangingPunct="1">
                <a:spcBef>
                  <a:spcPct val="0"/>
                </a:spcBef>
                <a:buFontTx/>
                <a:buNone/>
              </a:pPr>
              <a:t>45</a:t>
            </a:fld>
            <a:endParaRPr lang="en-US" altLang="en-US" sz="1200" dirty="0">
              <a:solidFill>
                <a:srgbClr val="898989"/>
              </a:solidFill>
              <a:latin typeface="Calibri" pitchFamily="34" charset="0"/>
            </a:endParaRPr>
          </a:p>
        </p:txBody>
      </p:sp>
      <p:sp>
        <p:nvSpPr>
          <p:cNvPr id="55299" name="Rectangle 3"/>
          <p:cNvSpPr>
            <a:spLocks noGrp="1" noChangeArrowheads="1"/>
          </p:cNvSpPr>
          <p:nvPr>
            <p:ph idx="4294967295"/>
          </p:nvPr>
        </p:nvSpPr>
        <p:spPr>
          <a:xfrm>
            <a:off x="0" y="1608138"/>
            <a:ext cx="8304213" cy="4705350"/>
          </a:xfrm>
        </p:spPr>
        <p:txBody>
          <a:bodyPr/>
          <a:lstStyle/>
          <a:p>
            <a:pPr marL="0" indent="0" eaLnBrk="1" hangingPunct="1">
              <a:lnSpc>
                <a:spcPct val="90000"/>
              </a:lnSpc>
              <a:buFont typeface="Arial" pitchFamily="34" charset="0"/>
              <a:buNone/>
              <a:defRPr/>
            </a:pPr>
            <a:r>
              <a:rPr lang="en-US" dirty="0">
                <a:solidFill>
                  <a:schemeClr val="accent3">
                    <a:lumMod val="75000"/>
                  </a:schemeClr>
                </a:solidFill>
                <a:latin typeface="Calibri" panose="020F0502020204030204" pitchFamily="34" charset="0"/>
              </a:rPr>
              <a:t>The visitor will:</a:t>
            </a:r>
          </a:p>
          <a:p>
            <a:pPr eaLnBrk="1" hangingPunct="1">
              <a:lnSpc>
                <a:spcPct val="90000"/>
              </a:lnSpc>
              <a:buFont typeface="Arial" pitchFamily="34" charset="0"/>
              <a:buChar char="•"/>
              <a:defRPr/>
            </a:pPr>
            <a:r>
              <a:rPr lang="en-US" dirty="0">
                <a:solidFill>
                  <a:schemeClr val="accent3">
                    <a:lumMod val="75000"/>
                  </a:schemeClr>
                </a:solidFill>
                <a:latin typeface="Calibri" panose="020F0502020204030204" pitchFamily="34" charset="0"/>
              </a:rPr>
              <a:t>Review all required written documentation</a:t>
            </a:r>
          </a:p>
          <a:p>
            <a:pPr eaLnBrk="1" hangingPunct="1">
              <a:lnSpc>
                <a:spcPct val="90000"/>
              </a:lnSpc>
              <a:buFont typeface="Arial" pitchFamily="34" charset="0"/>
              <a:buChar char="•"/>
              <a:defRPr/>
            </a:pPr>
            <a:r>
              <a:rPr lang="en-US" dirty="0">
                <a:solidFill>
                  <a:schemeClr val="accent3">
                    <a:lumMod val="75000"/>
                  </a:schemeClr>
                </a:solidFill>
                <a:latin typeface="Calibri" panose="020F0502020204030204" pitchFamily="34" charset="0"/>
              </a:rPr>
              <a:t>Mark as Seen, Not Seen, Seen but needs verification on the day of the visit, or the following must be completed</a:t>
            </a:r>
          </a:p>
          <a:p>
            <a:pPr eaLnBrk="1" hangingPunct="1">
              <a:lnSpc>
                <a:spcPct val="90000"/>
              </a:lnSpc>
              <a:buFont typeface="Arial" pitchFamily="34" charset="0"/>
              <a:buChar char="•"/>
              <a:defRPr/>
            </a:pPr>
            <a:r>
              <a:rPr lang="en-US" dirty="0">
                <a:solidFill>
                  <a:schemeClr val="accent3">
                    <a:lumMod val="75000"/>
                  </a:schemeClr>
                </a:solidFill>
                <a:latin typeface="Calibri" panose="020F0502020204030204" pitchFamily="34" charset="0"/>
              </a:rPr>
              <a:t>The intent of the standards is that they are in place when the camp opens its doors to staff and campers </a:t>
            </a:r>
          </a:p>
          <a:p>
            <a:pPr eaLnBrk="1" hangingPunct="1">
              <a:lnSpc>
                <a:spcPct val="90000"/>
              </a:lnSpc>
              <a:buFont typeface="Arial" pitchFamily="34" charset="0"/>
              <a:buChar char="•"/>
              <a:defRPr/>
            </a:pPr>
            <a:r>
              <a:rPr lang="en-US" dirty="0">
                <a:solidFill>
                  <a:schemeClr val="accent3">
                    <a:lumMod val="75000"/>
                  </a:schemeClr>
                </a:solidFill>
                <a:latin typeface="Calibri" panose="020F0502020204030204" pitchFamily="34" charset="0"/>
              </a:rPr>
              <a:t>Required for all camps</a:t>
            </a:r>
          </a:p>
        </p:txBody>
      </p:sp>
    </p:spTree>
    <p:extLst>
      <p:ext uri="{BB962C8B-B14F-4D97-AF65-F5344CB8AC3E}">
        <p14:creationId xmlns:p14="http://schemas.microsoft.com/office/powerpoint/2010/main" val="902135994"/>
      </p:ext>
    </p:extLst>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48897698"/>
              </p:ext>
            </p:extLst>
          </p:nvPr>
        </p:nvGraphicFramePr>
        <p:xfrm>
          <a:off x="398463" y="1608138"/>
          <a:ext cx="8304212" cy="470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523" name="Title 2"/>
          <p:cNvSpPr>
            <a:spLocks noGrp="1"/>
          </p:cNvSpPr>
          <p:nvPr>
            <p:ph type="title"/>
          </p:nvPr>
        </p:nvSpPr>
        <p:spPr>
          <a:xfrm>
            <a:off x="-76200" y="274638"/>
            <a:ext cx="9067799" cy="1143000"/>
          </a:xfrm>
          <a:solidFill>
            <a:schemeClr val="accent3">
              <a:lumMod val="75000"/>
            </a:schemeClr>
          </a:solidFill>
        </p:spPr>
        <p:txBody>
          <a:bodyPr/>
          <a:lstStyle/>
          <a:p>
            <a:r>
              <a:rPr lang="en-US" altLang="en-US" dirty="0">
                <a:solidFill>
                  <a:schemeClr val="bg1"/>
                </a:solidFill>
                <a:latin typeface="Calibri" panose="020F0502020204030204" pitchFamily="34" charset="0"/>
                <a:cs typeface="Calibri" panose="020F0502020204030204" pitchFamily="34" charset="0"/>
              </a:rPr>
              <a:t>Camp Self-Assessment</a:t>
            </a:r>
            <a:endParaRPr lang="en-US" altLang="en-US"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a:xfrm>
            <a:off x="3276600" y="6472265"/>
            <a:ext cx="3048000" cy="354012"/>
          </a:xfrm>
        </p:spPr>
        <p:txBody>
          <a:bodyPr/>
          <a:lstStyle/>
          <a:p>
            <a:pPr>
              <a:defRPr/>
            </a:pPr>
            <a:r>
              <a:rPr lang="en-US" dirty="0">
                <a:solidFill>
                  <a:schemeClr val="tx2">
                    <a:lumMod val="75000"/>
                  </a:schemeClr>
                </a:solidFill>
              </a:rPr>
              <a:t>© 2016 American Camping Association, Inc.</a:t>
            </a:r>
          </a:p>
        </p:txBody>
      </p:sp>
      <p:sp>
        <p:nvSpPr>
          <p:cNvPr id="1075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57AD9346-75F3-4FFA-9FBA-5FEC45F32307}" type="slidenum">
              <a:rPr lang="en-US" altLang="en-US" sz="1200" smtClean="0">
                <a:solidFill>
                  <a:srgbClr val="898989"/>
                </a:solidFill>
              </a:rPr>
              <a:pPr>
                <a:spcBef>
                  <a:spcPct val="0"/>
                </a:spcBef>
                <a:buFontTx/>
                <a:buNone/>
              </a:pPr>
              <a:t>46</a:t>
            </a:fld>
            <a:endParaRPr lang="en-US" altLang="en-US" sz="1200">
              <a:solidFill>
                <a:srgbClr val="898989"/>
              </a:solidFill>
            </a:endParaRPr>
          </a:p>
        </p:txBody>
      </p:sp>
    </p:spTree>
    <p:extLst>
      <p:ext uri="{BB962C8B-B14F-4D97-AF65-F5344CB8AC3E}">
        <p14:creationId xmlns:p14="http://schemas.microsoft.com/office/powerpoint/2010/main" val="208131803"/>
      </p:ext>
    </p:extLst>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altLang="en-US" dirty="0">
                <a:latin typeface="Calibri" panose="020F0502020204030204" pitchFamily="34" charset="0"/>
              </a:rPr>
              <a:t>The Score Form</a:t>
            </a:r>
          </a:p>
        </p:txBody>
      </p:sp>
      <p:sp>
        <p:nvSpPr>
          <p:cNvPr id="5325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325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AAAE8C97-4CF6-48F8-A92B-B9DD46E80692}" type="slidenum">
              <a:rPr lang="en-US" altLang="en-US" sz="1200" smtClean="0">
                <a:solidFill>
                  <a:srgbClr val="898989"/>
                </a:solidFill>
                <a:latin typeface="Calibri" pitchFamily="34" charset="0"/>
              </a:rPr>
              <a:pPr eaLnBrk="1" hangingPunct="1">
                <a:spcBef>
                  <a:spcPct val="0"/>
                </a:spcBef>
                <a:buFontTx/>
                <a:buNone/>
              </a:pPr>
              <a:t>47</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398463" y="1417638"/>
            <a:ext cx="8534400" cy="4705350"/>
          </a:xfrm>
        </p:spPr>
        <p:txBody>
          <a:bodyPr>
            <a:normAutofit/>
          </a:bodyPr>
          <a:lstStyle/>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Observe all things before scoring.</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When specialized activities, modes, or other items cannot be observed first hand, be sure to note this in the comment section.</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Visitors do not have the authority to make exceptions or to bend things that just don’t seem to fit. Score the standard as it is written, and use the comment form to alert ACA to problems or describe the situation.</a:t>
            </a:r>
          </a:p>
          <a:p>
            <a:pPr eaLnBrk="1" hangingPunct="1">
              <a:buFont typeface="Arial" pitchFamily="34" charset="0"/>
              <a:buChar char="•"/>
              <a:defRPr/>
            </a:pPr>
            <a:endParaRPr lang="en-US" dirty="0">
              <a:solidFill>
                <a:schemeClr val="accent4">
                  <a:lumMod val="50000"/>
                </a:schemeClr>
              </a:solidFill>
              <a:latin typeface="Calibri" panose="020F0502020204030204" pitchFamily="34" charset="0"/>
              <a:ea typeface="ＭＳ Ｐゴシック" pitchFamily="-106" charset="-128"/>
            </a:endParaRPr>
          </a:p>
        </p:txBody>
      </p:sp>
    </p:spTree>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itle 1"/>
          <p:cNvSpPr>
            <a:spLocks noGrp="1"/>
          </p:cNvSpPr>
          <p:nvPr>
            <p:ph type="title"/>
            <p:custDataLst>
              <p:tags r:id="rId1"/>
            </p:custDataLst>
          </p:nvPr>
        </p:nvSpPr>
        <p:spPr/>
        <p:txBody>
          <a:bodyPr/>
          <a:lstStyle/>
          <a:p>
            <a:pPr marL="484188" eaLnBrk="1" hangingPunct="1"/>
            <a:r>
              <a:rPr lang="en-US" altLang="en-US" dirty="0">
                <a:solidFill>
                  <a:schemeClr val="accent3">
                    <a:lumMod val="75000"/>
                  </a:schemeClr>
                </a:solidFill>
                <a:latin typeface="Calibri" panose="020F0502020204030204" pitchFamily="34" charset="0"/>
              </a:rPr>
              <a:t>The Score Form</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3448062178"/>
              </p:ext>
            </p:extLst>
          </p:nvPr>
        </p:nvGraphicFramePr>
        <p:xfrm>
          <a:off x="228600" y="1447800"/>
          <a:ext cx="8610600" cy="495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1204" name="Footer Placeholder 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1205"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0925FE0E-B318-455E-AC31-070A711B657B}" type="slidenum">
              <a:rPr lang="en-US" altLang="en-US" sz="1200" smtClean="0">
                <a:solidFill>
                  <a:srgbClr val="898989"/>
                </a:solidFill>
                <a:latin typeface="Calibri" pitchFamily="34" charset="0"/>
              </a:rPr>
              <a:pPr eaLnBrk="1" hangingPunct="1">
                <a:spcBef>
                  <a:spcPct val="0"/>
                </a:spcBef>
                <a:buFontTx/>
                <a:buNone/>
              </a:pPr>
              <a:t>48</a:t>
            </a:fld>
            <a:endParaRPr lang="en-US" altLang="en-US" sz="1200" dirty="0">
              <a:solidFill>
                <a:srgbClr val="898989"/>
              </a:solidFill>
              <a:latin typeface="Calibri" pitchFamily="34" charset="0"/>
            </a:endParaRPr>
          </a:p>
        </p:txBody>
      </p:sp>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Score Form</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49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848" y="1417638"/>
            <a:ext cx="4540264" cy="4566815"/>
          </a:xfrm>
          <a:prstGeom prst="rect">
            <a:avLst/>
          </a:prstGeom>
        </p:spPr>
      </p:pic>
    </p:spTree>
    <p:extLst>
      <p:ext uri="{BB962C8B-B14F-4D97-AF65-F5344CB8AC3E}">
        <p14:creationId xmlns:p14="http://schemas.microsoft.com/office/powerpoint/2010/main" val="1739826362"/>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chemeClr val="accent3">
                    <a:lumMod val="75000"/>
                  </a:schemeClr>
                </a:solidFill>
              </a:rPr>
              <a:t>© 2016 American Camping Association, Inc.</a:t>
            </a:r>
            <a:endParaRPr lang="en-US" dirty="0">
              <a:solidFill>
                <a:schemeClr val="accent3">
                  <a:lumMod val="75000"/>
                </a:schemeClr>
              </a:solidFill>
            </a:endParaRPr>
          </a:p>
        </p:txBody>
      </p:sp>
      <p:sp>
        <p:nvSpPr>
          <p:cNvPr id="174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7C070D22-598F-4699-A3BD-C0CD3A2E496A}" type="slidenum">
              <a:rPr lang="en-US" altLang="en-US" sz="1200" smtClean="0">
                <a:solidFill>
                  <a:schemeClr val="accent3">
                    <a:lumMod val="75000"/>
                  </a:schemeClr>
                </a:solidFill>
                <a:latin typeface="Calibri" pitchFamily="34" charset="0"/>
              </a:rPr>
              <a:pPr eaLnBrk="1" hangingPunct="1">
                <a:spcBef>
                  <a:spcPct val="0"/>
                </a:spcBef>
                <a:buFontTx/>
                <a:buNone/>
              </a:pPr>
              <a:t>5</a:t>
            </a:fld>
            <a:endParaRPr lang="en-US" altLang="en-US" sz="1200" dirty="0">
              <a:solidFill>
                <a:schemeClr val="accent3">
                  <a:lumMod val="75000"/>
                </a:schemeClr>
              </a:solidFill>
              <a:latin typeface="Calibri" pitchFamily="34" charset="0"/>
            </a:endParaRPr>
          </a:p>
        </p:txBody>
      </p:sp>
      <p:pic>
        <p:nvPicPr>
          <p:cNvPr id="17412" name="Picture 3" descr="C:\Users\kbrosnan.ACACAMPS\AppData\Local\Microsoft\Windows\Temporary Internet Files\Content.IE5\3B6H692W\MP900442326[1].jpg"/>
          <p:cNvPicPr>
            <a:picLocks noChangeAspect="1" noChangeArrowheads="1"/>
          </p:cNvPicPr>
          <p:nvPr/>
        </p:nvPicPr>
        <p:blipFill>
          <a:blip r:embed="rId3">
            <a:extLst>
              <a:ext uri="{28A0092B-C50C-407E-A947-70E740481C1C}">
                <a14:useLocalDpi xmlns:a14="http://schemas.microsoft.com/office/drawing/2010/main" val="0"/>
              </a:ext>
            </a:extLst>
          </a:blip>
          <a:srcRect r="11021"/>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0" y="304800"/>
            <a:ext cx="9144000" cy="769441"/>
          </a:xfrm>
          <a:prstGeom prst="rect">
            <a:avLst/>
          </a:prstGeom>
          <a:solidFill>
            <a:schemeClr val="accent3">
              <a:lumMod val="75000"/>
            </a:schemeClr>
          </a:solidFill>
          <a:ln>
            <a:noFill/>
          </a:ln>
          <a:extLst/>
        </p:spPr>
        <p:txBody>
          <a:bodyPr wrap="square">
            <a:spAutoFit/>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algn="ctr" eaLnBrk="1" hangingPunct="1">
              <a:spcBef>
                <a:spcPct val="0"/>
              </a:spcBef>
              <a:buFontTx/>
              <a:buNone/>
            </a:pPr>
            <a:r>
              <a:rPr lang="en-US" altLang="en-US" sz="4400" dirty="0">
                <a:solidFill>
                  <a:schemeClr val="bg1"/>
                </a:solidFill>
                <a:latin typeface="Calibri" panose="020F0502020204030204" pitchFamily="34" charset="0"/>
                <a:cs typeface="Calibri" panose="020F0502020204030204" pitchFamily="34" charset="0"/>
              </a:rPr>
              <a:t>Real Visit Stories!</a:t>
            </a:r>
          </a:p>
        </p:txBody>
      </p:sp>
    </p:spTree>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Interview</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50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676400"/>
            <a:ext cx="5151011" cy="3434007"/>
          </a:xfrm>
          <a:prstGeom prst="rect">
            <a:avLst/>
          </a:prstGeom>
        </p:spPr>
      </p:pic>
      <p:sp>
        <p:nvSpPr>
          <p:cNvPr id="6" name="TextBox 5"/>
          <p:cNvSpPr txBox="1"/>
          <p:nvPr/>
        </p:nvSpPr>
        <p:spPr>
          <a:xfrm>
            <a:off x="1981200" y="5562600"/>
            <a:ext cx="5151011" cy="457200"/>
          </a:xfrm>
          <a:prstGeom prst="rect">
            <a:avLst/>
          </a:prstGeom>
          <a:noFill/>
        </p:spPr>
        <p:txBody>
          <a:bodyPr wrap="square" rtlCol="0">
            <a:spAutoFit/>
          </a:bodyPr>
          <a:lstStyle/>
          <a:p>
            <a:r>
              <a:rPr lang="en-US" dirty="0">
                <a:solidFill>
                  <a:schemeClr val="accent3">
                    <a:lumMod val="75000"/>
                  </a:schemeClr>
                </a:solidFill>
                <a:latin typeface="Calibri" panose="020F0502020204030204" pitchFamily="34" charset="0"/>
              </a:rPr>
              <a:t>Ropes Course Sample Interview</a:t>
            </a:r>
          </a:p>
        </p:txBody>
      </p:sp>
    </p:spTree>
    <p:extLst>
      <p:ext uri="{BB962C8B-B14F-4D97-AF65-F5344CB8AC3E}">
        <p14:creationId xmlns:p14="http://schemas.microsoft.com/office/powerpoint/2010/main" val="2303444786"/>
      </p:ext>
    </p:extLst>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PD</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51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500478"/>
            <a:ext cx="5562600" cy="4933496"/>
          </a:xfrm>
          <a:prstGeom prst="rect">
            <a:avLst/>
          </a:prstGeom>
        </p:spPr>
      </p:pic>
    </p:spTree>
    <p:extLst>
      <p:ext uri="{BB962C8B-B14F-4D97-AF65-F5344CB8AC3E}">
        <p14:creationId xmlns:p14="http://schemas.microsoft.com/office/powerpoint/2010/main" val="876763171"/>
      </p:ext>
    </p:extLst>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custDataLst>
              <p:tags r:id="rId1"/>
            </p:custDataLst>
          </p:nvPr>
        </p:nvSpPr>
        <p:spPr>
          <a:xfrm>
            <a:off x="0" y="304800"/>
            <a:ext cx="9144000" cy="1143000"/>
          </a:xfrm>
          <a:solidFill>
            <a:schemeClr val="accent3">
              <a:lumMod val="75000"/>
            </a:schemeClr>
          </a:solidFill>
        </p:spPr>
        <p:txBody>
          <a:bodyPr/>
          <a:lstStyle/>
          <a:p>
            <a:pPr marL="484188" eaLnBrk="1" hangingPunct="1"/>
            <a:r>
              <a:rPr lang="en-US" altLang="en-US" dirty="0">
                <a:solidFill>
                  <a:schemeClr val="bg1"/>
                </a:solidFill>
                <a:latin typeface="Calibri" panose="020F0502020204030204" pitchFamily="34" charset="0"/>
              </a:rPr>
              <a:t>Score Form Information</a:t>
            </a:r>
          </a:p>
        </p:txBody>
      </p:sp>
      <p:sp>
        <p:nvSpPr>
          <p:cNvPr id="31747" name="Content Placeholder 2"/>
          <p:cNvSpPr>
            <a:spLocks noGrp="1"/>
          </p:cNvSpPr>
          <p:nvPr>
            <p:ph idx="1"/>
          </p:nvPr>
        </p:nvSpPr>
        <p:spPr/>
        <p:txBody>
          <a:bodyPr anchor="ctr">
            <a:normAutofit/>
          </a:bodyPr>
          <a:lstStyle/>
          <a:p>
            <a:pPr marL="522287" indent="-457200"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Do not use names or personal initials for comments; use generic “CD” or “Vis.”</a:t>
            </a:r>
          </a:p>
          <a:p>
            <a:pPr marL="522287" indent="-457200"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Mandatory Standards are </a:t>
            </a:r>
            <a:r>
              <a:rPr lang="en-US" b="1" i="1" dirty="0">
                <a:solidFill>
                  <a:schemeClr val="accent3">
                    <a:lumMod val="75000"/>
                  </a:schemeClr>
                </a:solidFill>
                <a:latin typeface="Calibri" panose="020F0502020204030204" pitchFamily="34" charset="0"/>
                <a:ea typeface="ＭＳ Ｐゴシック" pitchFamily="-106" charset="-128"/>
              </a:rPr>
              <a:t>bold and italicized</a:t>
            </a:r>
            <a:r>
              <a:rPr lang="en-US" dirty="0">
                <a:solidFill>
                  <a:schemeClr val="accent3">
                    <a:lumMod val="75000"/>
                  </a:schemeClr>
                </a:solidFill>
                <a:latin typeface="Calibri" panose="020F0502020204030204" pitchFamily="34" charset="0"/>
                <a:ea typeface="ＭＳ Ｐゴシック" pitchFamily="-106" charset="-128"/>
              </a:rPr>
              <a:t>.</a:t>
            </a:r>
          </a:p>
          <a:p>
            <a:pPr marL="522287" indent="-457200"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Indicate the camp </a:t>
            </a:r>
            <a:r>
              <a:rPr lang="en-US" b="1" dirty="0">
                <a:solidFill>
                  <a:schemeClr val="accent3">
                    <a:lumMod val="75000"/>
                  </a:schemeClr>
                </a:solidFill>
                <a:latin typeface="Calibri" panose="020F0502020204030204" pitchFamily="34" charset="0"/>
                <a:ea typeface="ＭＳ Ｐゴシック" pitchFamily="-106" charset="-128"/>
              </a:rPr>
              <a:t>name and number</a:t>
            </a:r>
            <a:r>
              <a:rPr lang="en-US" dirty="0">
                <a:solidFill>
                  <a:schemeClr val="accent3">
                    <a:lumMod val="75000"/>
                  </a:schemeClr>
                </a:solidFill>
                <a:latin typeface="Calibri" panose="020F0502020204030204" pitchFamily="34" charset="0"/>
                <a:ea typeface="ＭＳ Ｐゴシック" pitchFamily="-106" charset="-128"/>
              </a:rPr>
              <a:t> on </a:t>
            </a:r>
            <a:r>
              <a:rPr lang="en-US" b="1" dirty="0">
                <a:solidFill>
                  <a:schemeClr val="accent3">
                    <a:lumMod val="75000"/>
                  </a:schemeClr>
                </a:solidFill>
                <a:latin typeface="Calibri" panose="020F0502020204030204" pitchFamily="34" charset="0"/>
                <a:ea typeface="ＭＳ Ｐゴシック" pitchFamily="-106" charset="-128"/>
              </a:rPr>
              <a:t>each page</a:t>
            </a:r>
            <a:r>
              <a:rPr lang="en-US" dirty="0">
                <a:solidFill>
                  <a:schemeClr val="accent3">
                    <a:lumMod val="75000"/>
                  </a:schemeClr>
                </a:solidFill>
                <a:latin typeface="Calibri" panose="020F0502020204030204" pitchFamily="34" charset="0"/>
                <a:ea typeface="ＭＳ Ｐゴシック" pitchFamily="-106" charset="-128"/>
              </a:rPr>
              <a:t> </a:t>
            </a:r>
            <a:r>
              <a:rPr lang="en-US" b="1" dirty="0">
                <a:solidFill>
                  <a:schemeClr val="accent3">
                    <a:lumMod val="75000"/>
                  </a:schemeClr>
                </a:solidFill>
                <a:latin typeface="Calibri" panose="020F0502020204030204" pitchFamily="34" charset="0"/>
                <a:ea typeface="ＭＳ Ｐゴシック" pitchFamily="-106" charset="-128"/>
              </a:rPr>
              <a:t>in the spaces provided for you.</a:t>
            </a:r>
          </a:p>
          <a:p>
            <a:pPr marL="522287" indent="-457200" eaLnBrk="1" hangingPunct="1">
              <a:buFont typeface="Arial" pitchFamily="34" charset="0"/>
              <a:buChar char="•"/>
              <a:defRPr/>
            </a:pPr>
            <a:r>
              <a:rPr lang="en-US" b="1" dirty="0">
                <a:solidFill>
                  <a:schemeClr val="accent3">
                    <a:lumMod val="75000"/>
                  </a:schemeClr>
                </a:solidFill>
                <a:latin typeface="Calibri" panose="020F0502020204030204" pitchFamily="34" charset="0"/>
                <a:ea typeface="ＭＳ Ｐゴシック" pitchFamily="-106" charset="-128"/>
              </a:rPr>
              <a:t>Double check </a:t>
            </a:r>
            <a:r>
              <a:rPr lang="en-US" dirty="0">
                <a:solidFill>
                  <a:schemeClr val="accent3">
                    <a:lumMod val="75000"/>
                  </a:schemeClr>
                </a:solidFill>
                <a:latin typeface="Calibri" panose="020F0502020204030204" pitchFamily="34" charset="0"/>
                <a:ea typeface="ＭＳ Ｐゴシック" pitchFamily="-106" charset="-128"/>
              </a:rPr>
              <a:t>score form for blanks.</a:t>
            </a:r>
          </a:p>
          <a:p>
            <a:pPr marL="447675" indent="-382588" eaLnBrk="1" hangingPunct="1">
              <a:buFont typeface="Wingdings 2" pitchFamily="18" charset="2"/>
              <a:buChar char=""/>
              <a:defRPr/>
            </a:pPr>
            <a:endParaRPr lang="en-US" dirty="0">
              <a:solidFill>
                <a:schemeClr val="accent4">
                  <a:lumMod val="50000"/>
                </a:schemeClr>
              </a:solidFill>
              <a:latin typeface="Calibri" panose="020F0502020204030204" pitchFamily="34" charset="0"/>
              <a:ea typeface="ＭＳ Ｐゴシック" pitchFamily="-106" charset="-128"/>
            </a:endParaRPr>
          </a:p>
          <a:p>
            <a:pPr marL="447675" indent="-382588" eaLnBrk="1" hangingPunct="1">
              <a:buFont typeface="Wingdings 2" pitchFamily="18" charset="2"/>
              <a:buChar char=""/>
              <a:defRPr/>
            </a:pPr>
            <a:endParaRPr lang="en-US" dirty="0">
              <a:solidFill>
                <a:schemeClr val="accent4">
                  <a:lumMod val="50000"/>
                </a:schemeClr>
              </a:solidFill>
              <a:latin typeface="Calibri" panose="020F0502020204030204" pitchFamily="34" charset="0"/>
              <a:ea typeface="ＭＳ Ｐゴシック" pitchFamily="-106" charset="-128"/>
            </a:endParaRPr>
          </a:p>
        </p:txBody>
      </p:sp>
      <p:sp>
        <p:nvSpPr>
          <p:cNvPr id="54276"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427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61598866-8347-4EF9-B009-87496427EAD5}" type="slidenum">
              <a:rPr lang="en-US" altLang="en-US" sz="1200" smtClean="0">
                <a:solidFill>
                  <a:srgbClr val="898989"/>
                </a:solidFill>
                <a:latin typeface="Calibri" pitchFamily="34" charset="0"/>
              </a:rPr>
              <a:pPr eaLnBrk="1" hangingPunct="1">
                <a:spcBef>
                  <a:spcPct val="0"/>
                </a:spcBef>
                <a:buFontTx/>
                <a:buNone/>
              </a:pPr>
              <a:t>52</a:t>
            </a:fld>
            <a:endParaRPr lang="en-US" altLang="en-US" sz="1200" dirty="0">
              <a:solidFill>
                <a:srgbClr val="898989"/>
              </a:solidFill>
              <a:latin typeface="Calibri" pitchFamily="34" charset="0"/>
            </a:endParaRPr>
          </a:p>
        </p:txBody>
      </p:sp>
      <p:sp>
        <p:nvSpPr>
          <p:cNvPr id="6" name="TextBox 5"/>
          <p:cNvSpPr txBox="1"/>
          <p:nvPr/>
        </p:nvSpPr>
        <p:spPr>
          <a:xfrm>
            <a:off x="2286000" y="5124142"/>
            <a:ext cx="3733800" cy="830997"/>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n-US"/>
            </a:defPPr>
            <a:lvl1pPr algn="ctr">
              <a:defRPr b="1">
                <a:solidFill>
                  <a:schemeClr val="bg1"/>
                </a:solidFill>
                <a:latin typeface="Times New Roman" panose="02020603050405020304" pitchFamily="18" charset="0"/>
                <a:ea typeface="MS PGothic" panose="020B0600070205080204" pitchFamily="34" charset="-128"/>
              </a:defRPr>
            </a:lvl1pPr>
            <a:lvl2pPr>
              <a:defRPr>
                <a:solidFill>
                  <a:schemeClr val="tx1"/>
                </a:solidFill>
                <a:latin typeface="Times New Roman" panose="02020603050405020304" pitchFamily="18" charset="0"/>
                <a:ea typeface="MS PGothic" panose="020B0600070205080204" pitchFamily="34" charset="-128"/>
              </a:defRPr>
            </a:lvl2pPr>
            <a:lvl3pPr>
              <a:defRPr>
                <a:solidFill>
                  <a:schemeClr val="tx1"/>
                </a:solidFill>
                <a:latin typeface="Times New Roman" panose="02020603050405020304" pitchFamily="18" charset="0"/>
                <a:ea typeface="MS PGothic" panose="020B0600070205080204" pitchFamily="34" charset="-128"/>
              </a:defRPr>
            </a:lvl3pPr>
            <a:lvl4pPr>
              <a:defRPr>
                <a:solidFill>
                  <a:schemeClr val="tx1"/>
                </a:solidFill>
                <a:latin typeface="Times New Roman" panose="02020603050405020304" pitchFamily="18" charset="0"/>
                <a:ea typeface="MS PGothic" panose="020B0600070205080204" pitchFamily="34" charset="-128"/>
              </a:defRPr>
            </a:lvl4pPr>
            <a:lvl5pPr>
              <a:defRPr>
                <a:solidFill>
                  <a:schemeClr val="tx1"/>
                </a:solidFill>
                <a:latin typeface="Times New Roman" panose="02020603050405020304" pitchFamily="18" charset="0"/>
                <a:ea typeface="MS PGothic" panose="020B0600070205080204" pitchFamily="34" charset="-128"/>
              </a:defRPr>
            </a:lvl5pPr>
            <a:lvl6pPr>
              <a:defRPr>
                <a:solidFill>
                  <a:schemeClr val="tx1"/>
                </a:solidFill>
                <a:latin typeface="Times New Roman" panose="02020603050405020304" pitchFamily="18" charset="0"/>
                <a:ea typeface="MS PGothic" panose="020B0600070205080204" pitchFamily="34" charset="-128"/>
              </a:defRPr>
            </a:lvl6pPr>
            <a:lvl7pPr>
              <a:defRPr>
                <a:solidFill>
                  <a:schemeClr val="tx1"/>
                </a:solidFill>
                <a:latin typeface="Times New Roman" panose="02020603050405020304" pitchFamily="18" charset="0"/>
                <a:ea typeface="MS PGothic" panose="020B0600070205080204" pitchFamily="34" charset="-128"/>
              </a:defRPr>
            </a:lvl7pPr>
            <a:lvl8pPr>
              <a:defRPr>
                <a:solidFill>
                  <a:schemeClr val="tx1"/>
                </a:solidFill>
                <a:latin typeface="Times New Roman" panose="02020603050405020304" pitchFamily="18" charset="0"/>
                <a:ea typeface="MS PGothic" panose="020B0600070205080204" pitchFamily="34" charset="-128"/>
              </a:defRPr>
            </a:lvl8pPr>
            <a:lvl9pPr>
              <a:defRPr>
                <a:solidFill>
                  <a:schemeClr val="tx1"/>
                </a:solidFill>
                <a:latin typeface="Times New Roman" panose="02020603050405020304" pitchFamily="18" charset="0"/>
                <a:ea typeface="MS PGothic" panose="020B0600070205080204" pitchFamily="34" charset="-128"/>
              </a:defRPr>
            </a:lvl9pPr>
          </a:lstStyle>
          <a:p>
            <a:r>
              <a:rPr lang="en-US" dirty="0">
                <a:hlinkClick r:id="rId4"/>
              </a:rPr>
              <a:t>www.ACAcamps.org</a:t>
            </a:r>
            <a:endParaRPr lang="en-US" dirty="0"/>
          </a:p>
          <a:p>
            <a:r>
              <a:rPr lang="en-US" dirty="0"/>
              <a:t>Visitor Resources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custDataLst>
              <p:tags r:id="rId1"/>
            </p:custDataLst>
          </p:nvPr>
        </p:nvSpPr>
        <p:spPr>
          <a:xfrm>
            <a:off x="8907" y="183192"/>
            <a:ext cx="9143999" cy="974096"/>
          </a:xfrm>
          <a:solidFill>
            <a:schemeClr val="bg1"/>
          </a:solidFill>
        </p:spPr>
        <p:txBody>
          <a:bodyPr/>
          <a:lstStyle/>
          <a:p>
            <a:pPr marL="484188" eaLnBrk="1" hangingPunct="1"/>
            <a:r>
              <a:rPr lang="en-US" altLang="en-US" dirty="0">
                <a:solidFill>
                  <a:schemeClr val="accent3">
                    <a:lumMod val="75000"/>
                  </a:schemeClr>
                </a:solidFill>
                <a:latin typeface="Calibri" panose="020F0502020204030204" pitchFamily="34" charset="0"/>
              </a:rPr>
              <a:t>Score Form Information</a:t>
            </a:r>
          </a:p>
        </p:txBody>
      </p:sp>
      <p:sp>
        <p:nvSpPr>
          <p:cNvPr id="55300"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530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F21F26C4-C14F-42A5-A8C5-D0B36A7B3087}" type="slidenum">
              <a:rPr lang="en-US" altLang="en-US" sz="1200" smtClean="0">
                <a:solidFill>
                  <a:srgbClr val="898989"/>
                </a:solidFill>
                <a:latin typeface="Calibri" pitchFamily="34" charset="0"/>
              </a:rPr>
              <a:pPr eaLnBrk="1" hangingPunct="1">
                <a:spcBef>
                  <a:spcPct val="0"/>
                </a:spcBef>
                <a:buFontTx/>
                <a:buNone/>
              </a:pPr>
              <a:t>53</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0" y="1309688"/>
            <a:ext cx="8229600" cy="3871912"/>
          </a:xfrm>
        </p:spPr>
        <p:txBody>
          <a:bodyPr rtlCol="0">
            <a:normAutofit lnSpcReduction="10000"/>
          </a:bodyPr>
          <a:lstStyle/>
          <a:p>
            <a:pPr marL="576072" indent="-457200" eaLnBrk="1" fontAlgn="auto" hangingPunct="1">
              <a:spcBef>
                <a:spcPts val="0"/>
              </a:spcBef>
              <a:spcAft>
                <a:spcPts val="0"/>
              </a:spcAft>
              <a:buClr>
                <a:srgbClr val="0070C0"/>
              </a:buClr>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Indicate all modes you are scoring for the camp being visited.</a:t>
            </a:r>
          </a:p>
          <a:p>
            <a:pPr marL="576072" indent="-457200" eaLnBrk="1" fontAlgn="auto" hangingPunct="1">
              <a:spcBef>
                <a:spcPts val="0"/>
              </a:spcBef>
              <a:spcAft>
                <a:spcPts val="0"/>
              </a:spcAft>
              <a:buClr>
                <a:srgbClr val="0070C0"/>
              </a:buClr>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Director may make a copy of the score form, minus the signature page. </a:t>
            </a:r>
          </a:p>
          <a:p>
            <a:pPr marL="576072" indent="-457200" eaLnBrk="1" fontAlgn="auto" hangingPunct="1">
              <a:spcBef>
                <a:spcPts val="0"/>
              </a:spcBef>
              <a:spcAft>
                <a:spcPts val="0"/>
              </a:spcAft>
              <a:buClr>
                <a:srgbClr val="0070C0"/>
              </a:buClr>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Visitors should not make or keep copies of score forms.</a:t>
            </a:r>
          </a:p>
          <a:p>
            <a:pPr marL="576072" indent="-457200" eaLnBrk="1" fontAlgn="auto" hangingPunct="1">
              <a:spcBef>
                <a:spcPts val="0"/>
              </a:spcBef>
              <a:spcAft>
                <a:spcPts val="0"/>
              </a:spcAft>
              <a:buClr>
                <a:srgbClr val="0070C0"/>
              </a:buClr>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Mark in pencil first, then go back over in pen later;  </a:t>
            </a:r>
            <a:r>
              <a:rPr lang="en-US" sz="3900" dirty="0">
                <a:solidFill>
                  <a:schemeClr val="accent3">
                    <a:lumMod val="75000"/>
                  </a:schemeClr>
                </a:solidFill>
                <a:latin typeface="Calibri" panose="020F0502020204030204" pitchFamily="34" charset="0"/>
                <a:ea typeface="ＭＳ Ｐゴシック" pitchFamily="-106" charset="-128"/>
                <a:sym typeface="Wingdings" pitchFamily="2" charset="2"/>
              </a:rPr>
              <a:t> not !</a:t>
            </a:r>
            <a:endParaRPr lang="en-US" dirty="0">
              <a:solidFill>
                <a:schemeClr val="accent3">
                  <a:lumMod val="75000"/>
                </a:schemeClr>
              </a:solidFill>
              <a:latin typeface="Calibri" panose="020F0502020204030204" pitchFamily="34" charset="0"/>
              <a:ea typeface="ＭＳ Ｐゴシック" pitchFamily="-106" charset="-128"/>
            </a:endParaRPr>
          </a:p>
          <a:p>
            <a:pPr marL="438912" indent="-320040" eaLnBrk="1" fontAlgn="auto" hangingPunct="1">
              <a:spcBef>
                <a:spcPts val="0"/>
              </a:spcBef>
              <a:spcAft>
                <a:spcPts val="0"/>
              </a:spcAft>
              <a:buFont typeface="Wingdings 2" pitchFamily="18" charset="2"/>
              <a:buNone/>
              <a:defRPr/>
            </a:pPr>
            <a:endParaRPr lang="en-US" dirty="0">
              <a:solidFill>
                <a:schemeClr val="accent4">
                  <a:lumMod val="50000"/>
                </a:schemeClr>
              </a:solidFill>
              <a:ea typeface="ＭＳ Ｐゴシック" pitchFamily="-106" charset="-128"/>
            </a:endParaRPr>
          </a:p>
        </p:txBody>
      </p:sp>
      <p:sp>
        <p:nvSpPr>
          <p:cNvPr id="5" name="Rectangle 4"/>
          <p:cNvSpPr/>
          <p:nvPr/>
        </p:nvSpPr>
        <p:spPr>
          <a:xfrm>
            <a:off x="0" y="5334000"/>
            <a:ext cx="9144000" cy="15240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chemeClr val="tx2">
                    <a:lumMod val="10000"/>
                    <a:lumOff val="90000"/>
                  </a:schemeClr>
                </a:solidFill>
                <a:latin typeface="Calibri" panose="020F0502020204030204" pitchFamily="34" charset="0"/>
              </a:rPr>
              <a:t>Mail the score form PROMPTLY </a:t>
            </a:r>
          </a:p>
          <a:p>
            <a:pPr algn="ctr">
              <a:defRPr/>
            </a:pPr>
            <a:r>
              <a:rPr lang="en-US" sz="3600" dirty="0">
                <a:solidFill>
                  <a:schemeClr val="tx2">
                    <a:lumMod val="10000"/>
                    <a:lumOff val="90000"/>
                  </a:schemeClr>
                </a:solidFill>
                <a:latin typeface="Calibri" panose="020F0502020204030204" pitchFamily="34" charset="0"/>
              </a:rPr>
              <a:t>in the pre-paid envelope provided!</a:t>
            </a:r>
          </a:p>
        </p:txBody>
      </p:sp>
    </p:spTree>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228600"/>
            <a:ext cx="9143999" cy="914400"/>
          </a:xfrm>
          <a:solidFill>
            <a:schemeClr val="accent3">
              <a:lumMod val="75000"/>
            </a:schemeClr>
          </a:solidFill>
        </p:spPr>
        <p:txBody>
          <a:bodyPr/>
          <a:lstStyle/>
          <a:p>
            <a:pPr eaLnBrk="1" hangingPunct="1"/>
            <a:r>
              <a:rPr lang="en-US" altLang="en-US" dirty="0">
                <a:solidFill>
                  <a:schemeClr val="bg1"/>
                </a:solidFill>
                <a:latin typeface="Calibri" panose="020F0502020204030204" pitchFamily="34" charset="0"/>
              </a:rPr>
              <a:t>Sample</a:t>
            </a:r>
            <a:r>
              <a:rPr lang="en-US" altLang="en-US" dirty="0">
                <a:solidFill>
                  <a:schemeClr val="accent3">
                    <a:lumMod val="75000"/>
                  </a:schemeClr>
                </a:solidFill>
                <a:latin typeface="Calibri" panose="020F0502020204030204" pitchFamily="34" charset="0"/>
              </a:rPr>
              <a:t> </a:t>
            </a:r>
            <a:r>
              <a:rPr lang="en-US" altLang="en-US" dirty="0">
                <a:solidFill>
                  <a:schemeClr val="bg1"/>
                </a:solidFill>
                <a:latin typeface="Calibri" panose="020F0502020204030204" pitchFamily="34" charset="0"/>
              </a:rPr>
              <a:t>Comments</a:t>
            </a:r>
            <a:r>
              <a:rPr lang="en-US" altLang="en-US" sz="4000" dirty="0">
                <a:solidFill>
                  <a:schemeClr val="accent3">
                    <a:lumMod val="75000"/>
                  </a:schemeClr>
                </a:solidFill>
                <a:latin typeface="Calibri" panose="020F0502020204030204" pitchFamily="34" charset="0"/>
              </a:rPr>
              <a:t> </a:t>
            </a:r>
          </a:p>
        </p:txBody>
      </p:sp>
      <p:sp>
        <p:nvSpPr>
          <p:cNvPr id="64515" name="Rectangle 3" descr="Small confetti"/>
          <p:cNvSpPr>
            <a:spLocks noGrp="1" noChangeArrowheads="1"/>
          </p:cNvSpPr>
          <p:nvPr>
            <p:ph idx="1"/>
          </p:nvPr>
        </p:nvSpPr>
        <p:spPr>
          <a:xfrm>
            <a:off x="398463" y="1371600"/>
            <a:ext cx="8304212" cy="4941888"/>
          </a:xfrm>
        </p:spPr>
        <p:txBody>
          <a:bodyPr/>
          <a:lstStyle/>
          <a:p>
            <a:pPr eaLnBrk="1" hangingPunct="1">
              <a:defRPr/>
            </a:pPr>
            <a:r>
              <a:rPr lang="en-US" sz="2400" dirty="0">
                <a:solidFill>
                  <a:schemeClr val="accent3">
                    <a:lumMod val="75000"/>
                  </a:schemeClr>
                </a:solidFill>
                <a:latin typeface="Calibri" panose="020F0502020204030204" pitchFamily="34" charset="0"/>
                <a:ea typeface="ＭＳ Ｐゴシック" pitchFamily="-106" charset="-128"/>
              </a:rPr>
              <a:t>The camp has no written policy for Criminal Records checks for volunteer staff. (HR.5.1)</a:t>
            </a:r>
          </a:p>
          <a:p>
            <a:pPr eaLnBrk="1" hangingPunct="1">
              <a:defRPr/>
            </a:pPr>
            <a:r>
              <a:rPr lang="en-US" sz="2400" dirty="0">
                <a:solidFill>
                  <a:schemeClr val="accent3">
                    <a:lumMod val="75000"/>
                  </a:schemeClr>
                </a:solidFill>
                <a:latin typeface="Calibri" panose="020F0502020204030204" pitchFamily="34" charset="0"/>
                <a:ea typeface="ＭＳ Ｐゴシック" pitchFamily="-106" charset="-128"/>
              </a:rPr>
              <a:t>Policy is being implemented, however it is not in writing. (PD.8)</a:t>
            </a:r>
          </a:p>
          <a:p>
            <a:pPr eaLnBrk="1" hangingPunct="1">
              <a:defRPr/>
            </a:pPr>
            <a:r>
              <a:rPr lang="en-US" sz="2400" dirty="0">
                <a:solidFill>
                  <a:schemeClr val="accent3">
                    <a:lumMod val="75000"/>
                  </a:schemeClr>
                </a:solidFill>
                <a:latin typeface="Calibri" panose="020F0502020204030204" pitchFamily="34" charset="0"/>
                <a:ea typeface="ＭＳ Ｐゴシック" pitchFamily="-106" charset="-128"/>
              </a:rPr>
              <a:t>Although the camp has a written safety procedure, they are from their national organization and are not specific to the camp.  The director feels this is sufficient. (OM.8)</a:t>
            </a:r>
          </a:p>
          <a:p>
            <a:pPr eaLnBrk="1" hangingPunct="1">
              <a:defRPr/>
            </a:pPr>
            <a:r>
              <a:rPr lang="en-US" sz="2400" dirty="0">
                <a:solidFill>
                  <a:schemeClr val="accent3">
                    <a:lumMod val="75000"/>
                  </a:schemeClr>
                </a:solidFill>
                <a:latin typeface="Calibri" panose="020F0502020204030204" pitchFamily="34" charset="0"/>
                <a:ea typeface="ＭＳ Ｐゴシック" pitchFamily="-106" charset="-128"/>
              </a:rPr>
              <a:t>Our camp has no need for a written system since the camp caretaker does excellent work. (SF.8)</a:t>
            </a:r>
          </a:p>
          <a:p>
            <a:pPr eaLnBrk="1" hangingPunct="1">
              <a:defRPr/>
            </a:pPr>
            <a:r>
              <a:rPr lang="en-US" sz="2400" dirty="0">
                <a:solidFill>
                  <a:schemeClr val="accent3">
                    <a:lumMod val="75000"/>
                  </a:schemeClr>
                </a:solidFill>
                <a:latin typeface="Calibri" panose="020F0502020204030204" pitchFamily="34" charset="0"/>
                <a:ea typeface="ＭＳ Ｐゴシック" pitchFamily="-106" charset="-128"/>
              </a:rPr>
              <a:t>While activity was scored, it was not seen. </a:t>
            </a:r>
          </a:p>
          <a:p>
            <a:pPr eaLnBrk="1" hangingPunct="1">
              <a:defRPr/>
            </a:pPr>
            <a:r>
              <a:rPr lang="en-US" sz="2400" dirty="0">
                <a:solidFill>
                  <a:schemeClr val="accent3">
                    <a:lumMod val="75000"/>
                  </a:schemeClr>
                </a:solidFill>
                <a:latin typeface="Calibri" panose="020F0502020204030204" pitchFamily="34" charset="0"/>
                <a:ea typeface="ＭＳ Ｐゴシック" pitchFamily="-106" charset="-128"/>
              </a:rPr>
              <a:t>DNA (SF) because the camp being visited is using an accredited camp – Camp ACA #12345</a:t>
            </a:r>
          </a:p>
        </p:txBody>
      </p:sp>
      <p:sp>
        <p:nvSpPr>
          <p:cNvPr id="56324"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6325"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CDA997F1-735A-4B6D-A73D-F25775BEEB8B}" type="slidenum">
              <a:rPr lang="en-US" altLang="en-US" sz="1200" smtClean="0">
                <a:solidFill>
                  <a:srgbClr val="898989"/>
                </a:solidFill>
                <a:latin typeface="Calibri" pitchFamily="34" charset="0"/>
              </a:rPr>
              <a:pPr eaLnBrk="1" hangingPunct="1">
                <a:spcBef>
                  <a:spcPct val="0"/>
                </a:spcBef>
                <a:buFontTx/>
                <a:buNone/>
              </a:pPr>
              <a:t>54</a:t>
            </a:fld>
            <a:endParaRPr lang="en-US" altLang="en-US" sz="1200" dirty="0">
              <a:solidFill>
                <a:srgbClr val="898989"/>
              </a:solidFill>
              <a:latin typeface="Calibri"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4515">
                                            <p:txEl>
                                              <p:pRg st="5" end="5"/>
                                            </p:txEl>
                                          </p:spTgt>
                                        </p:tgtEl>
                                        <p:attrNameLst>
                                          <p:attrName>style.visibility</p:attrName>
                                        </p:attrNameLst>
                                      </p:cBhvr>
                                      <p:to>
                                        <p:strVal val="visible"/>
                                      </p:to>
                                    </p:set>
                                    <p:anim calcmode="lin" valueType="num">
                                      <p:cBhvr additive="base">
                                        <p:cTn id="37"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5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dirty="0">
                <a:latin typeface="Calibri" panose="020F0502020204030204" pitchFamily="34" charset="0"/>
              </a:rPr>
              <a:t>Comment Guidelines </a:t>
            </a:r>
          </a:p>
        </p:txBody>
      </p:sp>
      <p:sp>
        <p:nvSpPr>
          <p:cNvPr id="57348"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734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AD4113EC-6013-4689-A31B-970FFB1AF321}" type="slidenum">
              <a:rPr lang="en-US" altLang="en-US" sz="1200" smtClean="0">
                <a:solidFill>
                  <a:srgbClr val="898989"/>
                </a:solidFill>
                <a:latin typeface="Calibri" pitchFamily="34" charset="0"/>
              </a:rPr>
              <a:pPr eaLnBrk="1" hangingPunct="1">
                <a:spcBef>
                  <a:spcPct val="0"/>
                </a:spcBef>
                <a:buFontTx/>
                <a:buNone/>
              </a:pPr>
              <a:t>55</a:t>
            </a:fld>
            <a:endParaRPr lang="en-US" altLang="en-US" sz="1200" dirty="0">
              <a:solidFill>
                <a:srgbClr val="898989"/>
              </a:solidFill>
              <a:latin typeface="Calibri" pitchFamily="34" charset="0"/>
            </a:endParaRPr>
          </a:p>
        </p:txBody>
      </p:sp>
      <p:sp>
        <p:nvSpPr>
          <p:cNvPr id="3" name="Content Placeholder 2"/>
          <p:cNvSpPr>
            <a:spLocks noGrp="1"/>
          </p:cNvSpPr>
          <p:nvPr>
            <p:ph idx="4294967295"/>
          </p:nvPr>
        </p:nvSpPr>
        <p:spPr>
          <a:xfrm>
            <a:off x="609600" y="1417638"/>
            <a:ext cx="8229600" cy="4876800"/>
          </a:xfrm>
        </p:spPr>
        <p:txBody>
          <a:bodyPr>
            <a:normAutofit lnSpcReduction="10000"/>
          </a:bodyPr>
          <a:lstStyle/>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Are written in ink, with no personal initials; use “CD” or “VIS”</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Explain why a standard was scored “No”</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Explain any differences of opinion</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May reflect the director’s point of view</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Reflect difficulty in applying a standard to a camp</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Reflect any activities or modes scored but not seen</a:t>
            </a:r>
          </a:p>
          <a:p>
            <a:pPr eaLnBrk="1" hangingPunct="1">
              <a:buFont typeface="Arial" pitchFamily="34" charset="0"/>
              <a:buChar char="•"/>
              <a:defRPr/>
            </a:pPr>
            <a:endParaRPr lang="en-US" dirty="0">
              <a:solidFill>
                <a:schemeClr val="accent4">
                  <a:lumMod val="50000"/>
                </a:schemeClr>
              </a:solidFill>
              <a:ea typeface="ＭＳ Ｐゴシック" pitchFamily="-106" charset="-128"/>
            </a:endParaRPr>
          </a:p>
        </p:txBody>
      </p:sp>
    </p:spTree>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title"/>
          </p:nvPr>
        </p:nvSpPr>
        <p:spPr>
          <a:xfrm>
            <a:off x="0" y="274638"/>
            <a:ext cx="9143999" cy="944562"/>
          </a:xfrm>
        </p:spPr>
        <p:txBody>
          <a:bodyPr anchor="t"/>
          <a:lstStyle/>
          <a:p>
            <a:pPr eaLnBrk="1" hangingPunct="1"/>
            <a:r>
              <a:rPr lang="en-US" altLang="en-US" dirty="0">
                <a:latin typeface="Calibri" panose="020F0502020204030204" pitchFamily="34" charset="0"/>
              </a:rPr>
              <a:t>Comments</a:t>
            </a:r>
          </a:p>
        </p:txBody>
      </p:sp>
      <p:sp>
        <p:nvSpPr>
          <p:cNvPr id="583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837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8E73544F-C3D7-4A3C-859B-8D4D2D32FFC9}" type="slidenum">
              <a:rPr lang="en-US" altLang="en-US" sz="1200" smtClean="0">
                <a:solidFill>
                  <a:srgbClr val="898989"/>
                </a:solidFill>
                <a:latin typeface="Calibri" pitchFamily="34" charset="0"/>
              </a:rPr>
              <a:pPr eaLnBrk="1" hangingPunct="1">
                <a:spcBef>
                  <a:spcPct val="0"/>
                </a:spcBef>
                <a:buFontTx/>
                <a:buNone/>
              </a:pPr>
              <a:t>56</a:t>
            </a:fld>
            <a:endParaRPr lang="en-US" altLang="en-US" sz="1200" dirty="0">
              <a:solidFill>
                <a:srgbClr val="898989"/>
              </a:solidFill>
              <a:latin typeface="Calibri" pitchFamily="34" charset="0"/>
            </a:endParaRPr>
          </a:p>
        </p:txBody>
      </p:sp>
      <p:sp>
        <p:nvSpPr>
          <p:cNvPr id="58371" name="Rectangle 7"/>
          <p:cNvSpPr>
            <a:spLocks noGrp="1" noChangeArrowheads="1"/>
          </p:cNvSpPr>
          <p:nvPr>
            <p:ph idx="4294967295"/>
          </p:nvPr>
        </p:nvSpPr>
        <p:spPr>
          <a:xfrm>
            <a:off x="0" y="1608138"/>
            <a:ext cx="8153400" cy="4030662"/>
          </a:xfrm>
        </p:spPr>
        <p:txBody>
          <a:bodyPr/>
          <a:lstStyle/>
          <a:p>
            <a:pPr algn="ctr" eaLnBrk="1" hangingPunct="1">
              <a:buFontTx/>
              <a:buNone/>
            </a:pPr>
            <a:r>
              <a:rPr lang="en-US" altLang="en-US" sz="2800" dirty="0">
                <a:solidFill>
                  <a:schemeClr val="accent3">
                    <a:lumMod val="75000"/>
                  </a:schemeClr>
                </a:solidFill>
              </a:rPr>
              <a:t>	</a:t>
            </a:r>
            <a:r>
              <a:rPr lang="en-US" altLang="en-US" sz="3600" dirty="0">
                <a:solidFill>
                  <a:schemeClr val="accent3">
                    <a:lumMod val="75000"/>
                  </a:schemeClr>
                </a:solidFill>
                <a:latin typeface="Calibri" panose="020F0502020204030204" pitchFamily="34" charset="0"/>
              </a:rPr>
              <a:t>Sometimes a camp director might choose to score a “No”. </a:t>
            </a:r>
          </a:p>
          <a:p>
            <a:pPr lvl="0" algn="ctr" eaLnBrk="1" hangingPunct="1">
              <a:buNone/>
            </a:pPr>
            <a:r>
              <a:rPr lang="en-US" altLang="en-US" sz="3600" dirty="0">
                <a:solidFill>
                  <a:schemeClr val="tx2">
                    <a:lumMod val="75000"/>
                  </a:schemeClr>
                </a:solidFill>
                <a:latin typeface="Calibri" panose="020F0502020204030204" pitchFamily="34" charset="0"/>
              </a:rPr>
              <a:t>  </a:t>
            </a:r>
            <a:r>
              <a:rPr lang="en-US" altLang="en-US" sz="6000" dirty="0">
                <a:solidFill>
                  <a:schemeClr val="tx2">
                    <a:lumMod val="75000"/>
                  </a:schemeClr>
                </a:solidFill>
                <a:latin typeface="Calibri" panose="020F0502020204030204" pitchFamily="34" charset="0"/>
              </a:rPr>
              <a:t>NO? </a:t>
            </a:r>
          </a:p>
          <a:p>
            <a:pPr algn="ctr" eaLnBrk="1" hangingPunct="1">
              <a:buFontTx/>
              <a:buNone/>
            </a:pPr>
            <a:r>
              <a:rPr lang="en-US" altLang="en-US" sz="3600" dirty="0">
                <a:solidFill>
                  <a:schemeClr val="accent3">
                    <a:lumMod val="75000"/>
                  </a:schemeClr>
                </a:solidFill>
                <a:latin typeface="Calibri" panose="020F0502020204030204" pitchFamily="34" charset="0"/>
              </a:rPr>
              <a:t>What are some examples of standards where this may be true?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Effect transition="in" filter="fade">
                                      <p:cBhvr>
                                        <p:cTn id="7" dur="1000"/>
                                        <p:tgtEl>
                                          <p:spTgt spid="58371">
                                            <p:txEl>
                                              <p:pRg st="1" end="1"/>
                                            </p:txEl>
                                          </p:spTgt>
                                        </p:tgtEl>
                                      </p:cBhvr>
                                    </p:animEffect>
                                    <p:anim calcmode="lin" valueType="num">
                                      <p:cBhvr>
                                        <p:cTn id="8" dur="10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83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Title 3"/>
          <p:cNvSpPr>
            <a:spLocks noGrp="1"/>
          </p:cNvSpPr>
          <p:nvPr>
            <p:ph type="title"/>
            <p:custDataLst>
              <p:tags r:id="rId1"/>
            </p:custDataLst>
          </p:nvPr>
        </p:nvSpPr>
        <p:spPr>
          <a:xfrm>
            <a:off x="0" y="-14287"/>
            <a:ext cx="9144000" cy="1004888"/>
          </a:xfrm>
        </p:spPr>
        <p:txBody>
          <a:bodyPr/>
          <a:lstStyle/>
          <a:p>
            <a:pPr marL="484188" eaLnBrk="1" hangingPunct="1"/>
            <a:r>
              <a:rPr lang="en-US" altLang="en-US" dirty="0">
                <a:latin typeface="Calibri" panose="020F0502020204030204" pitchFamily="34" charset="0"/>
              </a:rPr>
              <a:t>Did You Know?</a:t>
            </a:r>
          </a:p>
        </p:txBody>
      </p:sp>
      <p:sp>
        <p:nvSpPr>
          <p:cNvPr id="59395"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593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4C4A288C-CDEA-4B89-8E78-09C32B5EEF04}" type="slidenum">
              <a:rPr lang="en-US" altLang="en-US" sz="1200" smtClean="0">
                <a:solidFill>
                  <a:srgbClr val="898989"/>
                </a:solidFill>
                <a:latin typeface="Calibri" pitchFamily="34" charset="0"/>
              </a:rPr>
              <a:pPr eaLnBrk="1" hangingPunct="1">
                <a:spcBef>
                  <a:spcPct val="0"/>
                </a:spcBef>
                <a:buFontTx/>
                <a:buNone/>
              </a:pPr>
              <a:t>57</a:t>
            </a:fld>
            <a:endParaRPr lang="en-US" altLang="en-US" sz="1200" dirty="0">
              <a:solidFill>
                <a:srgbClr val="898989"/>
              </a:solidFill>
              <a:latin typeface="Calibri" pitchFamily="34" charset="0"/>
            </a:endParaRPr>
          </a:p>
        </p:txBody>
      </p:sp>
      <p:sp>
        <p:nvSpPr>
          <p:cNvPr id="7" name="Rectangle 6"/>
          <p:cNvSpPr/>
          <p:nvPr/>
        </p:nvSpPr>
        <p:spPr>
          <a:xfrm>
            <a:off x="0" y="6096000"/>
            <a:ext cx="9144000" cy="762000"/>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dirty="0">
              <a:solidFill>
                <a:prstClr val="white"/>
              </a:solidFill>
            </a:endParaRPr>
          </a:p>
          <a:p>
            <a:pPr algn="ctr" fontAlgn="auto">
              <a:spcBef>
                <a:spcPts val="0"/>
              </a:spcBef>
              <a:spcAft>
                <a:spcPts val="0"/>
              </a:spcAft>
              <a:defRPr/>
            </a:pPr>
            <a:r>
              <a:rPr lang="en-US" sz="4000" dirty="0">
                <a:solidFill>
                  <a:prstClr val="white"/>
                </a:solidFill>
              </a:rPr>
              <a:t>  </a:t>
            </a:r>
            <a:r>
              <a:rPr lang="en-US" sz="4000" dirty="0">
                <a:solidFill>
                  <a:prstClr val="white"/>
                </a:solidFill>
                <a:latin typeface="Calibri" panose="020F0502020204030204" pitchFamily="34" charset="0"/>
              </a:rPr>
              <a:t>Accuracy will save you getting a call!</a:t>
            </a:r>
          </a:p>
          <a:p>
            <a:pPr algn="ctr" fontAlgn="auto">
              <a:spcBef>
                <a:spcPts val="0"/>
              </a:spcBef>
              <a:spcAft>
                <a:spcPts val="0"/>
              </a:spcAft>
              <a:defRPr/>
            </a:pPr>
            <a:endParaRPr lang="en-US" sz="4000" dirty="0">
              <a:solidFill>
                <a:prstClr val="white"/>
              </a:solidFill>
            </a:endParaRPr>
          </a:p>
        </p:txBody>
      </p:sp>
      <p:graphicFrame>
        <p:nvGraphicFramePr>
          <p:cNvPr id="5" name="Diagram 4"/>
          <p:cNvGraphicFramePr/>
          <p:nvPr>
            <p:custDataLst>
              <p:tags r:id="rId2"/>
            </p:custDataLst>
            <p:extLst>
              <p:ext uri="{D42A27DB-BD31-4B8C-83A1-F6EECF244321}">
                <p14:modId xmlns:p14="http://schemas.microsoft.com/office/powerpoint/2010/main" val="2442657748"/>
              </p:ext>
            </p:extLst>
          </p:nvPr>
        </p:nvGraphicFramePr>
        <p:xfrm>
          <a:off x="342900" y="2059709"/>
          <a:ext cx="84582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9399" name="TextBox 5"/>
          <p:cNvSpPr txBox="1">
            <a:spLocks noChangeArrowheads="1"/>
          </p:cNvSpPr>
          <p:nvPr/>
        </p:nvSpPr>
        <p:spPr bwMode="auto">
          <a:xfrm>
            <a:off x="342900" y="1143000"/>
            <a:ext cx="845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r>
              <a:rPr lang="en-US" altLang="en-US" sz="2400" dirty="0">
                <a:solidFill>
                  <a:schemeClr val="accent3">
                    <a:lumMod val="75000"/>
                  </a:schemeClr>
                </a:solidFill>
                <a:latin typeface="Calibri" panose="020F0502020204030204" pitchFamily="34" charset="0"/>
              </a:rPr>
              <a:t>All score forms are hand-checked for errors, omissions, and information regarding:</a:t>
            </a:r>
          </a:p>
        </p:txBody>
      </p:sp>
    </p:spTree>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5400"/>
            <a:ext cx="9143998" cy="5126087"/>
          </a:xfrm>
          <a:prstGeom prst="rect">
            <a:avLst/>
          </a:prstGeom>
        </p:spPr>
      </p:pic>
      <p:sp>
        <p:nvSpPr>
          <p:cNvPr id="7" name="Title 6"/>
          <p:cNvSpPr>
            <a:spLocks noGrp="1"/>
          </p:cNvSpPr>
          <p:nvPr>
            <p:ph type="title"/>
          </p:nvPr>
        </p:nvSpPr>
        <p:spPr/>
        <p:txBody>
          <a:bodyPr>
            <a:noAutofit/>
          </a:bodyPr>
          <a:lstStyle/>
          <a:p>
            <a:pPr eaLnBrk="1" hangingPunct="1">
              <a:defRPr/>
            </a:pPr>
            <a:r>
              <a:rPr lang="en-US" dirty="0">
                <a:latin typeface="Calibri" panose="020F0502020204030204" pitchFamily="34" charset="0"/>
                <a:ea typeface="+mj-ea"/>
                <a:cs typeface="+mj-cs"/>
              </a:rPr>
              <a:t>What Are the Scoring Errors? </a:t>
            </a:r>
          </a:p>
        </p:txBody>
      </p:sp>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6042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20A06968-22A0-49CA-B0EE-CCB0F4E4A8BC}" type="slidenum">
              <a:rPr lang="en-US" altLang="en-US" sz="1200" smtClean="0">
                <a:solidFill>
                  <a:srgbClr val="898989"/>
                </a:solidFill>
                <a:latin typeface="Calibri" pitchFamily="34" charset="0"/>
              </a:rPr>
              <a:pPr eaLnBrk="1" hangingPunct="1">
                <a:spcBef>
                  <a:spcPct val="0"/>
                </a:spcBef>
                <a:buFontTx/>
                <a:buNone/>
              </a:pPr>
              <a:t>58</a:t>
            </a:fld>
            <a:endParaRPr lang="en-US" altLang="en-US" sz="1200" dirty="0">
              <a:solidFill>
                <a:srgbClr val="898989"/>
              </a:solidFill>
              <a:latin typeface="Calibri" pitchFamily="34" charset="0"/>
            </a:endParaRPr>
          </a:p>
        </p:txBody>
      </p:sp>
      <p:sp>
        <p:nvSpPr>
          <p:cNvPr id="54275" name="Content Placeholder 5"/>
          <p:cNvSpPr>
            <a:spLocks noGrp="1"/>
          </p:cNvSpPr>
          <p:nvPr>
            <p:ph type="subTitle" idx="4294967295"/>
          </p:nvPr>
        </p:nvSpPr>
        <p:spPr>
          <a:xfrm>
            <a:off x="2362200" y="5242720"/>
            <a:ext cx="5314951" cy="741362"/>
          </a:xfrm>
        </p:spPr>
        <p:txBody>
          <a:bodyPr/>
          <a:lstStyle/>
          <a:p>
            <a:pPr eaLnBrk="1" hangingPunct="1">
              <a:buFont typeface="Arial" pitchFamily="34" charset="0"/>
              <a:buNone/>
              <a:defRPr/>
            </a:pPr>
            <a:r>
              <a:rPr lang="en-US" sz="3600" b="1" dirty="0">
                <a:solidFill>
                  <a:schemeClr val="bg1"/>
                </a:solidFill>
                <a:latin typeface="Calibri" panose="020F0502020204030204" pitchFamily="34" charset="0"/>
                <a:ea typeface="ＭＳ Ｐゴシック" pitchFamily="-106" charset="-128"/>
              </a:rPr>
              <a:t>How many can you find?</a:t>
            </a:r>
          </a:p>
        </p:txBody>
      </p:sp>
    </p:spTree>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614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A0E0C09C-C654-42B5-B9CD-F512F9AECEC3}" type="slidenum">
              <a:rPr lang="en-US" altLang="en-US" sz="1200" smtClean="0">
                <a:solidFill>
                  <a:srgbClr val="898989"/>
                </a:solidFill>
                <a:latin typeface="Calibri" pitchFamily="34" charset="0"/>
              </a:rPr>
              <a:pPr eaLnBrk="1" hangingPunct="1">
                <a:spcBef>
                  <a:spcPct val="0"/>
                </a:spcBef>
                <a:buFontTx/>
                <a:buNone/>
              </a:pPr>
              <a:t>59</a:t>
            </a:fld>
            <a:endParaRPr lang="en-US" altLang="en-US" sz="1200" dirty="0">
              <a:solidFill>
                <a:srgbClr val="898989"/>
              </a:solidFill>
              <a:latin typeface="Calibri" pitchFamily="34" charset="0"/>
            </a:endParaRPr>
          </a:p>
        </p:txBody>
      </p:sp>
      <p:pic>
        <p:nvPicPr>
          <p:cNvPr id="61444" name="Picture 2"/>
          <p:cNvPicPr>
            <a:picLocks noChangeAspect="1" noChangeArrowheads="1"/>
          </p:cNvPicPr>
          <p:nvPr/>
        </p:nvPicPr>
        <p:blipFill>
          <a:blip r:embed="rId4">
            <a:extLst>
              <a:ext uri="{28A0092B-C50C-407E-A947-70E740481C1C}">
                <a14:useLocalDpi xmlns:a14="http://schemas.microsoft.com/office/drawing/2010/main" val="0"/>
              </a:ext>
            </a:extLst>
          </a:blip>
          <a:srcRect l="4984" t="4878" r="10844" b="9599"/>
          <a:stretch>
            <a:fillRect/>
          </a:stretch>
        </p:blipFill>
        <p:spPr bwMode="auto">
          <a:xfrm>
            <a:off x="1752600" y="123825"/>
            <a:ext cx="5835650" cy="64770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
        <p:nvSpPr>
          <p:cNvPr id="61445" name="Title 2"/>
          <p:cNvSpPr txBox="1">
            <a:spLocks/>
          </p:cNvSpPr>
          <p:nvPr/>
        </p:nvSpPr>
        <p:spPr bwMode="auto">
          <a:xfrm>
            <a:off x="398463" y="5524500"/>
            <a:ext cx="82883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algn="ctr" eaLnBrk="1" hangingPunct="1">
              <a:spcBef>
                <a:spcPct val="0"/>
              </a:spcBef>
              <a:buFontTx/>
              <a:buNone/>
            </a:pPr>
            <a:r>
              <a:rPr lang="en-US" altLang="en-US" sz="4400" dirty="0">
                <a:solidFill>
                  <a:schemeClr val="bg1"/>
                </a:solidFill>
                <a:latin typeface="Calibri" panose="020F0502020204030204" pitchFamily="34" charset="0"/>
              </a:rPr>
              <a:t>Mandatory Standards</a:t>
            </a:r>
          </a:p>
        </p:txBody>
      </p:sp>
    </p:spTree>
    <p:custDataLst>
      <p:tags r:id="rId1"/>
    </p:custDataLst>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Title 2"/>
          <p:cNvSpPr>
            <a:spLocks noGrp="1"/>
          </p:cNvSpPr>
          <p:nvPr>
            <p:ph type="title"/>
          </p:nvPr>
        </p:nvSpPr>
        <p:spPr>
          <a:solidFill>
            <a:schemeClr val="accent3">
              <a:lumMod val="75000"/>
            </a:schemeClr>
          </a:solidFill>
        </p:spPr>
        <p:txBody>
          <a:bodyPr/>
          <a:lstStyle/>
          <a:p>
            <a:r>
              <a:rPr lang="en-US" altLang="en-US" dirty="0">
                <a:solidFill>
                  <a:schemeClr val="bg1"/>
                </a:solidFill>
                <a:latin typeface="Calibri" panose="020F0502020204030204" pitchFamily="34" charset="0"/>
              </a:rPr>
              <a:t>ACA Accreditation Is…</a:t>
            </a:r>
          </a:p>
        </p:txBody>
      </p:sp>
      <p:sp>
        <p:nvSpPr>
          <p:cNvPr id="28676"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altLang="en-US">
                <a:solidFill>
                  <a:srgbClr val="898989"/>
                </a:solidFill>
                <a:ea typeface="MS PGothic" pitchFamily="34" charset="-128"/>
              </a:rPr>
              <a:t>© 2016 American Camping Association, Inc.</a:t>
            </a:r>
            <a:endParaRPr lang="en-US" altLang="en-US" dirty="0">
              <a:solidFill>
                <a:srgbClr val="898989"/>
              </a:solidFill>
              <a:ea typeface="MS PGothic" pitchFamily="34" charset="-128"/>
            </a:endParaRPr>
          </a:p>
        </p:txBody>
      </p:sp>
      <p:sp>
        <p:nvSpPr>
          <p:cNvPr id="28677" name="Slide Number Placeholder 4"/>
          <p:cNvSpPr>
            <a:spLocks noGrp="1"/>
          </p:cNvSpPr>
          <p:nvPr>
            <p:ph type="sldNum" sz="quarter" idx="12"/>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rgbClr val="00574D"/>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rgbClr val="00574D"/>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rgbClr val="00574D"/>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rgbClr val="00574D"/>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rgbClr val="00574D"/>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rgbClr val="00574D"/>
                </a:solidFill>
                <a:latin typeface="Calibri" pitchFamily="34" charset="0"/>
                <a:ea typeface="MS PGothic" pitchFamily="34" charset="-128"/>
              </a:defRPr>
            </a:lvl9pPr>
          </a:lstStyle>
          <a:p>
            <a:pPr eaLnBrk="1" fontAlgn="base" hangingPunct="1">
              <a:spcBef>
                <a:spcPct val="0"/>
              </a:spcBef>
              <a:spcAft>
                <a:spcPct val="0"/>
              </a:spcAft>
              <a:buFontTx/>
              <a:buNone/>
              <a:defRPr/>
            </a:pPr>
            <a:fld id="{C5F87547-329C-4C26-A71B-F2F56EB3ABC3}" type="slidenum">
              <a:rPr lang="en-US" altLang="en-US" sz="1200" smtClean="0">
                <a:solidFill>
                  <a:srgbClr val="898989"/>
                </a:solidFill>
              </a:rPr>
              <a:pPr eaLnBrk="1" fontAlgn="base" hangingPunct="1">
                <a:spcBef>
                  <a:spcPct val="0"/>
                </a:spcBef>
                <a:spcAft>
                  <a:spcPct val="0"/>
                </a:spcAft>
                <a:buFontTx/>
                <a:buNone/>
                <a:defRPr/>
              </a:pPr>
              <a:t>6</a:t>
            </a:fld>
            <a:endParaRPr lang="en-US" altLang="en-US" sz="1200" dirty="0">
              <a:solidFill>
                <a:srgbClr val="898989"/>
              </a:solidFill>
            </a:endParaRPr>
          </a:p>
        </p:txBody>
      </p:sp>
      <p:graphicFrame>
        <p:nvGraphicFramePr>
          <p:cNvPr id="10" name="Content Placeholder 5"/>
          <p:cNvGraphicFramePr>
            <a:graphicFrameLocks/>
          </p:cNvGraphicFramePr>
          <p:nvPr>
            <p:extLst>
              <p:ext uri="{D42A27DB-BD31-4B8C-83A1-F6EECF244321}">
                <p14:modId xmlns:p14="http://schemas.microsoft.com/office/powerpoint/2010/main" val="2309622135"/>
              </p:ext>
            </p:extLst>
          </p:nvPr>
        </p:nvGraphicFramePr>
        <p:xfrm>
          <a:off x="228600" y="1352730"/>
          <a:ext cx="8456612" cy="4914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0" y="2743200"/>
            <a:ext cx="2925444"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74275"/>
      </p:ext>
    </p:extLst>
  </p:cSld>
  <p:clrMapOvr>
    <a:masterClrMapping/>
  </p:clrMapOvr>
  <p:transition>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219200" y="1905000"/>
            <a:ext cx="70866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r>
              <a:rPr lang="en-US" altLang="en-US" sz="4000" dirty="0">
                <a:solidFill>
                  <a:schemeClr val="accent3">
                    <a:lumMod val="75000"/>
                  </a:schemeClr>
                </a:solidFill>
                <a:ea typeface="Calibri" panose="020F0502020204030204" pitchFamily="34" charset="0"/>
                <a:cs typeface="Times New Roman" panose="02020603050405020304" pitchFamily="18" charset="0"/>
              </a:rPr>
              <a:t>Any camp that misses four or more mandatory standards will be required to have a complete visit the following summer (even if the ICAs are accepted). </a:t>
            </a:r>
          </a:p>
        </p:txBody>
      </p:sp>
      <p:sp>
        <p:nvSpPr>
          <p:cNvPr id="2" name="Title 1"/>
          <p:cNvSpPr>
            <a:spLocks noGrp="1"/>
          </p:cNvSpPr>
          <p:nvPr>
            <p:ph type="title"/>
          </p:nvPr>
        </p:nvSpPr>
        <p:spPr>
          <a:xfrm>
            <a:off x="398463" y="277813"/>
            <a:ext cx="8288337" cy="1143000"/>
          </a:xfrm>
        </p:spPr>
        <p:txBody>
          <a:bodyPr/>
          <a:lstStyle/>
          <a:p>
            <a:pPr>
              <a:defRPr/>
            </a:pPr>
            <a:r>
              <a:rPr lang="en-US" dirty="0">
                <a:latin typeface="Calibri" panose="020F0502020204030204" pitchFamily="34" charset="0"/>
                <a:cs typeface="+mj-cs"/>
              </a:rPr>
              <a:t>Missed Mandatory Standards</a:t>
            </a:r>
            <a:endParaRPr lang="en-US" dirty="0">
              <a:latin typeface="Calibri" panose="020F0502020204030204" pitchFamily="34" charset="0"/>
            </a:endParaRP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2611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E72E7B8C-465E-433C-8DB4-54C4C2717150}" type="slidenum">
              <a:rPr lang="en-US" altLang="en-US" sz="1200" smtClean="0">
                <a:solidFill>
                  <a:srgbClr val="898989"/>
                </a:solidFill>
              </a:rPr>
              <a:pPr>
                <a:spcBef>
                  <a:spcPct val="0"/>
                </a:spcBef>
                <a:buFontTx/>
                <a:buNone/>
              </a:pPr>
              <a:t>60</a:t>
            </a:fld>
            <a:endParaRPr lang="en-US" altLang="en-US" sz="1200">
              <a:solidFill>
                <a:srgbClr val="898989"/>
              </a:solidFill>
            </a:endParaRPr>
          </a:p>
        </p:txBody>
      </p:sp>
    </p:spTree>
    <p:custDataLst>
      <p:tags r:id="rId1"/>
    </p:custDataLst>
    <p:extLst>
      <p:ext uri="{BB962C8B-B14F-4D97-AF65-F5344CB8AC3E}">
        <p14:creationId xmlns:p14="http://schemas.microsoft.com/office/powerpoint/2010/main" val="409735570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Box 7"/>
          <p:cNvSpPr txBox="1">
            <a:spLocks noChangeArrowheads="1"/>
          </p:cNvSpPr>
          <p:nvPr/>
        </p:nvSpPr>
        <p:spPr bwMode="auto">
          <a:xfrm>
            <a:off x="701675" y="1703388"/>
            <a:ext cx="76358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r>
              <a:rPr lang="en-US" altLang="en-US" sz="3600" dirty="0">
                <a:solidFill>
                  <a:schemeClr val="accent3">
                    <a:lumMod val="75000"/>
                  </a:schemeClr>
                </a:solidFill>
                <a:ea typeface="Calibri" panose="020F0502020204030204" pitchFamily="34" charset="0"/>
                <a:cs typeface="Times New Roman" panose="02020603050405020304" pitchFamily="18" charset="0"/>
              </a:rPr>
              <a:t>The National Standards Commission feels that as camps are fully aware of all mandatory standards and the need for these standards to be continually met, this is an appropriate action to help maintain and strengthen the integrity of ACA accreditation. </a:t>
            </a:r>
          </a:p>
        </p:txBody>
      </p:sp>
      <p:sp>
        <p:nvSpPr>
          <p:cNvPr id="2" name="Title 1"/>
          <p:cNvSpPr>
            <a:spLocks noGrp="1"/>
          </p:cNvSpPr>
          <p:nvPr>
            <p:ph type="title"/>
          </p:nvPr>
        </p:nvSpPr>
        <p:spPr>
          <a:xfrm>
            <a:off x="398463" y="277813"/>
            <a:ext cx="8288337" cy="1143000"/>
          </a:xfrm>
        </p:spPr>
        <p:txBody>
          <a:bodyPr/>
          <a:lstStyle/>
          <a:p>
            <a:pPr>
              <a:defRPr/>
            </a:pPr>
            <a:r>
              <a:rPr lang="en-US" dirty="0">
                <a:latin typeface="Calibri" panose="020F0502020204030204" pitchFamily="34" charset="0"/>
                <a:cs typeface="+mj-cs"/>
              </a:rPr>
              <a:t>Missed Mandatory Standards</a:t>
            </a:r>
            <a:endParaRPr lang="en-US" dirty="0">
              <a:latin typeface="Calibri" panose="020F0502020204030204" pitchFamily="34" charset="0"/>
            </a:endParaRP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2631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C3F1FA6B-C0C3-405C-B8EB-F364039E3B15}" type="slidenum">
              <a:rPr lang="en-US" altLang="en-US" sz="1200" smtClean="0">
                <a:solidFill>
                  <a:srgbClr val="898989"/>
                </a:solidFill>
              </a:rPr>
              <a:pPr>
                <a:spcBef>
                  <a:spcPct val="0"/>
                </a:spcBef>
                <a:buFontTx/>
                <a:buNone/>
              </a:pPr>
              <a:t>61</a:t>
            </a:fld>
            <a:endParaRPr lang="en-US" altLang="en-US" sz="1200">
              <a:solidFill>
                <a:srgbClr val="898989"/>
              </a:solidFill>
            </a:endParaRPr>
          </a:p>
        </p:txBody>
      </p:sp>
    </p:spTree>
    <p:custDataLst>
      <p:tags r:id="rId1"/>
    </p:custDataLst>
    <p:extLst>
      <p:ext uri="{BB962C8B-B14F-4D97-AF65-F5344CB8AC3E}">
        <p14:creationId xmlns:p14="http://schemas.microsoft.com/office/powerpoint/2010/main" val="2937302749"/>
      </p:ext>
    </p:extLst>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3"/>
          <p:cNvSpPr>
            <a:spLocks noGrp="1"/>
          </p:cNvSpPr>
          <p:nvPr>
            <p:ph type="title"/>
            <p:custDataLst>
              <p:tags r:id="rId1"/>
            </p:custDataLst>
          </p:nvPr>
        </p:nvSpPr>
        <p:spPr>
          <a:xfrm>
            <a:off x="152400" y="152400"/>
            <a:ext cx="8534400" cy="1250950"/>
          </a:xfrm>
          <a:solidFill>
            <a:schemeClr val="bg1"/>
          </a:solidFill>
        </p:spPr>
        <p:txBody>
          <a:bodyPr/>
          <a:lstStyle/>
          <a:p>
            <a:pPr eaLnBrk="1" hangingPunct="1"/>
            <a:r>
              <a:rPr lang="en-US" altLang="en-US" dirty="0">
                <a:solidFill>
                  <a:schemeClr val="accent3">
                    <a:lumMod val="75000"/>
                  </a:schemeClr>
                </a:solidFill>
                <a:latin typeface="Calibri" panose="020F0502020204030204" pitchFamily="34" charset="0"/>
              </a:rPr>
              <a:t>Immediate Corrective Action (ICA)</a:t>
            </a:r>
            <a:r>
              <a:rPr lang="en-US" altLang="en-US" dirty="0">
                <a:latin typeface="Calibri" panose="020F0502020204030204" pitchFamily="34" charset="0"/>
              </a:rPr>
              <a:t>)</a:t>
            </a:r>
          </a:p>
        </p:txBody>
      </p:sp>
      <p:sp>
        <p:nvSpPr>
          <p:cNvPr id="62467"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6246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337E64E6-9055-4278-98E3-4E5B80DF72ED}" type="slidenum">
              <a:rPr lang="en-US" altLang="en-US" sz="1200" smtClean="0">
                <a:solidFill>
                  <a:srgbClr val="898989"/>
                </a:solidFill>
                <a:latin typeface="Calibri" pitchFamily="34" charset="0"/>
              </a:rPr>
              <a:pPr eaLnBrk="1" hangingPunct="1">
                <a:spcBef>
                  <a:spcPct val="0"/>
                </a:spcBef>
                <a:buFontTx/>
                <a:buNone/>
              </a:pPr>
              <a:t>62</a:t>
            </a:fld>
            <a:endParaRPr lang="en-US" altLang="en-US" sz="1200" dirty="0">
              <a:solidFill>
                <a:srgbClr val="898989"/>
              </a:solidFill>
              <a:latin typeface="Calibri" pitchFamily="34" charset="0"/>
            </a:endParaRPr>
          </a:p>
        </p:txBody>
      </p:sp>
      <p:graphicFrame>
        <p:nvGraphicFramePr>
          <p:cNvPr id="5" name="Diagram 4"/>
          <p:cNvGraphicFramePr/>
          <p:nvPr>
            <p:custDataLst>
              <p:tags r:id="rId2"/>
            </p:custDataLst>
            <p:extLst>
              <p:ext uri="{D42A27DB-BD31-4B8C-83A1-F6EECF244321}">
                <p14:modId xmlns:p14="http://schemas.microsoft.com/office/powerpoint/2010/main" val="1285264136"/>
              </p:ext>
            </p:extLst>
          </p:nvPr>
        </p:nvGraphicFramePr>
        <p:xfrm>
          <a:off x="304800" y="1447800"/>
          <a:ext cx="8458200" cy="48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wipe dir="d"/>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le 1"/>
          <p:cNvSpPr>
            <a:spLocks noGrp="1"/>
          </p:cNvSpPr>
          <p:nvPr>
            <p:ph type="title"/>
            <p:custDataLst>
              <p:tags r:id="rId1"/>
            </p:custDataLst>
          </p:nvPr>
        </p:nvSpPr>
        <p:spPr/>
        <p:txBody>
          <a:bodyPr/>
          <a:lstStyle/>
          <a:p>
            <a:pPr marL="484188" eaLnBrk="1" hangingPunct="1"/>
            <a:r>
              <a:rPr lang="en-US" altLang="en-US" dirty="0">
                <a:latin typeface="Calibri" panose="020F0502020204030204" pitchFamily="34" charset="0"/>
              </a:rPr>
              <a:t>ICA Procedures</a:t>
            </a:r>
          </a:p>
        </p:txBody>
      </p:sp>
      <p:sp>
        <p:nvSpPr>
          <p:cNvPr id="64516"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6451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8D39C5B1-8D8F-48BB-BF6A-0FDD4166DF47}" type="slidenum">
              <a:rPr lang="en-US" altLang="en-US" sz="1200" smtClean="0">
                <a:solidFill>
                  <a:srgbClr val="898989"/>
                </a:solidFill>
                <a:latin typeface="Calibri" pitchFamily="34" charset="0"/>
              </a:rPr>
              <a:pPr eaLnBrk="1" hangingPunct="1">
                <a:spcBef>
                  <a:spcPct val="0"/>
                </a:spcBef>
                <a:buFontTx/>
                <a:buNone/>
              </a:pPr>
              <a:t>63</a:t>
            </a:fld>
            <a:endParaRPr lang="en-US" altLang="en-US" sz="1200" dirty="0">
              <a:solidFill>
                <a:srgbClr val="898989"/>
              </a:solidFill>
              <a:latin typeface="Calibri" pitchFamily="34" charset="0"/>
            </a:endParaRPr>
          </a:p>
        </p:txBody>
      </p:sp>
      <p:graphicFrame>
        <p:nvGraphicFramePr>
          <p:cNvPr id="4" name="Content Placeholder 3"/>
          <p:cNvGraphicFramePr>
            <a:graphicFrameLocks noGrp="1"/>
          </p:cNvGraphicFramePr>
          <p:nvPr>
            <p:ph idx="4294967295"/>
            <p:custDataLst>
              <p:tags r:id="rId2"/>
            </p:custDataLst>
            <p:extLst>
              <p:ext uri="{D42A27DB-BD31-4B8C-83A1-F6EECF244321}">
                <p14:modId xmlns:p14="http://schemas.microsoft.com/office/powerpoint/2010/main" val="1853920455"/>
              </p:ext>
            </p:extLst>
          </p:nvPr>
        </p:nvGraphicFramePr>
        <p:xfrm>
          <a:off x="685800" y="1571625"/>
          <a:ext cx="8229600" cy="502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6524835" cy="489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ICA Scenario</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64</a:t>
            </a:fld>
            <a:endParaRPr lang="en-US" dirty="0"/>
          </a:p>
        </p:txBody>
      </p:sp>
      <p:sp>
        <p:nvSpPr>
          <p:cNvPr id="7" name="TextBox 6"/>
          <p:cNvSpPr txBox="1"/>
          <p:nvPr/>
        </p:nvSpPr>
        <p:spPr>
          <a:xfrm rot="20696884">
            <a:off x="4369704" y="4711283"/>
            <a:ext cx="4129236" cy="1200329"/>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defPPr>
              <a:defRPr lang="en-US"/>
            </a:defPPr>
            <a:lvl1pPr algn="ctr">
              <a:defRPr b="1">
                <a:solidFill>
                  <a:schemeClr val="bg1"/>
                </a:solidFill>
                <a:latin typeface="Times New Roman" panose="02020603050405020304" pitchFamily="18" charset="0"/>
                <a:ea typeface="MS PGothic" panose="020B0600070205080204" pitchFamily="34" charset="-128"/>
              </a:defRPr>
            </a:lvl1pPr>
            <a:lvl2pPr>
              <a:defRPr>
                <a:solidFill>
                  <a:schemeClr val="tx1"/>
                </a:solidFill>
                <a:latin typeface="Times New Roman" panose="02020603050405020304" pitchFamily="18" charset="0"/>
                <a:ea typeface="MS PGothic" panose="020B0600070205080204" pitchFamily="34" charset="-128"/>
              </a:defRPr>
            </a:lvl2pPr>
            <a:lvl3pPr>
              <a:defRPr>
                <a:solidFill>
                  <a:schemeClr val="tx1"/>
                </a:solidFill>
                <a:latin typeface="Times New Roman" panose="02020603050405020304" pitchFamily="18" charset="0"/>
                <a:ea typeface="MS PGothic" panose="020B0600070205080204" pitchFamily="34" charset="-128"/>
              </a:defRPr>
            </a:lvl3pPr>
            <a:lvl4pPr>
              <a:defRPr>
                <a:solidFill>
                  <a:schemeClr val="tx1"/>
                </a:solidFill>
                <a:latin typeface="Times New Roman" panose="02020603050405020304" pitchFamily="18" charset="0"/>
                <a:ea typeface="MS PGothic" panose="020B0600070205080204" pitchFamily="34" charset="-128"/>
              </a:defRPr>
            </a:lvl4pPr>
            <a:lvl5pPr>
              <a:defRPr>
                <a:solidFill>
                  <a:schemeClr val="tx1"/>
                </a:solidFill>
                <a:latin typeface="Times New Roman" panose="02020603050405020304" pitchFamily="18" charset="0"/>
                <a:ea typeface="MS PGothic" panose="020B0600070205080204" pitchFamily="34" charset="-128"/>
              </a:defRPr>
            </a:lvl5pPr>
            <a:lvl6pPr>
              <a:defRPr>
                <a:solidFill>
                  <a:schemeClr val="tx1"/>
                </a:solidFill>
                <a:latin typeface="Times New Roman" panose="02020603050405020304" pitchFamily="18" charset="0"/>
                <a:ea typeface="MS PGothic" panose="020B0600070205080204" pitchFamily="34" charset="-128"/>
              </a:defRPr>
            </a:lvl6pPr>
            <a:lvl7pPr>
              <a:defRPr>
                <a:solidFill>
                  <a:schemeClr val="tx1"/>
                </a:solidFill>
                <a:latin typeface="Times New Roman" panose="02020603050405020304" pitchFamily="18" charset="0"/>
                <a:ea typeface="MS PGothic" panose="020B0600070205080204" pitchFamily="34" charset="-128"/>
              </a:defRPr>
            </a:lvl7pPr>
            <a:lvl8pPr>
              <a:defRPr>
                <a:solidFill>
                  <a:schemeClr val="tx1"/>
                </a:solidFill>
                <a:latin typeface="Times New Roman" panose="02020603050405020304" pitchFamily="18" charset="0"/>
                <a:ea typeface="MS PGothic" panose="020B0600070205080204" pitchFamily="34" charset="-128"/>
              </a:defRPr>
            </a:lvl8pPr>
            <a:lvl9pPr>
              <a:defRPr>
                <a:solidFill>
                  <a:schemeClr val="tx1"/>
                </a:solidFill>
                <a:latin typeface="Times New Roman" panose="02020603050405020304" pitchFamily="18" charset="0"/>
                <a:ea typeface="MS PGothic" panose="020B0600070205080204" pitchFamily="34" charset="-128"/>
              </a:defRPr>
            </a:lvl9pPr>
          </a:lstStyle>
          <a:p>
            <a:r>
              <a:rPr lang="en-US" dirty="0">
                <a:hlinkClick r:id="rId4"/>
              </a:rPr>
              <a:t>www.ACAcamps.org</a:t>
            </a:r>
            <a:endParaRPr lang="en-US" dirty="0"/>
          </a:p>
          <a:p>
            <a:r>
              <a:rPr lang="en-US" i="1" dirty="0"/>
              <a:t>Accreditation Information &amp; Forms</a:t>
            </a:r>
            <a:endParaRPr lang="en-US" dirty="0"/>
          </a:p>
        </p:txBody>
      </p:sp>
    </p:spTree>
    <p:extLst>
      <p:ext uri="{BB962C8B-B14F-4D97-AF65-F5344CB8AC3E}">
        <p14:creationId xmlns:p14="http://schemas.microsoft.com/office/powerpoint/2010/main" val="252839543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634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1507ED63-0810-4588-875B-68D74DD49621}" type="slidenum">
              <a:rPr lang="en-US" altLang="en-US" sz="1200" smtClean="0">
                <a:solidFill>
                  <a:srgbClr val="898989"/>
                </a:solidFill>
                <a:latin typeface="Calibri" pitchFamily="34" charset="0"/>
              </a:rPr>
              <a:pPr eaLnBrk="1" hangingPunct="1">
                <a:spcBef>
                  <a:spcPct val="0"/>
                </a:spcBef>
                <a:buFontTx/>
                <a:buNone/>
              </a:pPr>
              <a:t>65</a:t>
            </a:fld>
            <a:endParaRPr lang="en-US" altLang="en-US" sz="1200" dirty="0">
              <a:solidFill>
                <a:srgbClr val="898989"/>
              </a:solidFill>
              <a:latin typeface="Calibri" pitchFamily="34" charset="0"/>
            </a:endParaRPr>
          </a:p>
        </p:txBody>
      </p:sp>
      <p:sp>
        <p:nvSpPr>
          <p:cNvPr id="2" name="Title 1"/>
          <p:cNvSpPr>
            <a:spLocks noGrp="1"/>
          </p:cNvSpPr>
          <p:nvPr>
            <p:ph type="title"/>
          </p:nvPr>
        </p:nvSpPr>
        <p:spPr/>
        <p:txBody>
          <a:bodyPr/>
          <a:lstStyle/>
          <a:p>
            <a:r>
              <a:rPr lang="en-US" dirty="0"/>
              <a:t>Sample Form</a:t>
            </a:r>
          </a:p>
        </p:txBody>
      </p:sp>
      <p:pic>
        <p:nvPicPr>
          <p:cNvPr id="634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74" y="1417638"/>
            <a:ext cx="5251450" cy="5421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d"/>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Immediate Corrective Action</a:t>
            </a:r>
          </a:p>
        </p:txBody>
      </p:sp>
      <p:sp>
        <p:nvSpPr>
          <p:cNvPr id="6554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6554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16584481-CD1A-484C-AB04-0A5E52D12C0F}" type="slidenum">
              <a:rPr lang="en-US" altLang="en-US" sz="1200" smtClean="0">
                <a:solidFill>
                  <a:srgbClr val="898989"/>
                </a:solidFill>
                <a:latin typeface="Calibri" pitchFamily="34" charset="0"/>
              </a:rPr>
              <a:pPr eaLnBrk="1" hangingPunct="1">
                <a:spcBef>
                  <a:spcPct val="0"/>
                </a:spcBef>
                <a:buFontTx/>
                <a:buNone/>
              </a:pPr>
              <a:t>66</a:t>
            </a:fld>
            <a:endParaRPr lang="en-US" altLang="en-US" sz="1200" dirty="0">
              <a:solidFill>
                <a:srgbClr val="898989"/>
              </a:solidFill>
              <a:latin typeface="Calibri" pitchFamily="34" charset="0"/>
            </a:endParaRPr>
          </a:p>
        </p:txBody>
      </p:sp>
      <p:sp>
        <p:nvSpPr>
          <p:cNvPr id="76803" name="Rectangle 3"/>
          <p:cNvSpPr>
            <a:spLocks noGrp="1" noChangeArrowheads="1"/>
          </p:cNvSpPr>
          <p:nvPr>
            <p:ph idx="4294967295"/>
          </p:nvPr>
        </p:nvSpPr>
        <p:spPr>
          <a:xfrm>
            <a:off x="838199" y="1676400"/>
            <a:ext cx="8305800" cy="4953000"/>
          </a:xfrm>
        </p:spPr>
        <p:txBody>
          <a:bodyPr>
            <a:normAutofit/>
          </a:bodyPr>
          <a:lstStyle/>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Mandatory standards</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Submit within </a:t>
            </a:r>
            <a:r>
              <a:rPr lang="en-US" b="1" dirty="0">
                <a:solidFill>
                  <a:schemeClr val="accent3">
                    <a:lumMod val="75000"/>
                  </a:schemeClr>
                </a:solidFill>
                <a:latin typeface="Calibri" panose="020F0502020204030204" pitchFamily="34" charset="0"/>
                <a:ea typeface="ＭＳ Ｐゴシック" pitchFamily="-106" charset="-128"/>
              </a:rPr>
              <a:t>7 days</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Send to ACA, Inc.</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Clearly define what the camp must do</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Clearly define/prescribe how the camp must document the correction/compliance</a:t>
            </a:r>
          </a:p>
          <a:p>
            <a:pPr eaLnBrk="1" hangingPunct="1">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4 copies of the form</a:t>
            </a:r>
          </a:p>
        </p:txBody>
      </p:sp>
    </p:spTree>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altLang="en-US" dirty="0">
                <a:latin typeface="Calibri" panose="020F0502020204030204" pitchFamily="34" charset="0"/>
              </a:rPr>
              <a:t>Other Forms You May Use</a:t>
            </a:r>
          </a:p>
        </p:txBody>
      </p:sp>
      <p:sp>
        <p:nvSpPr>
          <p:cNvPr id="6656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6656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FDBFAE60-C684-4175-99FE-061B46BAFC16}" type="slidenum">
              <a:rPr lang="en-US" altLang="en-US" sz="1200" smtClean="0">
                <a:solidFill>
                  <a:srgbClr val="898989"/>
                </a:solidFill>
                <a:latin typeface="Calibri" pitchFamily="34" charset="0"/>
              </a:rPr>
              <a:pPr eaLnBrk="1" hangingPunct="1">
                <a:spcBef>
                  <a:spcPct val="0"/>
                </a:spcBef>
                <a:buFontTx/>
                <a:buNone/>
              </a:pPr>
              <a:t>67</a:t>
            </a:fld>
            <a:endParaRPr lang="en-US" altLang="en-US" sz="1200" dirty="0">
              <a:solidFill>
                <a:srgbClr val="898989"/>
              </a:solidFill>
              <a:latin typeface="Calibri" pitchFamily="34" charset="0"/>
            </a:endParaRPr>
          </a:p>
        </p:txBody>
      </p:sp>
      <p:sp>
        <p:nvSpPr>
          <p:cNvPr id="66563" name="Content Placeholder 2"/>
          <p:cNvSpPr>
            <a:spLocks noGrp="1"/>
          </p:cNvSpPr>
          <p:nvPr>
            <p:ph idx="4294967295"/>
          </p:nvPr>
        </p:nvSpPr>
        <p:spPr>
          <a:xfrm>
            <a:off x="762000" y="1524000"/>
            <a:ext cx="8382000" cy="4800600"/>
          </a:xfrm>
        </p:spPr>
        <p:txBody>
          <a:bodyPr/>
          <a:lstStyle/>
          <a:p>
            <a:pPr eaLnBrk="1" hangingPunct="1"/>
            <a:r>
              <a:rPr lang="en-US" altLang="en-US" dirty="0">
                <a:solidFill>
                  <a:schemeClr val="accent3">
                    <a:lumMod val="75000"/>
                  </a:schemeClr>
                </a:solidFill>
                <a:latin typeface="Calibri" panose="020F0502020204030204" pitchFamily="34" charset="0"/>
              </a:rPr>
              <a:t>Return envelope</a:t>
            </a:r>
          </a:p>
          <a:p>
            <a:pPr eaLnBrk="1" hangingPunct="1"/>
            <a:r>
              <a:rPr lang="en-US" altLang="en-US" dirty="0">
                <a:solidFill>
                  <a:schemeClr val="accent3">
                    <a:lumMod val="75000"/>
                  </a:schemeClr>
                </a:solidFill>
                <a:latin typeface="Calibri" panose="020F0502020204030204" pitchFamily="34" charset="0"/>
              </a:rPr>
              <a:t>Standards Visitor Reference Guide (booklet)</a:t>
            </a:r>
          </a:p>
          <a:p>
            <a:pPr eaLnBrk="1" hangingPunct="1"/>
            <a:r>
              <a:rPr lang="en-US" altLang="en-US" dirty="0">
                <a:solidFill>
                  <a:schemeClr val="accent3">
                    <a:lumMod val="75000"/>
                  </a:schemeClr>
                </a:solidFill>
                <a:latin typeface="Calibri" panose="020F0502020204030204" pitchFamily="34" charset="0"/>
              </a:rPr>
              <a:t>Research questions</a:t>
            </a:r>
          </a:p>
          <a:p>
            <a:pPr eaLnBrk="1" hangingPunct="1"/>
            <a:r>
              <a:rPr lang="en-US" altLang="en-US" dirty="0">
                <a:solidFill>
                  <a:schemeClr val="accent3">
                    <a:lumMod val="75000"/>
                  </a:schemeClr>
                </a:solidFill>
                <a:latin typeface="Calibri" panose="020F0502020204030204" pitchFamily="34" charset="0"/>
              </a:rPr>
              <a:t>Thank-you notes</a:t>
            </a:r>
          </a:p>
          <a:p>
            <a:pPr eaLnBrk="1" hangingPunct="1"/>
            <a:r>
              <a:rPr lang="en-US" altLang="en-US" dirty="0">
                <a:solidFill>
                  <a:schemeClr val="accent3">
                    <a:lumMod val="75000"/>
                  </a:schemeClr>
                </a:solidFill>
                <a:latin typeface="Calibri" panose="020F0502020204030204" pitchFamily="34" charset="0"/>
              </a:rPr>
              <a:t>Visitor evaluation</a:t>
            </a:r>
          </a:p>
          <a:p>
            <a:pPr eaLnBrk="1" hangingPunct="1"/>
            <a:r>
              <a:rPr lang="en-US" altLang="en-US" dirty="0">
                <a:solidFill>
                  <a:schemeClr val="accent3">
                    <a:lumMod val="75000"/>
                  </a:schemeClr>
                </a:solidFill>
                <a:latin typeface="Calibri" panose="020F0502020204030204" pitchFamily="34" charset="0"/>
              </a:rPr>
              <a:t>Other forms requested by local leadership</a:t>
            </a:r>
          </a:p>
        </p:txBody>
      </p:sp>
    </p:spTree>
  </p:cSld>
  <p:clrMapOvr>
    <a:masterClrMapping/>
  </p:clrMapOvr>
  <p:transition>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7587" name="Title 4"/>
          <p:cNvSpPr>
            <a:spLocks noGrp="1"/>
          </p:cNvSpPr>
          <p:nvPr>
            <p:ph type="title"/>
          </p:nvPr>
        </p:nvSpPr>
        <p:spPr/>
        <p:txBody>
          <a:bodyPr/>
          <a:lstStyle/>
          <a:p>
            <a:pPr eaLnBrk="1" hangingPunct="1"/>
            <a:r>
              <a:rPr lang="en-US" altLang="en-US" dirty="0">
                <a:latin typeface="Calibri" panose="020F0502020204030204" pitchFamily="34" charset="0"/>
              </a:rPr>
              <a:t>Compliance Decisions</a:t>
            </a:r>
          </a:p>
        </p:txBody>
      </p:sp>
      <p:sp>
        <p:nvSpPr>
          <p:cNvPr id="2" name="Footer Placeholder 1"/>
          <p:cNvSpPr>
            <a:spLocks noGrp="1"/>
          </p:cNvSpPr>
          <p:nvPr>
            <p:ph type="ftr" sz="quarter" idx="11"/>
          </p:nvPr>
        </p:nvSpPr>
        <p:spPr/>
        <p:txBody>
          <a:bodyPr/>
          <a:lstStyle/>
          <a:p>
            <a:pPr>
              <a:defRPr/>
            </a:pPr>
            <a:r>
              <a:rPr lang="en-US" dirty="0"/>
              <a:t>© </a:t>
            </a:r>
            <a:r>
              <a:rPr lang="en-US" dirty="0">
                <a:solidFill>
                  <a:schemeClr val="bg1"/>
                </a:solidFill>
              </a:rPr>
              <a:t>2016 American Camping Association, Inc</a:t>
            </a:r>
            <a:r>
              <a:rPr lang="en-US" dirty="0"/>
              <a:t>.</a:t>
            </a:r>
          </a:p>
        </p:txBody>
      </p:sp>
      <p:sp>
        <p:nvSpPr>
          <p:cNvPr id="6758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13199CC0-8F30-4FED-9BF9-D4C24EBF9BB9}" type="slidenum">
              <a:rPr lang="en-US" altLang="en-US" sz="1200" smtClean="0">
                <a:solidFill>
                  <a:srgbClr val="898989"/>
                </a:solidFill>
                <a:latin typeface="Calibri" pitchFamily="34" charset="0"/>
              </a:rPr>
              <a:pPr eaLnBrk="1" hangingPunct="1">
                <a:spcBef>
                  <a:spcPct val="0"/>
                </a:spcBef>
                <a:buFontTx/>
                <a:buNone/>
              </a:pPr>
              <a:t>68</a:t>
            </a:fld>
            <a:endParaRPr lang="en-US" altLang="en-US" sz="1200" dirty="0">
              <a:solidFill>
                <a:srgbClr val="898989"/>
              </a:solidFill>
              <a:latin typeface="Calibri" pitchFamily="34" charset="0"/>
            </a:endParaRPr>
          </a:p>
        </p:txBody>
      </p:sp>
    </p:spTree>
  </p:cSld>
  <p:clrMapOvr>
    <a:masterClrMapping/>
  </p:clrMapOvr>
  <p:transition>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pPr eaLnBrk="1" hangingPunct="1"/>
            <a:r>
              <a:rPr lang="en-US" altLang="en-US" dirty="0"/>
              <a:t>    </a:t>
            </a:r>
            <a:r>
              <a:rPr lang="en-US" altLang="en-US" dirty="0">
                <a:latin typeface="Calibri" panose="020F0502020204030204" pitchFamily="34" charset="0"/>
              </a:rPr>
              <a:t>Written Documentation</a:t>
            </a:r>
          </a:p>
        </p:txBody>
      </p:sp>
      <p:sp>
        <p:nvSpPr>
          <p:cNvPr id="6861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6861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21FE204A-0B3C-4D2F-9D76-4F895C845523}" type="slidenum">
              <a:rPr lang="en-US" altLang="en-US" sz="1200" smtClean="0">
                <a:solidFill>
                  <a:srgbClr val="898989"/>
                </a:solidFill>
                <a:latin typeface="Calibri" pitchFamily="34" charset="0"/>
              </a:rPr>
              <a:pPr eaLnBrk="1" hangingPunct="1">
                <a:spcBef>
                  <a:spcPct val="0"/>
                </a:spcBef>
                <a:buFontTx/>
                <a:buNone/>
              </a:pPr>
              <a:t>69</a:t>
            </a:fld>
            <a:endParaRPr lang="en-US" altLang="en-US" sz="1200" dirty="0">
              <a:solidFill>
                <a:srgbClr val="898989"/>
              </a:solidFill>
              <a:latin typeface="Calibri" pitchFamily="34" charset="0"/>
            </a:endParaRPr>
          </a:p>
        </p:txBody>
      </p:sp>
      <p:sp>
        <p:nvSpPr>
          <p:cNvPr id="68613" name="Rectangle 4"/>
          <p:cNvSpPr>
            <a:spLocks noChangeArrowheads="1"/>
          </p:cNvSpPr>
          <p:nvPr/>
        </p:nvSpPr>
        <p:spPr bwMode="auto">
          <a:xfrm>
            <a:off x="571500" y="1676400"/>
            <a:ext cx="8001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pPr>
            <a:r>
              <a:rPr lang="en-US" altLang="en-US" b="0" dirty="0">
                <a:solidFill>
                  <a:schemeClr val="accent3">
                    <a:lumMod val="75000"/>
                  </a:schemeClr>
                </a:solidFill>
                <a:latin typeface="Calibri" panose="020F0502020204030204" pitchFamily="34" charset="0"/>
              </a:rPr>
              <a:t>“Written documentation required” (in the margin notes)</a:t>
            </a:r>
          </a:p>
          <a:p>
            <a:pPr eaLnBrk="1" hangingPunct="1">
              <a:spcBef>
                <a:spcPct val="0"/>
              </a:spcBef>
            </a:pPr>
            <a:r>
              <a:rPr lang="en-US" altLang="en-US" b="0" dirty="0">
                <a:solidFill>
                  <a:schemeClr val="accent3">
                    <a:lumMod val="75000"/>
                  </a:schemeClr>
                </a:solidFill>
                <a:latin typeface="Calibri" panose="020F0502020204030204" pitchFamily="34" charset="0"/>
              </a:rPr>
              <a:t>Indicated as part of the Compliance Demonstration</a:t>
            </a:r>
          </a:p>
        </p:txBody>
      </p:sp>
      <p:pic>
        <p:nvPicPr>
          <p:cNvPr id="68614" name="Picture 6" descr="C:\Users\kbrosnan.ACACAMPS\AppData\Local\Microsoft\Windows\Temporary Internet Files\Content.IE5\DCLLYVOK\MP90043941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84750"/>
            <a:ext cx="9144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image of apple the fr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710" y="2112739"/>
            <a:ext cx="5463830" cy="3108731"/>
          </a:xfrm>
          <a:prstGeom prst="rect">
            <a:avLst/>
          </a:prstGeom>
          <a:noFill/>
          <a:extLst>
            <a:ext uri="{909E8E84-426E-40DD-AFC4-6F175D3DCCD1}">
              <a14:hiddenFill xmlns:a14="http://schemas.microsoft.com/office/drawing/2010/main">
                <a:solidFill>
                  <a:srgbClr val="FFFFFF"/>
                </a:solidFill>
              </a14:hiddenFill>
            </a:ext>
          </a:extLst>
        </p:spPr>
      </p:pic>
      <p:sp>
        <p:nvSpPr>
          <p:cNvPr id="54275" name="Title 2"/>
          <p:cNvSpPr>
            <a:spLocks noGrp="1"/>
          </p:cNvSpPr>
          <p:nvPr>
            <p:ph type="title"/>
          </p:nvPr>
        </p:nvSpPr>
        <p:spPr>
          <a:solidFill>
            <a:schemeClr val="accent3">
              <a:lumMod val="75000"/>
            </a:schemeClr>
          </a:solidFill>
        </p:spPr>
        <p:txBody>
          <a:bodyPr/>
          <a:lstStyle/>
          <a:p>
            <a:br>
              <a:rPr lang="en-US" altLang="en-US" dirty="0">
                <a:solidFill>
                  <a:schemeClr val="bg1"/>
                </a:solidFill>
              </a:rPr>
            </a:br>
            <a:br>
              <a:rPr lang="en-US" altLang="en-US" dirty="0">
                <a:solidFill>
                  <a:schemeClr val="bg1"/>
                </a:solidFill>
              </a:rPr>
            </a:br>
            <a:r>
              <a:rPr lang="en-US" altLang="en-US" dirty="0">
                <a:solidFill>
                  <a:schemeClr val="bg1"/>
                </a:solidFill>
              </a:rPr>
              <a:t>Accreditation</a:t>
            </a:r>
            <a:br>
              <a:rPr lang="en-US" altLang="en-US" dirty="0">
                <a:solidFill>
                  <a:schemeClr val="bg1"/>
                </a:solidFill>
              </a:rPr>
            </a:br>
            <a:br>
              <a:rPr lang="en-US" altLang="en-US" dirty="0">
                <a:solidFill>
                  <a:schemeClr val="bg1"/>
                </a:solidFill>
              </a:rPr>
            </a:br>
            <a:endParaRPr lang="en-US" altLang="en-US" dirty="0">
              <a:solidFill>
                <a:schemeClr val="bg1"/>
              </a:solidFill>
            </a:endParaRP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5427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FC97A32E-EAB3-4603-A8CB-7DF242971606}"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2" name="Content Placeholder 1"/>
          <p:cNvSpPr>
            <a:spLocks noGrp="1"/>
          </p:cNvSpPr>
          <p:nvPr>
            <p:ph idx="4294967295"/>
          </p:nvPr>
        </p:nvSpPr>
        <p:spPr>
          <a:xfrm>
            <a:off x="0" y="1379538"/>
            <a:ext cx="8972550" cy="3594100"/>
          </a:xfrm>
        </p:spPr>
        <p:txBody>
          <a:bodyPr>
            <a:normAutofit/>
          </a:bodyPr>
          <a:lstStyle/>
          <a:p>
            <a:pPr marL="0" indent="0">
              <a:buFont typeface="Arial" panose="020B0604020202020204" pitchFamily="34" charset="0"/>
              <a:buNone/>
              <a:defRPr/>
            </a:pPr>
            <a:r>
              <a:rPr lang="en-US" sz="4600" b="1" dirty="0">
                <a:latin typeface="Calibri" panose="020F0502020204030204" pitchFamily="34" charset="0"/>
                <a:ea typeface="ＭＳ Ｐゴシック" pitchFamily="-106" charset="-128"/>
                <a:cs typeface="Calibri" panose="020F0502020204030204" pitchFamily="34" charset="0"/>
              </a:rPr>
              <a:t>Education, Education, Education Education                       Education  </a:t>
            </a:r>
          </a:p>
          <a:p>
            <a:pPr marL="0" indent="0">
              <a:buFont typeface="Arial" panose="020B0604020202020204" pitchFamily="34" charset="0"/>
              <a:buNone/>
              <a:defRPr/>
            </a:pPr>
            <a:endParaRPr lang="en-US" sz="4600" b="1" dirty="0">
              <a:ea typeface="ＭＳ Ｐゴシック" pitchFamily="-106" charset="-128"/>
            </a:endParaRPr>
          </a:p>
          <a:p>
            <a:pPr marL="0" indent="0">
              <a:buFont typeface="Arial" panose="020B0604020202020204" pitchFamily="34" charset="0"/>
              <a:buNone/>
              <a:defRPr/>
            </a:pPr>
            <a:endParaRPr lang="en-US" sz="4600" b="1" dirty="0">
              <a:ea typeface="ＭＳ Ｐゴシック" pitchFamily="-106" charset="-128"/>
            </a:endParaRPr>
          </a:p>
          <a:p>
            <a:pPr marL="0" indent="0">
              <a:buNone/>
              <a:defRPr/>
            </a:pPr>
            <a:endParaRPr lang="en-US" dirty="0">
              <a:ea typeface="ＭＳ Ｐゴシック" pitchFamily="-106" charset="-128"/>
            </a:endParaRPr>
          </a:p>
        </p:txBody>
      </p:sp>
      <p:sp>
        <p:nvSpPr>
          <p:cNvPr id="6" name="TextBox 5"/>
          <p:cNvSpPr txBox="1"/>
          <p:nvPr/>
        </p:nvSpPr>
        <p:spPr>
          <a:xfrm>
            <a:off x="1991570" y="5250480"/>
            <a:ext cx="5312344" cy="1138773"/>
          </a:xfrm>
          <a:prstGeom prst="rect">
            <a:avLst/>
          </a:prstGeom>
          <a:noFill/>
        </p:spPr>
        <p:txBody>
          <a:bodyPr wrap="square" rtlCol="0">
            <a:spAutoFit/>
          </a:bodyPr>
          <a:lstStyle/>
          <a:p>
            <a:pPr algn="ctr"/>
            <a:r>
              <a:rPr lang="en-US" sz="4400" b="1" dirty="0">
                <a:solidFill>
                  <a:schemeClr val="accent2"/>
                </a:solidFill>
                <a:latin typeface="Calibri" panose="020F0502020204030204" pitchFamily="34" charset="0"/>
                <a:ea typeface="ＭＳ Ｐゴシック" pitchFamily="-106" charset="-128"/>
                <a:cs typeface="Calibri" panose="020F0502020204030204" pitchFamily="34" charset="0"/>
              </a:rPr>
              <a:t>EDUCATION</a:t>
            </a:r>
          </a:p>
          <a:p>
            <a:endParaRPr lang="en-US" dirty="0"/>
          </a:p>
        </p:txBody>
      </p:sp>
    </p:spTree>
    <p:extLst>
      <p:ext uri="{BB962C8B-B14F-4D97-AF65-F5344CB8AC3E}">
        <p14:creationId xmlns:p14="http://schemas.microsoft.com/office/powerpoint/2010/main" val="4173399943"/>
      </p:ext>
    </p:extLst>
  </p:cSld>
  <p:clrMapOvr>
    <a:masterClrMapping/>
  </p:clrMapOvr>
  <p:transition>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381000"/>
            <a:ext cx="9144000" cy="914400"/>
          </a:xfrm>
          <a:solidFill>
            <a:schemeClr val="accent3">
              <a:lumMod val="75000"/>
            </a:schemeClr>
          </a:solidFill>
        </p:spPr>
        <p:txBody>
          <a:bodyPr/>
          <a:lstStyle/>
          <a:p>
            <a:pPr eaLnBrk="1" hangingPunct="1"/>
            <a:r>
              <a:rPr lang="en-US" altLang="en-US" dirty="0">
                <a:solidFill>
                  <a:schemeClr val="bg1"/>
                </a:solidFill>
                <a:latin typeface="Calibri" panose="020F0502020204030204" pitchFamily="34" charset="0"/>
              </a:rPr>
              <a:t>Written Documentation Rationale</a:t>
            </a:r>
          </a:p>
        </p:txBody>
      </p:sp>
      <p:sp>
        <p:nvSpPr>
          <p:cNvPr id="69635" name="Rectangle 3"/>
          <p:cNvSpPr>
            <a:spLocks noGrp="1" noChangeArrowheads="1"/>
          </p:cNvSpPr>
          <p:nvPr>
            <p:ph idx="1"/>
          </p:nvPr>
        </p:nvSpPr>
        <p:spPr>
          <a:xfrm>
            <a:off x="609600" y="1524000"/>
            <a:ext cx="7924800" cy="4724400"/>
          </a:xfrm>
        </p:spPr>
        <p:txBody>
          <a:bodyPr/>
          <a:lstStyle/>
          <a:p>
            <a:pPr eaLnBrk="1" hangingPunct="1"/>
            <a:r>
              <a:rPr lang="en-US" altLang="en-US" sz="3600" dirty="0">
                <a:solidFill>
                  <a:schemeClr val="accent3">
                    <a:lumMod val="75000"/>
                  </a:schemeClr>
                </a:solidFill>
                <a:latin typeface="Calibri" panose="020F0502020204030204" pitchFamily="34" charset="0"/>
              </a:rPr>
              <a:t>Consistent quality</a:t>
            </a:r>
          </a:p>
          <a:p>
            <a:pPr eaLnBrk="1" hangingPunct="1"/>
            <a:r>
              <a:rPr lang="en-US" altLang="en-US" sz="3600" dirty="0">
                <a:solidFill>
                  <a:schemeClr val="accent3">
                    <a:lumMod val="75000"/>
                  </a:schemeClr>
                </a:solidFill>
                <a:latin typeface="Calibri" panose="020F0502020204030204" pitchFamily="34" charset="0"/>
              </a:rPr>
              <a:t>Orientation and training material</a:t>
            </a:r>
          </a:p>
          <a:p>
            <a:pPr eaLnBrk="1" hangingPunct="1"/>
            <a:r>
              <a:rPr lang="en-US" altLang="en-US" sz="3600" dirty="0">
                <a:solidFill>
                  <a:schemeClr val="accent3">
                    <a:lumMod val="75000"/>
                  </a:schemeClr>
                </a:solidFill>
                <a:latin typeface="Calibri" panose="020F0502020204030204" pitchFamily="34" charset="0"/>
              </a:rPr>
              <a:t>Analysis of practices and procedures</a:t>
            </a:r>
          </a:p>
          <a:p>
            <a:pPr eaLnBrk="1" hangingPunct="1"/>
            <a:r>
              <a:rPr lang="en-US" altLang="en-US" sz="3600" dirty="0">
                <a:solidFill>
                  <a:schemeClr val="accent3">
                    <a:lumMod val="75000"/>
                  </a:schemeClr>
                </a:solidFill>
                <a:latin typeface="Calibri" panose="020F0502020204030204" pitchFamily="34" charset="0"/>
              </a:rPr>
              <a:t>Verifies practices</a:t>
            </a:r>
          </a:p>
          <a:p>
            <a:pPr eaLnBrk="1" hangingPunct="1"/>
            <a:r>
              <a:rPr lang="en-US" altLang="en-US" sz="3600" dirty="0">
                <a:solidFill>
                  <a:schemeClr val="accent3">
                    <a:lumMod val="75000"/>
                  </a:schemeClr>
                </a:solidFill>
                <a:latin typeface="Calibri" panose="020F0502020204030204" pitchFamily="34" charset="0"/>
              </a:rPr>
              <a:t>Preserves history and tradition</a:t>
            </a:r>
          </a:p>
          <a:p>
            <a:pPr eaLnBrk="1" hangingPunct="1"/>
            <a:r>
              <a:rPr lang="en-US" altLang="en-US" sz="3600" dirty="0">
                <a:solidFill>
                  <a:schemeClr val="accent3">
                    <a:lumMod val="75000"/>
                  </a:schemeClr>
                </a:solidFill>
                <a:latin typeface="Calibri" panose="020F0502020204030204" pitchFamily="34" charset="0"/>
              </a:rPr>
              <a:t>Paper trail</a:t>
            </a:r>
          </a:p>
        </p:txBody>
      </p:sp>
      <p:sp>
        <p:nvSpPr>
          <p:cNvPr id="69636"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696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3D6EC14C-D242-444A-9930-12C4C92E5D57}" type="slidenum">
              <a:rPr lang="en-US" altLang="en-US" sz="1200" smtClean="0">
                <a:solidFill>
                  <a:srgbClr val="898989"/>
                </a:solidFill>
                <a:latin typeface="Calibri" pitchFamily="34" charset="0"/>
              </a:rPr>
              <a:pPr eaLnBrk="1" hangingPunct="1">
                <a:spcBef>
                  <a:spcPct val="0"/>
                </a:spcBef>
                <a:buFontTx/>
                <a:buNone/>
              </a:pPr>
              <a:t>70</a:t>
            </a:fld>
            <a:endParaRPr lang="en-US" altLang="en-US" sz="1200" dirty="0">
              <a:solidFill>
                <a:srgbClr val="898989"/>
              </a:solidFill>
              <a:latin typeface="Calibri" pitchFamily="34" charset="0"/>
            </a:endParaRPr>
          </a:p>
        </p:txBody>
      </p:sp>
    </p:spTree>
  </p:cSld>
  <p:clrMapOvr>
    <a:masterClrMapping/>
  </p:clrMapOvr>
  <p:transition>
    <p:wipe dir="d"/>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solidFill>
            <a:schemeClr val="accent3">
              <a:lumMod val="75000"/>
            </a:schemeClr>
          </a:solidFill>
        </p:spPr>
        <p:txBody>
          <a:bodyPr/>
          <a:lstStyle/>
          <a:p>
            <a:pPr eaLnBrk="1" hangingPunct="1"/>
            <a:r>
              <a:rPr lang="en-US" altLang="en-US" dirty="0">
                <a:solidFill>
                  <a:schemeClr val="bg1"/>
                </a:solidFill>
                <a:latin typeface="Calibri" panose="020F0502020204030204" pitchFamily="34" charset="0"/>
              </a:rPr>
              <a:t>Written Documentation Compliance</a:t>
            </a:r>
          </a:p>
        </p:txBody>
      </p:sp>
      <p:sp>
        <p:nvSpPr>
          <p:cNvPr id="7066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7066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7C8B3DBE-2635-4F09-BED7-35FA82EB6B0E}" type="slidenum">
              <a:rPr lang="en-US" altLang="en-US" sz="1200" smtClean="0">
                <a:solidFill>
                  <a:srgbClr val="898989"/>
                </a:solidFill>
                <a:latin typeface="Calibri" pitchFamily="34" charset="0"/>
              </a:rPr>
              <a:pPr eaLnBrk="1" hangingPunct="1">
                <a:spcBef>
                  <a:spcPct val="0"/>
                </a:spcBef>
                <a:buFontTx/>
                <a:buNone/>
              </a:pPr>
              <a:t>71</a:t>
            </a:fld>
            <a:endParaRPr lang="en-US" altLang="en-US" sz="1200" dirty="0">
              <a:solidFill>
                <a:srgbClr val="898989"/>
              </a:solidFill>
              <a:latin typeface="Calibri" pitchFamily="34" charset="0"/>
            </a:endParaRPr>
          </a:p>
        </p:txBody>
      </p:sp>
      <p:sp>
        <p:nvSpPr>
          <p:cNvPr id="70659" name="Rectangle 3"/>
          <p:cNvSpPr>
            <a:spLocks noGrp="1" noChangeArrowheads="1"/>
          </p:cNvSpPr>
          <p:nvPr>
            <p:ph idx="4294967295"/>
          </p:nvPr>
        </p:nvSpPr>
        <p:spPr>
          <a:xfrm>
            <a:off x="761999" y="1600200"/>
            <a:ext cx="7620000" cy="4183063"/>
          </a:xfrm>
        </p:spPr>
        <p:txBody>
          <a:bodyPr/>
          <a:lstStyle/>
          <a:p>
            <a:pPr eaLnBrk="1" hangingPunct="1"/>
            <a:r>
              <a:rPr lang="en-US" altLang="en-US" dirty="0">
                <a:solidFill>
                  <a:schemeClr val="accent3">
                    <a:lumMod val="75000"/>
                  </a:schemeClr>
                </a:solidFill>
                <a:latin typeface="Calibri" panose="020F0502020204030204" pitchFamily="34" charset="0"/>
              </a:rPr>
              <a:t>Pertinent Content</a:t>
            </a:r>
          </a:p>
          <a:p>
            <a:pPr eaLnBrk="1" hangingPunct="1"/>
            <a:r>
              <a:rPr lang="en-US" altLang="en-US" dirty="0">
                <a:solidFill>
                  <a:schemeClr val="accent3">
                    <a:lumMod val="75000"/>
                  </a:schemeClr>
                </a:solidFill>
                <a:latin typeface="Calibri" panose="020F0502020204030204" pitchFamily="34" charset="0"/>
              </a:rPr>
              <a:t>Inclusive of all parts</a:t>
            </a:r>
          </a:p>
          <a:p>
            <a:pPr eaLnBrk="1" hangingPunct="1"/>
            <a:r>
              <a:rPr lang="en-US" altLang="en-US" dirty="0">
                <a:solidFill>
                  <a:schemeClr val="accent3">
                    <a:lumMod val="75000"/>
                  </a:schemeClr>
                </a:solidFill>
                <a:latin typeface="Calibri" panose="020F0502020204030204" pitchFamily="34" charset="0"/>
              </a:rPr>
              <a:t>Current</a:t>
            </a:r>
          </a:p>
          <a:p>
            <a:pPr eaLnBrk="1" hangingPunct="1"/>
            <a:r>
              <a:rPr lang="en-US" altLang="en-US" dirty="0">
                <a:solidFill>
                  <a:schemeClr val="accent3">
                    <a:lumMod val="75000"/>
                  </a:schemeClr>
                </a:solidFill>
                <a:latin typeface="Calibri" panose="020F0502020204030204" pitchFamily="34" charset="0"/>
              </a:rPr>
              <a:t>Dissemination</a:t>
            </a:r>
          </a:p>
          <a:p>
            <a:pPr eaLnBrk="1" hangingPunct="1"/>
            <a:r>
              <a:rPr lang="en-US" altLang="en-US" dirty="0">
                <a:solidFill>
                  <a:schemeClr val="accent3">
                    <a:lumMod val="75000"/>
                  </a:schemeClr>
                </a:solidFill>
                <a:latin typeface="Calibri" panose="020F0502020204030204" pitchFamily="34" charset="0"/>
              </a:rPr>
              <a:t>Practice/rehearsal</a:t>
            </a:r>
          </a:p>
          <a:p>
            <a:pPr eaLnBrk="1" hangingPunct="1"/>
            <a:r>
              <a:rPr lang="en-US" altLang="en-US" dirty="0">
                <a:solidFill>
                  <a:schemeClr val="accent3">
                    <a:lumMod val="75000"/>
                  </a:schemeClr>
                </a:solidFill>
                <a:latin typeface="Calibri" panose="020F0502020204030204" pitchFamily="34" charset="0"/>
              </a:rPr>
              <a:t>Location of document</a:t>
            </a:r>
          </a:p>
          <a:p>
            <a:pPr eaLnBrk="1" hangingPunct="1"/>
            <a:r>
              <a:rPr lang="en-US" altLang="en-US" dirty="0">
                <a:solidFill>
                  <a:schemeClr val="accent3">
                    <a:lumMod val="75000"/>
                  </a:schemeClr>
                </a:solidFill>
                <a:latin typeface="Calibri" panose="020F0502020204030204" pitchFamily="34" charset="0"/>
              </a:rPr>
              <a:t>Communication</a:t>
            </a:r>
          </a:p>
        </p:txBody>
      </p:sp>
    </p:spTree>
  </p:cSld>
  <p:clrMapOvr>
    <a:masterClrMapping/>
  </p:clrMapOvr>
  <p:transition>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custDataLst>
              <p:tags r:id="rId1"/>
            </p:custDataLst>
          </p:nvPr>
        </p:nvSpPr>
        <p:spPr>
          <a:xfrm>
            <a:off x="0" y="274638"/>
            <a:ext cx="9144000" cy="1143000"/>
          </a:xfrm>
          <a:solidFill>
            <a:schemeClr val="accent3">
              <a:lumMod val="75000"/>
            </a:schemeClr>
          </a:solidFill>
        </p:spPr>
        <p:txBody>
          <a:bodyPr/>
          <a:lstStyle/>
          <a:p>
            <a:pPr marL="174625" eaLnBrk="1" hangingPunct="1"/>
            <a:r>
              <a:rPr lang="en-US" altLang="en-US" dirty="0">
                <a:solidFill>
                  <a:schemeClr val="bg1"/>
                </a:solidFill>
                <a:latin typeface="Calibri" panose="020F0502020204030204" pitchFamily="34" charset="0"/>
              </a:rPr>
              <a:t>Documenting Staff Qualifications</a:t>
            </a:r>
          </a:p>
        </p:txBody>
      </p:sp>
      <p:sp>
        <p:nvSpPr>
          <p:cNvPr id="3" name="Content Placeholder 2"/>
          <p:cNvSpPr>
            <a:spLocks noGrp="1"/>
          </p:cNvSpPr>
          <p:nvPr>
            <p:ph idx="1"/>
          </p:nvPr>
        </p:nvSpPr>
        <p:spPr>
          <a:xfrm>
            <a:off x="398463" y="1857657"/>
            <a:ext cx="5843587" cy="3476343"/>
          </a:xfrm>
        </p:spPr>
        <p:txBody>
          <a:bodyPr>
            <a:normAutofit lnSpcReduction="10000"/>
          </a:bodyPr>
          <a:lstStyle/>
          <a:p>
            <a:pPr eaLnBrk="1" hangingPunct="1">
              <a:spcBef>
                <a:spcPct val="0"/>
              </a:spcBef>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Job reviews from former employer</a:t>
            </a:r>
          </a:p>
          <a:p>
            <a:pPr eaLnBrk="1" hangingPunct="1">
              <a:spcBef>
                <a:spcPct val="0"/>
              </a:spcBef>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Job performance reviews from the camp for years of service</a:t>
            </a:r>
          </a:p>
          <a:p>
            <a:pPr eaLnBrk="1" hangingPunct="1">
              <a:spcBef>
                <a:spcPct val="0"/>
              </a:spcBef>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Letters of recommendation</a:t>
            </a:r>
          </a:p>
          <a:p>
            <a:pPr eaLnBrk="1" hangingPunct="1">
              <a:spcBef>
                <a:spcPct val="0"/>
              </a:spcBef>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Course record sheets</a:t>
            </a:r>
          </a:p>
          <a:p>
            <a:pPr eaLnBrk="1" hangingPunct="1">
              <a:spcBef>
                <a:spcPct val="0"/>
              </a:spcBef>
              <a:buFont typeface="Arial" pitchFamily="34" charset="0"/>
              <a:buChar char="•"/>
              <a:defRPr/>
            </a:pPr>
            <a:r>
              <a:rPr lang="en-US" dirty="0">
                <a:solidFill>
                  <a:schemeClr val="accent3">
                    <a:lumMod val="75000"/>
                  </a:schemeClr>
                </a:solidFill>
                <a:latin typeface="Calibri" panose="020F0502020204030204" pitchFamily="34" charset="0"/>
                <a:ea typeface="ＭＳ Ｐゴシック" pitchFamily="-106" charset="-128"/>
              </a:rPr>
              <a:t>Certification or training cards</a:t>
            </a:r>
          </a:p>
          <a:p>
            <a:pPr marL="448056" indent="-384048" eaLnBrk="1" fontAlgn="auto" hangingPunct="1">
              <a:spcAft>
                <a:spcPts val="0"/>
              </a:spcAft>
              <a:buFont typeface="Wingdings 3" pitchFamily="18" charset="2"/>
              <a:buNone/>
              <a:defRPr/>
            </a:pPr>
            <a:endParaRPr lang="en-US" dirty="0">
              <a:solidFill>
                <a:schemeClr val="accent4">
                  <a:lumMod val="50000"/>
                </a:schemeClr>
              </a:solidFill>
              <a:ea typeface="ＭＳ Ｐゴシック" pitchFamily="-106" charset="-128"/>
            </a:endParaRPr>
          </a:p>
        </p:txBody>
      </p:sp>
      <p:sp>
        <p:nvSpPr>
          <p:cNvPr id="2" name="Footer Placeholder 1"/>
          <p:cNvSpPr>
            <a:spLocks noGrp="1"/>
          </p:cNvSpPr>
          <p:nvPr>
            <p:ph type="ftr" sz="quarter" idx="10"/>
          </p:nvPr>
        </p:nvSpPr>
        <p:spPr/>
        <p:txBody>
          <a:bodyPr/>
          <a:lstStyle/>
          <a:p>
            <a:pPr>
              <a:defRPr/>
            </a:pPr>
            <a:r>
              <a:rPr lang="en-US"/>
              <a:t>© 2016 American Camping Association, Inc.</a:t>
            </a:r>
            <a:endParaRPr lang="en-US" dirty="0"/>
          </a:p>
        </p:txBody>
      </p:sp>
      <p:sp>
        <p:nvSpPr>
          <p:cNvPr id="7168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306AD963-A4AC-4FA9-9F92-0CA594CC0A5E}" type="slidenum">
              <a:rPr lang="en-US" altLang="en-US" sz="1200" smtClean="0">
                <a:solidFill>
                  <a:srgbClr val="898989"/>
                </a:solidFill>
                <a:latin typeface="Calibri" pitchFamily="34" charset="0"/>
              </a:rPr>
              <a:pPr eaLnBrk="1" hangingPunct="1">
                <a:spcBef>
                  <a:spcPct val="0"/>
                </a:spcBef>
                <a:buFontTx/>
                <a:buNone/>
              </a:pPr>
              <a:t>72</a:t>
            </a:fld>
            <a:endParaRPr lang="en-US" altLang="en-US" sz="1200" dirty="0">
              <a:solidFill>
                <a:srgbClr val="898989"/>
              </a:solidFill>
              <a:latin typeface="Calibri"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857657"/>
            <a:ext cx="2082800" cy="3124200"/>
          </a:xfrm>
          <a:prstGeom prst="rect">
            <a:avLst/>
          </a:prstGeom>
          <a:ln>
            <a:solidFill>
              <a:srgbClr val="000000"/>
            </a:solidFill>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dirty="0">
                <a:latin typeface="Calibri" panose="020F0502020204030204" pitchFamily="34" charset="0"/>
              </a:rPr>
              <a:t>Compliance Demonstration</a:t>
            </a:r>
          </a:p>
        </p:txBody>
      </p:sp>
      <p:sp>
        <p:nvSpPr>
          <p:cNvPr id="75780"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7578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03512C8C-8799-45AC-99E0-8A1879632FB9}" type="slidenum">
              <a:rPr lang="en-US" altLang="en-US" sz="1200" smtClean="0">
                <a:solidFill>
                  <a:srgbClr val="898989"/>
                </a:solidFill>
                <a:latin typeface="Calibri" pitchFamily="34" charset="0"/>
              </a:rPr>
              <a:pPr eaLnBrk="1" hangingPunct="1">
                <a:spcBef>
                  <a:spcPct val="0"/>
                </a:spcBef>
                <a:buFontTx/>
                <a:buNone/>
              </a:pPr>
              <a:t>73</a:t>
            </a:fld>
            <a:endParaRPr lang="en-US" altLang="en-US" sz="1200" dirty="0">
              <a:solidFill>
                <a:srgbClr val="898989"/>
              </a:solidFill>
              <a:latin typeface="Calibri" pitchFamily="34" charset="0"/>
            </a:endParaRPr>
          </a:p>
        </p:txBody>
      </p:sp>
      <p:sp>
        <p:nvSpPr>
          <p:cNvPr id="89091" name="Rectangle 3"/>
          <p:cNvSpPr>
            <a:spLocks noGrp="1" noChangeArrowheads="1"/>
          </p:cNvSpPr>
          <p:nvPr>
            <p:ph idx="4294967295"/>
          </p:nvPr>
        </p:nvSpPr>
        <p:spPr>
          <a:xfrm>
            <a:off x="685800" y="1600200"/>
            <a:ext cx="8153400" cy="4343400"/>
          </a:xfrm>
        </p:spPr>
        <p:txBody>
          <a:bodyPr/>
          <a:lstStyle/>
          <a:p>
            <a:pPr marL="0" indent="0" eaLnBrk="1" hangingPunct="1">
              <a:lnSpc>
                <a:spcPct val="90000"/>
              </a:lnSpc>
              <a:buNone/>
              <a:defRPr/>
            </a:pPr>
            <a:r>
              <a:rPr lang="en-US" sz="3600" dirty="0">
                <a:solidFill>
                  <a:schemeClr val="accent3">
                    <a:lumMod val="75000"/>
                  </a:schemeClr>
                </a:solidFill>
                <a:latin typeface="Calibri" panose="020F0502020204030204" pitchFamily="34" charset="0"/>
                <a:ea typeface="ＭＳ Ｐゴシック" pitchFamily="-106" charset="-128"/>
              </a:rPr>
              <a:t>Identifies the minimum expectation for how compliance with a standard should be met</a:t>
            </a:r>
          </a:p>
          <a:p>
            <a:pPr lvl="2" eaLnBrk="1" hangingPunct="1">
              <a:lnSpc>
                <a:spcPct val="90000"/>
              </a:lnSpc>
              <a:buFont typeface="Arial" pitchFamily="34" charset="0"/>
              <a:buChar char="•"/>
              <a:defRPr/>
            </a:pPr>
            <a:r>
              <a:rPr lang="en-US" sz="3600" dirty="0">
                <a:solidFill>
                  <a:schemeClr val="accent3">
                    <a:lumMod val="75000"/>
                  </a:schemeClr>
                </a:solidFill>
                <a:latin typeface="Calibri" panose="020F0502020204030204" pitchFamily="34" charset="0"/>
                <a:ea typeface="ＭＳ Ｐゴシック" pitchFamily="-106" charset="-128"/>
              </a:rPr>
              <a:t>Written Documentation</a:t>
            </a:r>
          </a:p>
          <a:p>
            <a:pPr lvl="2" eaLnBrk="1" hangingPunct="1">
              <a:lnSpc>
                <a:spcPct val="90000"/>
              </a:lnSpc>
              <a:buFont typeface="Arial" pitchFamily="34" charset="0"/>
              <a:buChar char="•"/>
              <a:defRPr/>
            </a:pPr>
            <a:r>
              <a:rPr lang="en-US" sz="3600" dirty="0">
                <a:solidFill>
                  <a:schemeClr val="accent3">
                    <a:lumMod val="75000"/>
                  </a:schemeClr>
                </a:solidFill>
                <a:latin typeface="Calibri" panose="020F0502020204030204" pitchFamily="34" charset="0"/>
                <a:ea typeface="ＭＳ Ｐゴシック" pitchFamily="-106" charset="-128"/>
              </a:rPr>
              <a:t>Visitor Interviews</a:t>
            </a:r>
          </a:p>
          <a:p>
            <a:pPr lvl="2" eaLnBrk="1" hangingPunct="1">
              <a:lnSpc>
                <a:spcPct val="90000"/>
              </a:lnSpc>
              <a:buFont typeface="Arial" pitchFamily="34" charset="0"/>
              <a:buChar char="•"/>
              <a:defRPr/>
            </a:pPr>
            <a:r>
              <a:rPr lang="en-US" sz="3600" dirty="0">
                <a:solidFill>
                  <a:schemeClr val="accent3">
                    <a:lumMod val="75000"/>
                  </a:schemeClr>
                </a:solidFill>
                <a:latin typeface="Calibri" panose="020F0502020204030204" pitchFamily="34" charset="0"/>
                <a:ea typeface="ＭＳ Ｐゴシック" pitchFamily="-106" charset="-128"/>
              </a:rPr>
              <a:t>Visitor Observations</a:t>
            </a:r>
          </a:p>
          <a:p>
            <a:pPr marL="0" indent="0" eaLnBrk="1" hangingPunct="1">
              <a:lnSpc>
                <a:spcPct val="90000"/>
              </a:lnSpc>
              <a:buFont typeface="Arial" pitchFamily="34" charset="0"/>
              <a:buNone/>
              <a:defRPr/>
            </a:pPr>
            <a:r>
              <a:rPr lang="en-US" sz="2400" b="1" i="1" dirty="0">
                <a:solidFill>
                  <a:schemeClr val="accent3">
                    <a:lumMod val="75000"/>
                  </a:schemeClr>
                </a:solidFill>
                <a:latin typeface="Calibri" panose="020F0502020204030204" pitchFamily="34" charset="0"/>
                <a:ea typeface="ＭＳ Ｐゴシック" pitchFamily="-106" charset="-128"/>
              </a:rPr>
              <a:t>Note: Visitors may not project their own (or their camp’s) views, nor judge the efficacy of the written materials.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9091">
                                            <p:txEl>
                                              <p:pRg st="4" end="4"/>
                                            </p:txEl>
                                          </p:spTgt>
                                        </p:tgtEl>
                                        <p:attrNameLst>
                                          <p:attrName>style.visibility</p:attrName>
                                        </p:attrNameLst>
                                      </p:cBhvr>
                                      <p:to>
                                        <p:strVal val="visible"/>
                                      </p:to>
                                    </p:set>
                                    <p:animEffect transition="in" filter="fade">
                                      <p:cBhvr>
                                        <p:cTn id="7" dur="1000"/>
                                        <p:tgtEl>
                                          <p:spTgt spid="89091">
                                            <p:txEl>
                                              <p:pRg st="4" end="4"/>
                                            </p:txEl>
                                          </p:spTgt>
                                        </p:tgtEl>
                                      </p:cBhvr>
                                    </p:animEffect>
                                    <p:anim calcmode="lin" valueType="num">
                                      <p:cBhvr>
                                        <p:cTn id="8" dur="1000" fill="hold"/>
                                        <p:tgtEl>
                                          <p:spTgt spid="89091">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909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custDataLst>
              <p:tags r:id="rId1"/>
            </p:custDataLst>
          </p:nvPr>
        </p:nvSpPr>
        <p:spPr/>
        <p:txBody>
          <a:bodyPr/>
          <a:lstStyle/>
          <a:p>
            <a:pPr marL="484188" eaLnBrk="1" hangingPunct="1"/>
            <a:r>
              <a:rPr lang="en-US" altLang="en-US" dirty="0">
                <a:solidFill>
                  <a:schemeClr val="accent3">
                    <a:lumMod val="75000"/>
                  </a:schemeClr>
                </a:solidFill>
                <a:latin typeface="Calibri" panose="020F0502020204030204" pitchFamily="34" charset="0"/>
              </a:rPr>
              <a:t>The 72-Hour Rule</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3597247984"/>
              </p:ext>
            </p:extLst>
          </p:nvPr>
        </p:nvGraphicFramePr>
        <p:xfrm>
          <a:off x="304800" y="1447800"/>
          <a:ext cx="8458200"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2708" name="Footer Placeholder 5"/>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72709"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B70696B6-8B42-4AC5-AB77-4341904DBE7A}" type="slidenum">
              <a:rPr lang="en-US" altLang="en-US" sz="1200" smtClean="0">
                <a:solidFill>
                  <a:srgbClr val="898989"/>
                </a:solidFill>
                <a:latin typeface="Calibri" pitchFamily="34" charset="0"/>
              </a:rPr>
              <a:pPr eaLnBrk="1" hangingPunct="1">
                <a:spcBef>
                  <a:spcPct val="0"/>
                </a:spcBef>
                <a:buFontTx/>
                <a:buNone/>
              </a:pPr>
              <a:t>74</a:t>
            </a:fld>
            <a:endParaRPr lang="en-US" altLang="en-US" sz="1200" dirty="0">
              <a:solidFill>
                <a:srgbClr val="898989"/>
              </a:solidFill>
              <a:latin typeface="Calibri" pitchFamily="34" charset="0"/>
            </a:endParaRPr>
          </a:p>
        </p:txBody>
      </p:sp>
    </p:spTree>
  </p:cSld>
  <p:clrMapOvr>
    <a:masterClrMapping/>
  </p:clrMapOvr>
  <p:transition>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custDataLst>
              <p:tags r:id="rId1"/>
            </p:custDataLst>
          </p:nvPr>
        </p:nvSpPr>
        <p:spPr/>
        <p:txBody>
          <a:bodyPr/>
          <a:lstStyle/>
          <a:p>
            <a:pPr marL="484188" eaLnBrk="1" hangingPunct="1"/>
            <a:r>
              <a:rPr lang="en-US" altLang="en-US" dirty="0">
                <a:latin typeface="Calibri" panose="020F0502020204030204" pitchFamily="34" charset="0"/>
              </a:rPr>
              <a:t>72-Hour Rule Procedures</a:t>
            </a:r>
          </a:p>
        </p:txBody>
      </p:sp>
      <p:sp>
        <p:nvSpPr>
          <p:cNvPr id="737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7373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A5C12F85-2909-49CE-9AA3-6B0949621CA2}" type="slidenum">
              <a:rPr lang="en-US" altLang="en-US" sz="1200" smtClean="0">
                <a:solidFill>
                  <a:srgbClr val="898989"/>
                </a:solidFill>
                <a:latin typeface="Calibri" pitchFamily="34" charset="0"/>
              </a:rPr>
              <a:pPr eaLnBrk="1" hangingPunct="1">
                <a:spcBef>
                  <a:spcPct val="0"/>
                </a:spcBef>
                <a:buFontTx/>
                <a:buNone/>
              </a:pPr>
              <a:t>75</a:t>
            </a:fld>
            <a:endParaRPr lang="en-US" altLang="en-US" sz="1200" dirty="0">
              <a:solidFill>
                <a:srgbClr val="898989"/>
              </a:solidFill>
              <a:latin typeface="Calibri" pitchFamily="34" charset="0"/>
            </a:endParaRPr>
          </a:p>
        </p:txBody>
      </p:sp>
      <p:sp>
        <p:nvSpPr>
          <p:cNvPr id="73731" name="Content Placeholder 2"/>
          <p:cNvSpPr>
            <a:spLocks noGrp="1"/>
          </p:cNvSpPr>
          <p:nvPr>
            <p:ph idx="4294967295"/>
          </p:nvPr>
        </p:nvSpPr>
        <p:spPr>
          <a:xfrm>
            <a:off x="398463" y="1565275"/>
            <a:ext cx="8304213" cy="4705350"/>
          </a:xfrm>
        </p:spPr>
        <p:txBody>
          <a:bodyPr/>
          <a:lstStyle/>
          <a:p>
            <a:pPr eaLnBrk="1" hangingPunct="1"/>
            <a:r>
              <a:rPr lang="en-US" altLang="en-US" dirty="0">
                <a:solidFill>
                  <a:schemeClr val="accent3">
                    <a:lumMod val="75000"/>
                  </a:schemeClr>
                </a:solidFill>
                <a:latin typeface="Calibri" panose="020F0502020204030204" pitchFamily="34" charset="0"/>
              </a:rPr>
              <a:t>Mark the standard a “NO” and comment on the score form.</a:t>
            </a:r>
          </a:p>
          <a:p>
            <a:pPr eaLnBrk="1" hangingPunct="1"/>
            <a:r>
              <a:rPr lang="en-US" altLang="en-US" dirty="0">
                <a:solidFill>
                  <a:schemeClr val="accent3">
                    <a:lumMod val="75000"/>
                  </a:schemeClr>
                </a:solidFill>
                <a:latin typeface="Calibri" panose="020F0502020204030204" pitchFamily="34" charset="0"/>
              </a:rPr>
              <a:t>Indicate WHY the documentation is missing and WHAT documentation needs to be sent to the lead visitor.</a:t>
            </a:r>
          </a:p>
          <a:p>
            <a:pPr eaLnBrk="1" hangingPunct="1"/>
            <a:r>
              <a:rPr lang="en-US" altLang="en-US" dirty="0">
                <a:solidFill>
                  <a:schemeClr val="accent3">
                    <a:lumMod val="75000"/>
                  </a:schemeClr>
                </a:solidFill>
                <a:latin typeface="Calibri" panose="020F0502020204030204" pitchFamily="34" charset="0"/>
              </a:rPr>
              <a:t>Explain to the director what and how things need to be sent to you.</a:t>
            </a:r>
          </a:p>
          <a:p>
            <a:pPr eaLnBrk="1" hangingPunct="1"/>
            <a:r>
              <a:rPr lang="en-US" altLang="en-US" dirty="0">
                <a:solidFill>
                  <a:schemeClr val="accent3">
                    <a:lumMod val="75000"/>
                  </a:schemeClr>
                </a:solidFill>
                <a:latin typeface="Calibri" panose="020F0502020204030204" pitchFamily="34" charset="0"/>
              </a:rPr>
              <a:t>Explain the consequences.</a:t>
            </a:r>
          </a:p>
          <a:p>
            <a:pPr eaLnBrk="1" hangingPunct="1"/>
            <a:endParaRPr lang="en-US" altLang="en-US" dirty="0"/>
          </a:p>
        </p:txBody>
      </p:sp>
    </p:spTree>
  </p:cSld>
  <p:clrMapOvr>
    <a:masterClrMapping/>
  </p:clrMapOvr>
  <p:transition>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custDataLst>
              <p:tags r:id="rId1"/>
            </p:custDataLst>
          </p:nvPr>
        </p:nvSpPr>
        <p:spPr/>
        <p:txBody>
          <a:bodyPr/>
          <a:lstStyle/>
          <a:p>
            <a:pPr marL="484188" eaLnBrk="1" hangingPunct="1"/>
            <a:r>
              <a:rPr lang="en-US" altLang="en-US" dirty="0">
                <a:latin typeface="Calibri" panose="020F0502020204030204" pitchFamily="34" charset="0"/>
              </a:rPr>
              <a:t>72-Hour Rule Procedures</a:t>
            </a:r>
          </a:p>
        </p:txBody>
      </p:sp>
      <p:sp>
        <p:nvSpPr>
          <p:cNvPr id="7475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747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02D801D7-F04D-49D9-9AAD-83D2566B3729}" type="slidenum">
              <a:rPr lang="en-US" altLang="en-US" sz="1200" smtClean="0">
                <a:solidFill>
                  <a:srgbClr val="898989"/>
                </a:solidFill>
                <a:latin typeface="Calibri" pitchFamily="34" charset="0"/>
              </a:rPr>
              <a:pPr eaLnBrk="1" hangingPunct="1">
                <a:spcBef>
                  <a:spcPct val="0"/>
                </a:spcBef>
                <a:buFontTx/>
                <a:buNone/>
              </a:pPr>
              <a:t>76</a:t>
            </a:fld>
            <a:endParaRPr lang="en-US" altLang="en-US" sz="1200" dirty="0">
              <a:solidFill>
                <a:srgbClr val="898989"/>
              </a:solidFill>
              <a:latin typeface="Calibri" pitchFamily="34" charset="0"/>
            </a:endParaRPr>
          </a:p>
        </p:txBody>
      </p:sp>
      <p:sp>
        <p:nvSpPr>
          <p:cNvPr id="74755" name="Content Placeholder 2"/>
          <p:cNvSpPr>
            <a:spLocks noGrp="1"/>
          </p:cNvSpPr>
          <p:nvPr>
            <p:ph idx="4294967295"/>
          </p:nvPr>
        </p:nvSpPr>
        <p:spPr>
          <a:xfrm>
            <a:off x="0" y="1447800"/>
            <a:ext cx="8305800" cy="5105400"/>
          </a:xfrm>
        </p:spPr>
        <p:txBody>
          <a:bodyPr/>
          <a:lstStyle/>
          <a:p>
            <a:pPr eaLnBrk="1" hangingPunct="1"/>
            <a:r>
              <a:rPr lang="en-US" altLang="en-US" sz="2800" dirty="0">
                <a:solidFill>
                  <a:schemeClr val="accent3">
                    <a:lumMod val="75000"/>
                  </a:schemeClr>
                </a:solidFill>
                <a:latin typeface="Calibri" panose="020F0502020204030204" pitchFamily="34" charset="0"/>
              </a:rPr>
              <a:t>Lead visitor holds the score form for 72-hours.</a:t>
            </a:r>
          </a:p>
          <a:p>
            <a:pPr eaLnBrk="1" hangingPunct="1"/>
            <a:r>
              <a:rPr lang="en-US" altLang="en-US" sz="2800" dirty="0">
                <a:solidFill>
                  <a:schemeClr val="accent3">
                    <a:lumMod val="75000"/>
                  </a:schemeClr>
                </a:solidFill>
                <a:latin typeface="Calibri" panose="020F0502020204030204" pitchFamily="34" charset="0"/>
              </a:rPr>
              <a:t>If documentation received is acceptable: </a:t>
            </a:r>
          </a:p>
          <a:p>
            <a:pPr lvl="1" eaLnBrk="1" hangingPunct="1">
              <a:spcBef>
                <a:spcPct val="0"/>
              </a:spcBef>
              <a:buFont typeface="Arial" charset="0"/>
              <a:buChar char="•"/>
            </a:pPr>
            <a:r>
              <a:rPr lang="en-US" altLang="en-US" dirty="0">
                <a:solidFill>
                  <a:schemeClr val="accent3">
                    <a:lumMod val="75000"/>
                  </a:schemeClr>
                </a:solidFill>
                <a:latin typeface="Calibri" panose="020F0502020204030204" pitchFamily="34" charset="0"/>
              </a:rPr>
              <a:t>Visitor will change the score to “YES”</a:t>
            </a:r>
          </a:p>
          <a:p>
            <a:pPr lvl="1" eaLnBrk="1" hangingPunct="1">
              <a:spcBef>
                <a:spcPct val="0"/>
              </a:spcBef>
              <a:buFont typeface="Arial" charset="0"/>
              <a:buChar char="•"/>
            </a:pPr>
            <a:r>
              <a:rPr lang="en-US" altLang="en-US" dirty="0">
                <a:solidFill>
                  <a:schemeClr val="accent3">
                    <a:lumMod val="75000"/>
                  </a:schemeClr>
                </a:solidFill>
                <a:latin typeface="Calibri" panose="020F0502020204030204" pitchFamily="34" charset="0"/>
              </a:rPr>
              <a:t>Add a comment on the score form related to the changed score	</a:t>
            </a:r>
          </a:p>
          <a:p>
            <a:pPr eaLnBrk="1" hangingPunct="1"/>
            <a:r>
              <a:rPr lang="en-US" altLang="en-US" sz="2800" dirty="0">
                <a:solidFill>
                  <a:schemeClr val="accent3">
                    <a:lumMod val="75000"/>
                  </a:schemeClr>
                </a:solidFill>
                <a:latin typeface="Calibri" panose="020F0502020204030204" pitchFamily="34" charset="0"/>
              </a:rPr>
              <a:t>If documentation is not received or not acceptable</a:t>
            </a:r>
          </a:p>
          <a:p>
            <a:pPr marL="0" indent="0" eaLnBrk="1" hangingPunct="1">
              <a:buNone/>
            </a:pPr>
            <a:r>
              <a:rPr lang="en-US" altLang="en-US" sz="2800" dirty="0">
                <a:solidFill>
                  <a:schemeClr val="accent3">
                    <a:lumMod val="75000"/>
                  </a:schemeClr>
                </a:solidFill>
                <a:latin typeface="Calibri" panose="020F0502020204030204" pitchFamily="34" charset="0"/>
              </a:rPr>
              <a:t>    visitor will leave the “No” as originally scored</a:t>
            </a:r>
          </a:p>
          <a:p>
            <a:pPr eaLnBrk="1" hangingPunct="1"/>
            <a:r>
              <a:rPr lang="en-US" altLang="en-US" sz="2800" dirty="0">
                <a:solidFill>
                  <a:schemeClr val="accent3">
                    <a:lumMod val="75000"/>
                  </a:schemeClr>
                </a:solidFill>
                <a:latin typeface="Calibri" panose="020F0502020204030204" pitchFamily="34" charset="0"/>
              </a:rPr>
              <a:t>Lead visitor will promptly send the score form to ACA national office after documentation arrives or 72-hours elapses</a:t>
            </a:r>
          </a:p>
          <a:p>
            <a:pPr eaLnBrk="1" hangingPunct="1"/>
            <a:endParaRPr lang="en-US" altLang="en-US" dirty="0"/>
          </a:p>
        </p:txBody>
      </p:sp>
    </p:spTree>
  </p:cSld>
  <p:clrMapOvr>
    <a:masterClrMapping/>
  </p:clrMapOvr>
  <p:transition>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274638"/>
            <a:ext cx="9143999" cy="1020762"/>
          </a:xfrm>
        </p:spPr>
        <p:txBody>
          <a:bodyPr/>
          <a:lstStyle/>
          <a:p>
            <a:r>
              <a:rPr lang="en-US" altLang="en-US" dirty="0">
                <a:latin typeface="Calibri" panose="020F0502020204030204" pitchFamily="34" charset="0"/>
              </a:rPr>
              <a:t>Staffed Public Facilities</a:t>
            </a: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7680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591991D0-3A07-462B-9BE1-C65F0C831DD6}" type="slidenum">
              <a:rPr lang="en-US" altLang="en-US" sz="1200" smtClean="0">
                <a:solidFill>
                  <a:srgbClr val="898989"/>
                </a:solidFill>
                <a:latin typeface="Calibri" pitchFamily="34" charset="0"/>
              </a:rPr>
              <a:pPr eaLnBrk="1" hangingPunct="1">
                <a:spcBef>
                  <a:spcPct val="0"/>
                </a:spcBef>
                <a:buFontTx/>
                <a:buNone/>
              </a:pPr>
              <a:t>77</a:t>
            </a:fld>
            <a:endParaRPr lang="en-US" altLang="en-US" sz="1200" dirty="0">
              <a:solidFill>
                <a:srgbClr val="898989"/>
              </a:solidFill>
              <a:latin typeface="Calibri" pitchFamily="34" charset="0"/>
            </a:endParaRPr>
          </a:p>
        </p:txBody>
      </p:sp>
      <p:sp>
        <p:nvSpPr>
          <p:cNvPr id="76803" name="Content Placeholder 2"/>
          <p:cNvSpPr>
            <a:spLocks noGrp="1"/>
          </p:cNvSpPr>
          <p:nvPr>
            <p:ph idx="4294967295"/>
          </p:nvPr>
        </p:nvSpPr>
        <p:spPr>
          <a:xfrm>
            <a:off x="533400" y="2654880"/>
            <a:ext cx="8304213" cy="3581400"/>
          </a:xfrm>
        </p:spPr>
        <p:txBody>
          <a:bodyPr/>
          <a:lstStyle/>
          <a:p>
            <a:pPr marL="0" indent="0">
              <a:buFont typeface="Arial" charset="0"/>
              <a:buNone/>
            </a:pPr>
            <a:r>
              <a:rPr lang="en-US" altLang="en-US" sz="2800" dirty="0">
                <a:solidFill>
                  <a:schemeClr val="accent3">
                    <a:lumMod val="75000"/>
                  </a:schemeClr>
                </a:solidFill>
                <a:latin typeface="Calibri" panose="020F0502020204030204" pitchFamily="34" charset="0"/>
              </a:rPr>
              <a:t>Hybrid scoring situation where:</a:t>
            </a:r>
          </a:p>
          <a:p>
            <a:pPr lvl="1"/>
            <a:r>
              <a:rPr lang="en-US" altLang="en-US" dirty="0">
                <a:solidFill>
                  <a:schemeClr val="accent3">
                    <a:lumMod val="75000"/>
                  </a:schemeClr>
                </a:solidFill>
                <a:latin typeface="Calibri" panose="020F0502020204030204" pitchFamily="34" charset="0"/>
              </a:rPr>
              <a:t> The visitor will score any/all applicable equipment standards from the staffed public facility standards</a:t>
            </a:r>
            <a:br>
              <a:rPr lang="en-US" altLang="en-US" dirty="0">
                <a:solidFill>
                  <a:schemeClr val="accent3">
                    <a:lumMod val="75000"/>
                  </a:schemeClr>
                </a:solidFill>
                <a:latin typeface="Calibri" panose="020F0502020204030204" pitchFamily="34" charset="0"/>
              </a:rPr>
            </a:br>
            <a:r>
              <a:rPr lang="en-US" altLang="en-US" dirty="0">
                <a:solidFill>
                  <a:schemeClr val="accent3">
                    <a:lumMod val="75000"/>
                  </a:schemeClr>
                </a:solidFill>
                <a:latin typeface="Calibri" panose="020F0502020204030204" pitchFamily="34" charset="0"/>
              </a:rPr>
              <a:t>AND</a:t>
            </a:r>
          </a:p>
          <a:p>
            <a:pPr lvl="1"/>
            <a:r>
              <a:rPr lang="en-US" altLang="en-US" dirty="0">
                <a:solidFill>
                  <a:schemeClr val="accent3">
                    <a:lumMod val="75000"/>
                  </a:schemeClr>
                </a:solidFill>
                <a:latin typeface="Calibri" panose="020F0502020204030204" pitchFamily="34" charset="0"/>
              </a:rPr>
              <a:t>Will score applicable supervision standards from the program standards (supervision)</a:t>
            </a:r>
          </a:p>
        </p:txBody>
      </p:sp>
      <p:sp>
        <p:nvSpPr>
          <p:cNvPr id="2" name="Rectangle 1"/>
          <p:cNvSpPr/>
          <p:nvPr/>
        </p:nvSpPr>
        <p:spPr>
          <a:xfrm>
            <a:off x="533400" y="1641901"/>
            <a:ext cx="7467600" cy="830997"/>
          </a:xfrm>
          <a:prstGeom prst="rect">
            <a:avLst/>
          </a:prstGeom>
        </p:spPr>
        <p:txBody>
          <a:bodyPr wrap="square">
            <a:spAutoFit/>
          </a:bodyPr>
          <a:lstStyle/>
          <a:p>
            <a:pPr algn="ctr"/>
            <a:r>
              <a:rPr lang="en-US" altLang="en-US" dirty="0">
                <a:solidFill>
                  <a:schemeClr val="accent3">
                    <a:lumMod val="75000"/>
                  </a:schemeClr>
                </a:solidFill>
                <a:latin typeface="Calibri" panose="020F0502020204030204" pitchFamily="34" charset="0"/>
              </a:rPr>
              <a:t>Scoring Activities Run by Camp Staff that Use EQUIPMENT From a THIRD PARTY </a:t>
            </a:r>
            <a:endParaRPr lang="en-US" dirty="0">
              <a:solidFill>
                <a:schemeClr val="accent3">
                  <a:lumMod val="75000"/>
                </a:schemeClr>
              </a:solidFill>
            </a:endParaRPr>
          </a:p>
        </p:txBody>
      </p:sp>
    </p:spTree>
  </p:cSld>
  <p:clrMapOvr>
    <a:masterClrMapping/>
  </p:clrMapOvr>
  <p:transition>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dirty="0">
                <a:latin typeface="Calibri" panose="020F0502020204030204" pitchFamily="34" charset="0"/>
              </a:rPr>
              <a:t>Staffed Public Facilities</a:t>
            </a: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7782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4CA85487-AC15-44C4-BC5A-A18314FF39C8}" type="slidenum">
              <a:rPr lang="en-US" altLang="en-US" sz="1200" smtClean="0">
                <a:solidFill>
                  <a:srgbClr val="898989"/>
                </a:solidFill>
                <a:latin typeface="Calibri" pitchFamily="34" charset="0"/>
              </a:rPr>
              <a:pPr eaLnBrk="1" hangingPunct="1">
                <a:spcBef>
                  <a:spcPct val="0"/>
                </a:spcBef>
                <a:buFontTx/>
                <a:buNone/>
              </a:pPr>
              <a:t>78</a:t>
            </a:fld>
            <a:endParaRPr lang="en-US" altLang="en-US" sz="1200" dirty="0">
              <a:solidFill>
                <a:srgbClr val="898989"/>
              </a:solidFill>
              <a:latin typeface="Calibri" pitchFamily="34" charset="0"/>
            </a:endParaRPr>
          </a:p>
        </p:txBody>
      </p:sp>
      <p:sp>
        <p:nvSpPr>
          <p:cNvPr id="77827" name="Content Placeholder 2"/>
          <p:cNvSpPr>
            <a:spLocks noGrp="1"/>
          </p:cNvSpPr>
          <p:nvPr>
            <p:ph idx="4294967295"/>
          </p:nvPr>
        </p:nvSpPr>
        <p:spPr>
          <a:xfrm>
            <a:off x="533400" y="2667000"/>
            <a:ext cx="8304213" cy="3113088"/>
          </a:xfrm>
        </p:spPr>
        <p:txBody>
          <a:bodyPr/>
          <a:lstStyle/>
          <a:p>
            <a:pPr marL="0" indent="0">
              <a:buFont typeface="Arial" charset="0"/>
              <a:buNone/>
            </a:pPr>
            <a:r>
              <a:rPr lang="en-US" altLang="en-US" sz="2800" dirty="0">
                <a:solidFill>
                  <a:schemeClr val="accent3">
                    <a:lumMod val="75000"/>
                  </a:schemeClr>
                </a:solidFill>
                <a:latin typeface="Calibri" panose="020F0502020204030204" pitchFamily="34" charset="0"/>
              </a:rPr>
              <a:t>When the above instance occurs, the result is a hybrid scoring situation where:</a:t>
            </a:r>
          </a:p>
          <a:p>
            <a:pPr lvl="1"/>
            <a:r>
              <a:rPr lang="en-US" altLang="en-US" dirty="0">
                <a:solidFill>
                  <a:schemeClr val="accent3">
                    <a:lumMod val="75000"/>
                  </a:schemeClr>
                </a:solidFill>
                <a:latin typeface="Calibri" panose="020F0502020204030204" pitchFamily="34" charset="0"/>
              </a:rPr>
              <a:t> The visitor will score any/all applicable equipment standards, AND </a:t>
            </a:r>
          </a:p>
          <a:p>
            <a:pPr lvl="1"/>
            <a:r>
              <a:rPr lang="en-US" altLang="en-US" dirty="0">
                <a:solidFill>
                  <a:schemeClr val="accent3">
                    <a:lumMod val="75000"/>
                  </a:schemeClr>
                </a:solidFill>
                <a:latin typeface="Calibri" panose="020F0502020204030204" pitchFamily="34" charset="0"/>
              </a:rPr>
              <a:t>Will score the applicable staffed public facility standards (supervision and conduct of activity)</a:t>
            </a:r>
          </a:p>
        </p:txBody>
      </p:sp>
      <p:sp>
        <p:nvSpPr>
          <p:cNvPr id="2" name="Rectangle 1"/>
          <p:cNvSpPr/>
          <p:nvPr/>
        </p:nvSpPr>
        <p:spPr>
          <a:xfrm>
            <a:off x="762000" y="1490573"/>
            <a:ext cx="7315200" cy="830997"/>
          </a:xfrm>
          <a:prstGeom prst="rect">
            <a:avLst/>
          </a:prstGeom>
        </p:spPr>
        <p:txBody>
          <a:bodyPr wrap="square">
            <a:spAutoFit/>
          </a:bodyPr>
          <a:lstStyle/>
          <a:p>
            <a:r>
              <a:rPr lang="en-US" altLang="en-US" dirty="0">
                <a:solidFill>
                  <a:schemeClr val="accent3">
                    <a:lumMod val="75000"/>
                  </a:schemeClr>
                </a:solidFill>
                <a:latin typeface="Calibri" panose="020F0502020204030204" pitchFamily="34" charset="0"/>
              </a:rPr>
              <a:t>Scoring Activities Run by Staffed Public Facilities that Use Camp’s EQUIPMENT </a:t>
            </a:r>
            <a:endParaRPr lang="en-US" dirty="0">
              <a:solidFill>
                <a:schemeClr val="accent3">
                  <a:lumMod val="75000"/>
                </a:schemeClr>
              </a:solidFill>
            </a:endParaRPr>
          </a:p>
        </p:txBody>
      </p:sp>
    </p:spTree>
  </p:cSld>
  <p:clrMapOvr>
    <a:masterClrMapping/>
  </p:clrMapOvr>
  <p:transition>
    <p:wipe dir="d"/>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1"/>
          <p:cNvPicPr>
            <a:picLocks noChangeAspect="1"/>
          </p:cNvPicPr>
          <p:nvPr/>
        </p:nvPicPr>
        <p:blipFill>
          <a:blip r:embed="rId3">
            <a:extLst>
              <a:ext uri="{28A0092B-C50C-407E-A947-70E740481C1C}">
                <a14:useLocalDpi xmlns:a14="http://schemas.microsoft.com/office/drawing/2010/main" val="0"/>
              </a:ext>
            </a:extLst>
          </a:blip>
          <a:srcRect r="8975"/>
          <a:stretch>
            <a:fillRect/>
          </a:stretch>
        </p:blipFill>
        <p:spPr bwMode="auto">
          <a:xfrm>
            <a:off x="0" y="-60325"/>
            <a:ext cx="9137650" cy="6843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885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3331B0CA-3475-4A2E-A08A-22CA720D5EF7}" type="slidenum">
              <a:rPr lang="en-US" altLang="en-US" sz="1200" smtClean="0">
                <a:solidFill>
                  <a:srgbClr val="898989"/>
                </a:solidFill>
                <a:latin typeface="Calibri" pitchFamily="34" charset="0"/>
              </a:rPr>
              <a:pPr eaLnBrk="1" hangingPunct="1">
                <a:spcBef>
                  <a:spcPct val="0"/>
                </a:spcBef>
                <a:buFontTx/>
                <a:buNone/>
              </a:pPr>
              <a:t>79</a:t>
            </a:fld>
            <a:endParaRPr lang="en-US" altLang="en-US" sz="1200" dirty="0">
              <a:solidFill>
                <a:srgbClr val="898989"/>
              </a:solidFill>
              <a:latin typeface="Calibri" pitchFamily="34" charset="0"/>
            </a:endParaRPr>
          </a:p>
        </p:txBody>
      </p:sp>
      <p:sp>
        <p:nvSpPr>
          <p:cNvPr id="4" name="TextBox 3"/>
          <p:cNvSpPr txBox="1"/>
          <p:nvPr/>
        </p:nvSpPr>
        <p:spPr>
          <a:xfrm>
            <a:off x="0" y="-60325"/>
            <a:ext cx="5131837" cy="584775"/>
          </a:xfrm>
          <a:prstGeom prst="rect">
            <a:avLst/>
          </a:prstGeom>
          <a:solidFill>
            <a:schemeClr val="accent3">
              <a:lumMod val="75000"/>
            </a:schemeClr>
          </a:solidFill>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The Positive Aspects of “No”</a:t>
            </a:r>
          </a:p>
        </p:txBody>
      </p:sp>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143000"/>
          </a:xfrm>
        </p:spPr>
        <p:txBody>
          <a:bodyPr/>
          <a:lstStyle/>
          <a:p>
            <a:br>
              <a:rPr lang="en-US" dirty="0"/>
            </a:br>
            <a:r>
              <a:rPr lang="en-US" dirty="0">
                <a:latin typeface="Calibri" panose="020F0502020204030204" pitchFamily="34" charset="0"/>
                <a:cs typeface="Calibri" panose="020F0502020204030204" pitchFamily="34" charset="0"/>
              </a:rPr>
              <a:t>Education</a:t>
            </a:r>
            <a:br>
              <a:rPr lang="en-US" dirty="0"/>
            </a:br>
            <a:endParaRPr lang="en-US" dirty="0"/>
          </a:p>
        </p:txBody>
      </p:sp>
      <p:sp>
        <p:nvSpPr>
          <p:cNvPr id="3" name="Footer Placeholder 2"/>
          <p:cNvSpPr>
            <a:spLocks noGrp="1"/>
          </p:cNvSpPr>
          <p:nvPr>
            <p:ph type="ftr" sz="quarter" idx="11"/>
          </p:nvPr>
        </p:nvSpPr>
        <p:spPr/>
        <p:txBody>
          <a:bodyPr/>
          <a:lstStyle/>
          <a:p>
            <a:pPr>
              <a:defRPr/>
            </a:pPr>
            <a:r>
              <a:rPr lang="en-US"/>
              <a:t>© 2016 American Camping Association, Inc.</a:t>
            </a:r>
          </a:p>
        </p:txBody>
      </p:sp>
      <p:sp>
        <p:nvSpPr>
          <p:cNvPr id="4" name="Slide Number Placeholder 3"/>
          <p:cNvSpPr>
            <a:spLocks noGrp="1"/>
          </p:cNvSpPr>
          <p:nvPr>
            <p:ph type="sldNum" sz="quarter" idx="12"/>
          </p:nvPr>
        </p:nvSpPr>
        <p:spPr/>
        <p:txBody>
          <a:bodyPr/>
          <a:lstStyle/>
          <a:p>
            <a:pPr>
              <a:defRPr/>
            </a:pPr>
            <a:fld id="{B4CBD800-068C-4C7F-9CD8-E5005E689D31}" type="slidenum">
              <a:rPr lang="en-US" altLang="en-US" smtClean="0"/>
              <a:pPr>
                <a:defRPr/>
              </a:pPr>
              <a:t>8</a:t>
            </a:fld>
            <a:endParaRPr lang="en-US" altLang="en-US" dirty="0"/>
          </a:p>
        </p:txBody>
      </p:sp>
      <p:pic>
        <p:nvPicPr>
          <p:cNvPr id="5" name="Wendy Berliner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 t="1" r="6614" b="3997"/>
          <a:stretch>
            <a:fillRect/>
          </a:stretch>
        </p:blipFill>
        <p:spPr>
          <a:xfrm>
            <a:off x="549565" y="1390795"/>
            <a:ext cx="2651760" cy="4846320"/>
          </a:xfrm>
          <a:prstGeom prst="rect">
            <a:avLst/>
          </a:prstGeom>
          <a:ln w="19050">
            <a:solidFill>
              <a:schemeClr val="tx1"/>
            </a:solidFill>
          </a:ln>
        </p:spPr>
      </p:pic>
      <p:sp>
        <p:nvSpPr>
          <p:cNvPr id="6" name="TextBox 5"/>
          <p:cNvSpPr txBox="1"/>
          <p:nvPr/>
        </p:nvSpPr>
        <p:spPr>
          <a:xfrm>
            <a:off x="4040735" y="1683415"/>
            <a:ext cx="4477805" cy="2308324"/>
          </a:xfrm>
          <a:prstGeom prst="rect">
            <a:avLst/>
          </a:prstGeom>
          <a:noFill/>
        </p:spPr>
        <p:txBody>
          <a:bodyPr wrap="square" rtlCol="0">
            <a:spAutoFit/>
          </a:bodyPr>
          <a:lstStyle/>
          <a:p>
            <a:r>
              <a:rPr lang="en-US" i="1" dirty="0">
                <a:latin typeface="Calibri" panose="020F0502020204030204" pitchFamily="34" charset="0"/>
                <a:cs typeface="Calibri" panose="020F0502020204030204" pitchFamily="34" charset="0"/>
              </a:rPr>
              <a:t>“I like to see what their best practices are and get some good ideas for my camp . . . I love to teach, so I enjoy sharing my ideas. . . ” –</a:t>
            </a:r>
            <a:r>
              <a:rPr lang="en-US" dirty="0">
                <a:latin typeface="Calibri" panose="020F0502020204030204" pitchFamily="34" charset="0"/>
                <a:cs typeface="Calibri" panose="020F0502020204030204" pitchFamily="34" charset="0"/>
              </a:rPr>
              <a:t>Wendy Berliner</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ACA Volunteer Visitor</a:t>
            </a:r>
          </a:p>
        </p:txBody>
      </p:sp>
    </p:spTree>
    <p:extLst>
      <p:ext uri="{BB962C8B-B14F-4D97-AF65-F5344CB8AC3E}">
        <p14:creationId xmlns:p14="http://schemas.microsoft.com/office/powerpoint/2010/main" val="21140300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Compliance Decisions</a:t>
            </a: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798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29F8E69E-C163-401D-ABDB-CAA053D8DD0A}" type="slidenum">
              <a:rPr lang="en-US" altLang="en-US" sz="1200" smtClean="0">
                <a:solidFill>
                  <a:srgbClr val="898989"/>
                </a:solidFill>
                <a:latin typeface="Calibri" pitchFamily="34" charset="0"/>
              </a:rPr>
              <a:pPr eaLnBrk="1" hangingPunct="1">
                <a:spcBef>
                  <a:spcPct val="0"/>
                </a:spcBef>
                <a:buFontTx/>
                <a:buNone/>
              </a:pPr>
              <a:t>80</a:t>
            </a:fld>
            <a:endParaRPr lang="en-US" altLang="en-US" sz="1200" dirty="0">
              <a:solidFill>
                <a:srgbClr val="898989"/>
              </a:solidFill>
              <a:latin typeface="Calibri" pitchFamily="34" charset="0"/>
            </a:endParaRPr>
          </a:p>
        </p:txBody>
      </p:sp>
    </p:spTree>
  </p:cSld>
  <p:clrMapOvr>
    <a:masterClrMapping/>
  </p:clrMapOvr>
  <p:transition>
    <p:wipe dir="d"/>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8089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B6442650-F223-4B46-94EC-13610057BF28}" type="slidenum">
              <a:rPr lang="en-US" altLang="en-US" sz="1200" smtClean="0">
                <a:solidFill>
                  <a:srgbClr val="898989"/>
                </a:solidFill>
                <a:latin typeface="Calibri" pitchFamily="34" charset="0"/>
              </a:rPr>
              <a:pPr eaLnBrk="1" hangingPunct="1">
                <a:spcBef>
                  <a:spcPct val="0"/>
                </a:spcBef>
                <a:buFontTx/>
                <a:buNone/>
              </a:pPr>
              <a:t>81</a:t>
            </a:fld>
            <a:endParaRPr lang="en-US" altLang="en-US" sz="1200" dirty="0">
              <a:solidFill>
                <a:srgbClr val="898989"/>
              </a:solidFill>
              <a:latin typeface="Calibri" pitchFamily="34" charset="0"/>
            </a:endParaRPr>
          </a:p>
        </p:txBody>
      </p:sp>
      <p:pic>
        <p:nvPicPr>
          <p:cNvPr id="809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463" y="98424"/>
            <a:ext cx="4830763" cy="64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2"/>
          <p:cNvSpPr txBox="1">
            <a:spLocks noChangeArrowheads="1"/>
          </p:cNvSpPr>
          <p:nvPr/>
        </p:nvSpPr>
        <p:spPr bwMode="auto">
          <a:xfrm>
            <a:off x="5410200" y="1152525"/>
            <a:ext cx="3505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algn="ctr" eaLnBrk="1" hangingPunct="1">
              <a:spcBef>
                <a:spcPct val="0"/>
              </a:spcBef>
              <a:buFontTx/>
              <a:buNone/>
            </a:pPr>
            <a:r>
              <a:rPr lang="en-US" altLang="en-US" sz="6600" dirty="0">
                <a:solidFill>
                  <a:schemeClr val="bg1"/>
                </a:solidFill>
                <a:latin typeface="Calibri" panose="020F0502020204030204" pitchFamily="34" charset="0"/>
                <a:cs typeface="Calibri" panose="020F0502020204030204" pitchFamily="34" charset="0"/>
              </a:rPr>
              <a:t>Bunk Buddies</a:t>
            </a:r>
          </a:p>
          <a:p>
            <a:pPr algn="ctr" eaLnBrk="1" hangingPunct="1">
              <a:spcBef>
                <a:spcPct val="0"/>
              </a:spcBef>
              <a:buFontTx/>
              <a:buNone/>
            </a:pPr>
            <a:r>
              <a:rPr lang="en-US" altLang="en-US" sz="6600" dirty="0">
                <a:solidFill>
                  <a:schemeClr val="bg1"/>
                </a:solidFill>
                <a:latin typeface="Kristen ITC" pitchFamily="66" charset="0"/>
                <a:sym typeface="Wingdings" pitchFamily="2" charset="2"/>
              </a:rPr>
              <a:t></a:t>
            </a:r>
            <a:endParaRPr lang="en-US" altLang="en-US" sz="6600" dirty="0">
              <a:solidFill>
                <a:schemeClr val="bg1"/>
              </a:solidFill>
              <a:latin typeface="Kristen ITC" pitchFamily="66" charset="0"/>
            </a:endParaRPr>
          </a:p>
        </p:txBody>
      </p:sp>
    </p:spTree>
  </p:cSld>
  <p:clrMapOvr>
    <a:masterClrMapping/>
  </p:clrMapOvr>
  <p:transition>
    <p:wipe dir="d"/>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3" name="Picture 3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17638"/>
            <a:ext cx="3962399" cy="2468562"/>
          </a:xfrm>
          <a:noFill/>
        </p:spPr>
      </p:pic>
      <p:pic>
        <p:nvPicPr>
          <p:cNvPr id="81926" name="Picture 34"/>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410201" y="1295400"/>
            <a:ext cx="3733800" cy="2590800"/>
          </a:xfrm>
          <a:noFill/>
        </p:spPr>
      </p:pic>
      <p:sp>
        <p:nvSpPr>
          <p:cNvPr id="8192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chemeClr val="tx1"/>
                </a:solidFill>
                <a:latin typeface="Futura Std Book" pitchFamily="34" charset="0"/>
              </a:rPr>
              <a:t>© 2016 American Camping Association, Inc.</a:t>
            </a:r>
            <a:endParaRPr lang="en-US" altLang="en-US" sz="1200" b="0" dirty="0">
              <a:solidFill>
                <a:schemeClr val="tx1"/>
              </a:solidFill>
              <a:latin typeface="Futura Std Book" pitchFamily="34" charset="0"/>
            </a:endParaRPr>
          </a:p>
        </p:txBody>
      </p:sp>
      <p:sp>
        <p:nvSpPr>
          <p:cNvPr id="8192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B3E53AC3-4B16-42AC-87D6-54DDC4F94B4C}" type="slidenum">
              <a:rPr lang="en-US" altLang="en-US" sz="1200" smtClean="0">
                <a:solidFill>
                  <a:srgbClr val="898989"/>
                </a:solidFill>
                <a:latin typeface="Calibri" pitchFamily="34" charset="0"/>
              </a:rPr>
              <a:pPr eaLnBrk="1" hangingPunct="1">
                <a:spcBef>
                  <a:spcPct val="0"/>
                </a:spcBef>
                <a:buFontTx/>
                <a:buNone/>
              </a:pPr>
              <a:t>82</a:t>
            </a:fld>
            <a:endParaRPr lang="en-US" altLang="en-US" sz="1200" dirty="0">
              <a:solidFill>
                <a:srgbClr val="898989"/>
              </a:solidFill>
              <a:latin typeface="Calibri" pitchFamily="34" charset="0"/>
            </a:endParaRPr>
          </a:p>
        </p:txBody>
      </p:sp>
      <p:sp>
        <p:nvSpPr>
          <p:cNvPr id="81922" name="Title 7"/>
          <p:cNvSpPr>
            <a:spLocks noGrp="1"/>
          </p:cNvSpPr>
          <p:nvPr>
            <p:ph type="title"/>
          </p:nvPr>
        </p:nvSpPr>
        <p:spPr/>
        <p:txBody>
          <a:bodyPr/>
          <a:lstStyle/>
          <a:p>
            <a:pPr eaLnBrk="1" hangingPunct="1"/>
            <a:r>
              <a:rPr lang="en-US" altLang="en-US" dirty="0">
                <a:latin typeface="Calibri" panose="020F0502020204030204" pitchFamily="34" charset="0"/>
                <a:cs typeface="Calibri" panose="020F0502020204030204" pitchFamily="34" charset="0"/>
              </a:rPr>
              <a:t>Scoring Exercise - Aquatics</a:t>
            </a:r>
          </a:p>
        </p:txBody>
      </p:sp>
      <p:pic>
        <p:nvPicPr>
          <p:cNvPr id="81927" name="Picture 35"/>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0" y="3894931"/>
            <a:ext cx="3962399" cy="2514600"/>
          </a:xfrm>
          <a:noFill/>
        </p:spPr>
      </p:pic>
      <p:pic>
        <p:nvPicPr>
          <p:cNvPr id="81928" name="Picture 36"/>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5410200" y="3886200"/>
            <a:ext cx="3733800" cy="2514600"/>
          </a:xfrm>
          <a:noFill/>
        </p:spPr>
      </p:pic>
    </p:spTree>
  </p:cSld>
  <p:clrMapOvr>
    <a:masterClrMapping/>
  </p:clrMapOvr>
  <p:transition>
    <p:wipe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228600"/>
            <a:ext cx="9143999" cy="1143000"/>
          </a:xfrm>
        </p:spPr>
        <p:txBody>
          <a:bodyPr/>
          <a:lstStyle/>
          <a:p>
            <a:r>
              <a:rPr lang="en-US" dirty="0">
                <a:latin typeface="Calibri" panose="020F0502020204030204" pitchFamily="34" charset="0"/>
              </a:rPr>
              <a:t>Preparing</a:t>
            </a:r>
            <a:r>
              <a:rPr lang="en-US" dirty="0">
                <a:solidFill>
                  <a:srgbClr val="003F87"/>
                </a:solidFill>
                <a:latin typeface="Calibri" panose="020F0502020204030204" pitchFamily="34" charset="0"/>
              </a:rPr>
              <a:t> </a:t>
            </a:r>
            <a:r>
              <a:rPr lang="en-US" dirty="0">
                <a:latin typeface="Calibri" panose="020F0502020204030204" pitchFamily="34" charset="0"/>
              </a:rPr>
              <a:t>for the Visit </a:t>
            </a:r>
            <a:endParaRPr lang="en-US" altLang="en-US" dirty="0">
              <a:latin typeface="Calibri" panose="020F0502020204030204" pitchFamily="34" charset="0"/>
            </a:endParaRP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4198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54040D54-2495-4272-862B-7CED8561B489}" type="slidenum">
              <a:rPr lang="en-US" altLang="en-US" sz="1200" smtClean="0">
                <a:solidFill>
                  <a:srgbClr val="898989"/>
                </a:solidFill>
                <a:latin typeface="Calibri" pitchFamily="34" charset="0"/>
              </a:rPr>
              <a:pPr eaLnBrk="1" hangingPunct="1">
                <a:spcBef>
                  <a:spcPct val="0"/>
                </a:spcBef>
                <a:buFontTx/>
                <a:buNone/>
              </a:pPr>
              <a:t>83</a:t>
            </a:fld>
            <a:endParaRPr lang="en-US" altLang="en-US" sz="1200" dirty="0">
              <a:solidFill>
                <a:srgbClr val="898989"/>
              </a:solidFill>
              <a:latin typeface="Calibri" pitchFamily="34" charset="0"/>
            </a:endParaRPr>
          </a:p>
        </p:txBody>
      </p:sp>
      <p:sp>
        <p:nvSpPr>
          <p:cNvPr id="41987" name="Content Placeholder 2"/>
          <p:cNvSpPr>
            <a:spLocks noGrp="1"/>
          </p:cNvSpPr>
          <p:nvPr>
            <p:ph idx="4294967295"/>
          </p:nvPr>
        </p:nvSpPr>
        <p:spPr>
          <a:xfrm>
            <a:off x="650873" y="1524000"/>
            <a:ext cx="7578727" cy="4343400"/>
          </a:xfrm>
        </p:spPr>
        <p:txBody>
          <a:bodyPr/>
          <a:lstStyle/>
          <a:p>
            <a:r>
              <a:rPr lang="en-US" altLang="en-US" sz="2800" dirty="0">
                <a:solidFill>
                  <a:schemeClr val="accent3">
                    <a:lumMod val="75000"/>
                  </a:schemeClr>
                </a:solidFill>
                <a:latin typeface="Calibri" panose="020F0502020204030204" pitchFamily="34" charset="0"/>
              </a:rPr>
              <a:t>Availability</a:t>
            </a:r>
          </a:p>
          <a:p>
            <a:r>
              <a:rPr lang="en-US" altLang="en-US" sz="2800" dirty="0">
                <a:solidFill>
                  <a:schemeClr val="accent3">
                    <a:lumMod val="75000"/>
                  </a:schemeClr>
                </a:solidFill>
                <a:latin typeface="Calibri" panose="020F0502020204030204" pitchFamily="34" charset="0"/>
              </a:rPr>
              <a:t>Visitor Update Course if needed</a:t>
            </a:r>
          </a:p>
          <a:p>
            <a:r>
              <a:rPr lang="en-US" altLang="en-US" sz="2800" dirty="0">
                <a:solidFill>
                  <a:schemeClr val="accent3">
                    <a:lumMod val="75000"/>
                  </a:schemeClr>
                </a:solidFill>
                <a:latin typeface="Calibri" panose="020F0502020204030204" pitchFamily="34" charset="0"/>
              </a:rPr>
              <a:t>Maintain current ACA membership</a:t>
            </a:r>
          </a:p>
          <a:p>
            <a:r>
              <a:rPr lang="en-US" altLang="en-US" sz="2800" dirty="0">
                <a:solidFill>
                  <a:schemeClr val="accent3">
                    <a:lumMod val="75000"/>
                  </a:schemeClr>
                </a:solidFill>
                <a:latin typeface="Calibri" panose="020F0502020204030204" pitchFamily="34" charset="0"/>
              </a:rPr>
              <a:t>Review your visit assignment information</a:t>
            </a:r>
          </a:p>
          <a:p>
            <a:r>
              <a:rPr lang="en-US" altLang="en-US" sz="2800" dirty="0">
                <a:solidFill>
                  <a:schemeClr val="accent3">
                    <a:lumMod val="75000"/>
                  </a:schemeClr>
                </a:solidFill>
                <a:latin typeface="Calibri" panose="020F0502020204030204" pitchFamily="34" charset="0"/>
              </a:rPr>
              <a:t>Review ACA Visit Resources</a:t>
            </a:r>
          </a:p>
          <a:p>
            <a:r>
              <a:rPr lang="en-US" altLang="en-US" sz="2800" dirty="0">
                <a:solidFill>
                  <a:schemeClr val="accent3">
                    <a:lumMod val="75000"/>
                  </a:schemeClr>
                </a:solidFill>
                <a:latin typeface="Calibri" panose="020F0502020204030204" pitchFamily="34" charset="0"/>
              </a:rPr>
              <a:t>Review the Camp Information &amp; Camp Self-Assessment Forms</a:t>
            </a:r>
          </a:p>
          <a:p>
            <a:r>
              <a:rPr lang="en-US" altLang="en-US" sz="2800" dirty="0">
                <a:solidFill>
                  <a:schemeClr val="accent3">
                    <a:lumMod val="75000"/>
                  </a:schemeClr>
                </a:solidFill>
                <a:latin typeface="Calibri" panose="020F0502020204030204" pitchFamily="34" charset="0"/>
              </a:rPr>
              <a:t>Review documents from Camp</a:t>
            </a:r>
          </a:p>
          <a:p>
            <a:endParaRPr lang="en-US" altLang="en-US" sz="2800" dirty="0"/>
          </a:p>
          <a:p>
            <a:endParaRPr lang="en-US" altLang="en-US" dirty="0"/>
          </a:p>
        </p:txBody>
      </p:sp>
    </p:spTree>
    <p:extLst>
      <p:ext uri="{BB962C8B-B14F-4D97-AF65-F5344CB8AC3E}">
        <p14:creationId xmlns:p14="http://schemas.microsoft.com/office/powerpoint/2010/main" val="962142888"/>
      </p:ext>
    </p:extLst>
  </p:cSld>
  <p:clrMapOvr>
    <a:masterClrMapping/>
  </p:clrMapOvr>
  <p:transition>
    <p:wipe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Preparing for the Visit </a:t>
            </a:r>
          </a:p>
        </p:txBody>
      </p:sp>
      <p:sp>
        <p:nvSpPr>
          <p:cNvPr id="3" name="Footer Placeholder 2"/>
          <p:cNvSpPr>
            <a:spLocks noGrp="1"/>
          </p:cNvSpPr>
          <p:nvPr>
            <p:ph type="ftr" sz="quarter" idx="11"/>
          </p:nvPr>
        </p:nvSpPr>
        <p:spPr/>
        <p:txBody>
          <a:bodyPr/>
          <a:lstStyle/>
          <a:p>
            <a:pPr>
              <a:defRPr/>
            </a:pPr>
            <a:r>
              <a:rPr lang="en-US"/>
              <a:t>© 2016 American Camping Association, Inc.</a:t>
            </a:r>
            <a:endParaRPr lang="en-US" dirty="0"/>
          </a:p>
        </p:txBody>
      </p:sp>
      <p:sp>
        <p:nvSpPr>
          <p:cNvPr id="4" name="Slide Number Placeholder 3"/>
          <p:cNvSpPr>
            <a:spLocks noGrp="1"/>
          </p:cNvSpPr>
          <p:nvPr>
            <p:ph type="sldNum" sz="quarter" idx="12"/>
          </p:nvPr>
        </p:nvSpPr>
        <p:spPr/>
        <p:txBody>
          <a:bodyPr/>
          <a:lstStyle/>
          <a:p>
            <a:pPr>
              <a:defRPr/>
            </a:pPr>
            <a:fld id="{7407A147-9089-4E4F-A941-541E3894D1C6}" type="slidenum">
              <a:rPr lang="en-US" smtClean="0"/>
              <a:pPr>
                <a:defRPr/>
              </a:pPr>
              <a:t>84</a:t>
            </a:fld>
            <a:endParaRPr lang="en-US" dirty="0"/>
          </a:p>
        </p:txBody>
      </p:sp>
      <p:sp>
        <p:nvSpPr>
          <p:cNvPr id="5" name="TextBox 4"/>
          <p:cNvSpPr txBox="1"/>
          <p:nvPr/>
        </p:nvSpPr>
        <p:spPr>
          <a:xfrm>
            <a:off x="609599" y="1555854"/>
            <a:ext cx="7924800" cy="2923877"/>
          </a:xfrm>
          <a:prstGeom prst="rect">
            <a:avLst/>
          </a:prstGeom>
          <a:noFill/>
        </p:spPr>
        <p:txBody>
          <a:bodyPr wrap="square" rtlCol="0">
            <a:spAutoFit/>
          </a:bodyPr>
          <a:lstStyle/>
          <a:p>
            <a:pPr marL="457200" indent="-457200">
              <a:buFont typeface="Arial" panose="020B0604020202020204" pitchFamily="34" charset="0"/>
              <a:buChar char="•"/>
            </a:pPr>
            <a:r>
              <a:rPr lang="en-US" sz="3200" b="0" dirty="0">
                <a:solidFill>
                  <a:schemeClr val="accent3">
                    <a:lumMod val="75000"/>
                  </a:schemeClr>
                </a:solidFill>
                <a:latin typeface="Calibri" panose="020F0502020204030204" pitchFamily="34" charset="0"/>
              </a:rPr>
              <a:t>Acclimate yourself to the camp and its program. </a:t>
            </a:r>
          </a:p>
          <a:p>
            <a:pPr marL="457200" indent="-457200">
              <a:buFont typeface="Arial" panose="020B0604020202020204" pitchFamily="34" charset="0"/>
              <a:buChar char="•"/>
            </a:pPr>
            <a:r>
              <a:rPr lang="en-US" sz="3200" b="0" dirty="0">
                <a:solidFill>
                  <a:schemeClr val="accent3">
                    <a:lumMod val="75000"/>
                  </a:schemeClr>
                </a:solidFill>
                <a:latin typeface="Calibri" panose="020F0502020204030204" pitchFamily="34" charset="0"/>
              </a:rPr>
              <a:t>Confirm that camp program and site services are operational so standards can be observed and verified. </a:t>
            </a:r>
          </a:p>
          <a:p>
            <a:pPr marL="342900" indent="-342900">
              <a:buFont typeface="Arial" panose="020B0604020202020204" pitchFamily="34" charset="0"/>
              <a:buChar char="•"/>
            </a:pPr>
            <a:endParaRPr lang="en-US" dirty="0">
              <a:solidFill>
                <a:srgbClr val="003F87"/>
              </a:solidFill>
              <a:latin typeface="Times New Roman"/>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98" t="31735" r="-298" b="6403"/>
          <a:stretch/>
        </p:blipFill>
        <p:spPr>
          <a:xfrm>
            <a:off x="1593056" y="4287112"/>
            <a:ext cx="5417344" cy="1885088"/>
          </a:xfrm>
          <a:prstGeom prst="rect">
            <a:avLst/>
          </a:prstGeom>
          <a:ln>
            <a:solidFill>
              <a:srgbClr val="000000"/>
            </a:solidFill>
          </a:ln>
        </p:spPr>
      </p:pic>
    </p:spTree>
    <p:extLst>
      <p:ext uri="{BB962C8B-B14F-4D97-AF65-F5344CB8AC3E}">
        <p14:creationId xmlns:p14="http://schemas.microsoft.com/office/powerpoint/2010/main" val="1036608889"/>
      </p:ext>
    </p:extLst>
  </p:cSld>
  <p:clrMapOvr>
    <a:masterClrMapping/>
  </p:clrMapOvr>
  <p:transition>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CSA Scenario</a:t>
            </a: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5" name="Slide Number Placeholder 4"/>
          <p:cNvSpPr>
            <a:spLocks noGrp="1"/>
          </p:cNvSpPr>
          <p:nvPr>
            <p:ph type="sldNum" sz="quarter" idx="12"/>
          </p:nvPr>
        </p:nvSpPr>
        <p:spPr/>
        <p:txBody>
          <a:bodyPr/>
          <a:lstStyle/>
          <a:p>
            <a:pPr>
              <a:defRPr/>
            </a:pPr>
            <a:fld id="{2689A4F8-3358-4B45-B465-8C48C323D00D}" type="slidenum">
              <a:rPr lang="en-US" smtClean="0"/>
              <a:pPr>
                <a:defRPr/>
              </a:pPr>
              <a:t>85</a:t>
            </a:fld>
            <a:endParaRPr lang="en-US" dirty="0"/>
          </a:p>
        </p:txBody>
      </p:sp>
      <p:sp>
        <p:nvSpPr>
          <p:cNvPr id="3" name="Content Placeholder 2"/>
          <p:cNvSpPr>
            <a:spLocks noGrp="1"/>
          </p:cNvSpPr>
          <p:nvPr>
            <p:ph idx="4294967295"/>
          </p:nvPr>
        </p:nvSpPr>
        <p:spPr>
          <a:xfrm>
            <a:off x="533399" y="1617663"/>
            <a:ext cx="8077200" cy="4476750"/>
          </a:xfrm>
        </p:spPr>
        <p:txBody>
          <a:bodyPr/>
          <a:lstStyle/>
          <a:p>
            <a:pPr marL="0" marR="0" indent="0">
              <a:spcBef>
                <a:spcPts val="0"/>
              </a:spcBef>
              <a:spcAft>
                <a:spcPts val="0"/>
              </a:spcAft>
              <a:buNone/>
            </a:pPr>
            <a:r>
              <a:rPr lang="en-US" sz="2800" dirty="0">
                <a:solidFill>
                  <a:schemeClr val="accent3">
                    <a:lumMod val="75000"/>
                  </a:schemeClr>
                </a:solidFill>
                <a:latin typeface="Calibri"/>
                <a:ea typeface="Calibri"/>
                <a:cs typeface="Times New Roman"/>
              </a:rPr>
              <a:t>You and your co-visitor have received your visit assignment and reach out to the camp director about reviewing the Camp Self-Assessment.  The director is reminded of the May 1 review deadline and communication options.  </a:t>
            </a:r>
          </a:p>
          <a:p>
            <a:pPr marL="0" marR="0" indent="0">
              <a:spcBef>
                <a:spcPts val="0"/>
              </a:spcBef>
              <a:spcAft>
                <a:spcPts val="0"/>
              </a:spcAft>
              <a:buNone/>
            </a:pPr>
            <a:endParaRPr lang="en-US" sz="2800" dirty="0">
              <a:solidFill>
                <a:schemeClr val="accent3">
                  <a:lumMod val="75000"/>
                </a:schemeClr>
              </a:solidFill>
              <a:latin typeface="Calibri"/>
              <a:ea typeface="Calibri"/>
              <a:cs typeface="Times New Roman"/>
            </a:endParaRPr>
          </a:p>
          <a:p>
            <a:pPr marL="0" marR="0" indent="0">
              <a:spcBef>
                <a:spcPts val="0"/>
              </a:spcBef>
              <a:spcAft>
                <a:spcPts val="0"/>
              </a:spcAft>
              <a:buNone/>
            </a:pPr>
            <a:r>
              <a:rPr lang="en-US" sz="2800" dirty="0">
                <a:solidFill>
                  <a:schemeClr val="accent3">
                    <a:lumMod val="75000"/>
                  </a:schemeClr>
                </a:solidFill>
                <a:latin typeface="Calibri"/>
                <a:ea typeface="Calibri"/>
                <a:cs typeface="Times New Roman"/>
              </a:rPr>
              <a:t>The director states, “I am very, very busy hiring staff and attending camper recruitment fairs and not sure if I can find time to meet the CSA review date”. </a:t>
            </a:r>
          </a:p>
          <a:p>
            <a:pPr marL="0" indent="0">
              <a:buNone/>
            </a:pPr>
            <a:endParaRPr lang="en-US" sz="2800" dirty="0"/>
          </a:p>
        </p:txBody>
      </p:sp>
    </p:spTree>
    <p:extLst>
      <p:ext uri="{BB962C8B-B14F-4D97-AF65-F5344CB8AC3E}">
        <p14:creationId xmlns:p14="http://schemas.microsoft.com/office/powerpoint/2010/main" val="746457377"/>
      </p:ext>
    </p:extLst>
  </p:cSld>
  <p:clrMapOvr>
    <a:masterClrMapping/>
  </p:clrMapOvr>
  <p:transition>
    <p:wipe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Calibri" panose="020F0502020204030204" pitchFamily="34" charset="0"/>
                <a:cs typeface="Calibri" panose="020F0502020204030204" pitchFamily="34" charset="0"/>
              </a:rPr>
              <a:t>Waterfront Scenario</a:t>
            </a:r>
          </a:p>
        </p:txBody>
      </p:sp>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3" name="Slide Number Placeholder 2"/>
          <p:cNvSpPr>
            <a:spLocks noGrp="1"/>
          </p:cNvSpPr>
          <p:nvPr>
            <p:ph type="sldNum" sz="quarter" idx="12"/>
          </p:nvPr>
        </p:nvSpPr>
        <p:spPr/>
        <p:txBody>
          <a:bodyPr/>
          <a:lstStyle/>
          <a:p>
            <a:pPr>
              <a:defRPr/>
            </a:pPr>
            <a:fld id="{5B9A2B3E-E6F2-461F-8FFC-5C5D7204E2C6}" type="slidenum">
              <a:rPr lang="en-US" smtClean="0"/>
              <a:pPr>
                <a:defRPr/>
              </a:pPr>
              <a:t>86</a:t>
            </a:fld>
            <a:endParaRPr lang="en-US" dirty="0"/>
          </a:p>
        </p:txBody>
      </p:sp>
      <p:sp>
        <p:nvSpPr>
          <p:cNvPr id="4" name="Title 1"/>
          <p:cNvSpPr txBox="1">
            <a:spLocks/>
          </p:cNvSpPr>
          <p:nvPr/>
        </p:nvSpPr>
        <p:spPr>
          <a:xfrm>
            <a:off x="398463" y="274638"/>
            <a:ext cx="8288337" cy="1143000"/>
          </a:xfrm>
          <a:prstGeom prst="rect">
            <a:avLst/>
          </a:prstGeom>
        </p:spPr>
        <p:txBody>
          <a:bodyPr/>
          <a:lstStyle>
            <a:lvl1pPr algn="ctr" rtl="0" eaLnBrk="0" fontAlgn="base" hangingPunct="0">
              <a:spcBef>
                <a:spcPct val="0"/>
              </a:spcBef>
              <a:spcAft>
                <a:spcPct val="0"/>
              </a:spcAft>
              <a:defRPr sz="4400" b="1" kern="1200">
                <a:solidFill>
                  <a:schemeClr val="tx2"/>
                </a:solidFill>
                <a:latin typeface="+mj-lt"/>
                <a:ea typeface="ＭＳ Ｐゴシック" pitchFamily="34" charset="-128"/>
                <a:cs typeface="ＭＳ Ｐゴシック" pitchFamily="-106" charset="-128"/>
              </a:defRPr>
            </a:lvl1pPr>
            <a:lvl2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2pPr>
            <a:lvl3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3pPr>
            <a:lvl4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4pPr>
            <a:lvl5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dirty="0">
              <a:latin typeface="Calibri" panose="020F0502020204030204" pitchFamily="34" charset="0"/>
            </a:endParaRPr>
          </a:p>
        </p:txBody>
      </p:sp>
      <p:sp>
        <p:nvSpPr>
          <p:cNvPr id="5" name="Rectangle 4"/>
          <p:cNvSpPr/>
          <p:nvPr/>
        </p:nvSpPr>
        <p:spPr>
          <a:xfrm>
            <a:off x="403682" y="1278267"/>
            <a:ext cx="8355055" cy="2039020"/>
          </a:xfrm>
          <a:prstGeom prst="rect">
            <a:avLst/>
          </a:prstGeom>
        </p:spPr>
        <p:txBody>
          <a:bodyPr wrap="square">
            <a:spAutoFit/>
          </a:bodyPr>
          <a:lstStyle/>
          <a:p>
            <a:pPr marL="0" marR="0">
              <a:lnSpc>
                <a:spcPct val="115000"/>
              </a:lnSpc>
              <a:spcBef>
                <a:spcPts val="0"/>
              </a:spcBef>
              <a:spcAft>
                <a:spcPts val="1000"/>
              </a:spcAft>
            </a:pPr>
            <a:r>
              <a:rPr lang="en-US" sz="3200" dirty="0">
                <a:solidFill>
                  <a:schemeClr val="accent3">
                    <a:lumMod val="75000"/>
                  </a:schemeClr>
                </a:solidFill>
                <a:latin typeface="Calibri"/>
                <a:ea typeface="Calibri"/>
                <a:cs typeface="Times New Roman"/>
              </a:rPr>
              <a:t> </a:t>
            </a:r>
            <a:r>
              <a:rPr lang="en-US" sz="2600" b="0" dirty="0">
                <a:solidFill>
                  <a:schemeClr val="accent3">
                    <a:lumMod val="75000"/>
                  </a:schemeClr>
                </a:solidFill>
                <a:latin typeface="Calibri"/>
                <a:ea typeface="Calibri"/>
                <a:cs typeface="Times New Roman"/>
              </a:rPr>
              <a:t>While touring the waterfront, you see posted signs requiring lifejackets and observe a canoeing class where everyone is wearing a lifejacket.  Later in the day, you notice 2 staff canoeing and not wearing life jackets.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1256" y="3680176"/>
            <a:ext cx="4114800" cy="2725387"/>
          </a:xfrm>
          <a:prstGeom prst="rect">
            <a:avLst/>
          </a:prstGeom>
        </p:spPr>
      </p:pic>
    </p:spTree>
    <p:extLst>
      <p:ext uri="{BB962C8B-B14F-4D97-AF65-F5344CB8AC3E}">
        <p14:creationId xmlns:p14="http://schemas.microsoft.com/office/powerpoint/2010/main" val="4045753921"/>
      </p:ext>
    </p:extLst>
  </p:cSld>
  <p:clrMapOvr>
    <a:masterClrMapping/>
  </p:clrMapOvr>
  <p:transition>
    <p:wipe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Calibri" panose="020F0502020204030204" pitchFamily="34" charset="0"/>
                <a:cs typeface="Calibri" panose="020F0502020204030204" pitchFamily="34" charset="0"/>
              </a:rPr>
              <a:t>Waterfront Scenario</a:t>
            </a:r>
          </a:p>
        </p:txBody>
      </p:sp>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3" name="Slide Number Placeholder 2"/>
          <p:cNvSpPr>
            <a:spLocks noGrp="1"/>
          </p:cNvSpPr>
          <p:nvPr>
            <p:ph type="sldNum" sz="quarter" idx="12"/>
          </p:nvPr>
        </p:nvSpPr>
        <p:spPr/>
        <p:txBody>
          <a:bodyPr/>
          <a:lstStyle/>
          <a:p>
            <a:pPr>
              <a:defRPr/>
            </a:pPr>
            <a:fld id="{5B9A2B3E-E6F2-461F-8FFC-5C5D7204E2C6}" type="slidenum">
              <a:rPr lang="en-US" smtClean="0"/>
              <a:pPr>
                <a:defRPr/>
              </a:pPr>
              <a:t>87</a:t>
            </a:fld>
            <a:endParaRPr lang="en-US" dirty="0"/>
          </a:p>
        </p:txBody>
      </p:sp>
      <p:sp>
        <p:nvSpPr>
          <p:cNvPr id="4" name="Title 1"/>
          <p:cNvSpPr txBox="1">
            <a:spLocks/>
          </p:cNvSpPr>
          <p:nvPr/>
        </p:nvSpPr>
        <p:spPr>
          <a:xfrm>
            <a:off x="398463" y="274638"/>
            <a:ext cx="8288337" cy="1143000"/>
          </a:xfrm>
          <a:prstGeom prst="rect">
            <a:avLst/>
          </a:prstGeom>
        </p:spPr>
        <p:txBody>
          <a:bodyPr/>
          <a:lstStyle>
            <a:lvl1pPr algn="ctr" rtl="0" eaLnBrk="0" fontAlgn="base" hangingPunct="0">
              <a:spcBef>
                <a:spcPct val="0"/>
              </a:spcBef>
              <a:spcAft>
                <a:spcPct val="0"/>
              </a:spcAft>
              <a:defRPr sz="4400" b="1" kern="1200">
                <a:solidFill>
                  <a:schemeClr val="tx2"/>
                </a:solidFill>
                <a:latin typeface="+mj-lt"/>
                <a:ea typeface="ＭＳ Ｐゴシック" pitchFamily="34" charset="-128"/>
                <a:cs typeface="ＭＳ Ｐゴシック" pitchFamily="-106" charset="-128"/>
              </a:defRPr>
            </a:lvl1pPr>
            <a:lvl2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2pPr>
            <a:lvl3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3pPr>
            <a:lvl4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4pPr>
            <a:lvl5pPr algn="ctr" rtl="0" eaLnBrk="0" fontAlgn="base" hangingPunct="0">
              <a:spcBef>
                <a:spcPct val="0"/>
              </a:spcBef>
              <a:spcAft>
                <a:spcPct val="0"/>
              </a:spcAft>
              <a:defRPr sz="4400" b="1">
                <a:solidFill>
                  <a:schemeClr val="tx2"/>
                </a:solidFill>
                <a:latin typeface="Arial" pitchFamily="34" charset="0"/>
                <a:ea typeface="ＭＳ Ｐゴシック" pitchFamily="34" charset="-128"/>
                <a:cs typeface="ＭＳ Ｐゴシック" pitchFamily="-106"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dirty="0">
              <a:latin typeface="Calibri" panose="020F0502020204030204" pitchFamily="34" charset="0"/>
            </a:endParaRPr>
          </a:p>
        </p:txBody>
      </p:sp>
      <p:sp>
        <p:nvSpPr>
          <p:cNvPr id="5" name="Rectangle 4"/>
          <p:cNvSpPr/>
          <p:nvPr/>
        </p:nvSpPr>
        <p:spPr>
          <a:xfrm>
            <a:off x="533400" y="2057400"/>
            <a:ext cx="8355055" cy="2826030"/>
          </a:xfrm>
          <a:prstGeom prst="rect">
            <a:avLst/>
          </a:prstGeom>
        </p:spPr>
        <p:txBody>
          <a:bodyPr wrap="square">
            <a:spAutoFit/>
          </a:bodyPr>
          <a:lstStyle/>
          <a:p>
            <a:pPr marL="0" marR="0">
              <a:lnSpc>
                <a:spcPct val="115000"/>
              </a:lnSpc>
              <a:spcBef>
                <a:spcPts val="0"/>
              </a:spcBef>
              <a:spcAft>
                <a:spcPts val="1000"/>
              </a:spcAft>
            </a:pPr>
            <a:r>
              <a:rPr lang="en-US" sz="2600" b="0" dirty="0">
                <a:solidFill>
                  <a:schemeClr val="accent3">
                    <a:lumMod val="75000"/>
                  </a:schemeClr>
                </a:solidFill>
                <a:latin typeface="Calibri"/>
                <a:ea typeface="Calibri"/>
                <a:cs typeface="Times New Roman"/>
              </a:rPr>
              <a:t>As Program Aquatics is scored, the camp director is informed that PA. 22 will be scored </a:t>
            </a:r>
            <a:r>
              <a:rPr lang="en-US" sz="2600" dirty="0">
                <a:solidFill>
                  <a:schemeClr val="accent3">
                    <a:lumMod val="75000"/>
                  </a:schemeClr>
                </a:solidFill>
                <a:latin typeface="Calibri"/>
                <a:ea typeface="Calibri"/>
                <a:cs typeface="Times New Roman"/>
              </a:rPr>
              <a:t>NO </a:t>
            </a:r>
            <a:r>
              <a:rPr lang="en-US" sz="2600" b="0" dirty="0">
                <a:solidFill>
                  <a:schemeClr val="accent3">
                    <a:lumMod val="75000"/>
                  </a:schemeClr>
                </a:solidFill>
                <a:latin typeface="Calibri"/>
                <a:ea typeface="Calibri"/>
                <a:cs typeface="Times New Roman"/>
              </a:rPr>
              <a:t>since staff were observed not wearing life jackets.  The director assures you that staff were simply relaxing in the boat on their time off  and insists your mark it YES as campers were seen at class time wearing life jackets.</a:t>
            </a:r>
            <a:endParaRPr lang="en-US" sz="2600" b="0" dirty="0">
              <a:solidFill>
                <a:schemeClr val="accent3">
                  <a:lumMod val="75000"/>
                </a:schemeClr>
              </a:solidFill>
              <a:effectLst/>
              <a:latin typeface="Calibri"/>
              <a:ea typeface="Calibri"/>
              <a:cs typeface="Times New Roman"/>
            </a:endParaRPr>
          </a:p>
        </p:txBody>
      </p:sp>
    </p:spTree>
    <p:extLst>
      <p:ext uri="{BB962C8B-B14F-4D97-AF65-F5344CB8AC3E}">
        <p14:creationId xmlns:p14="http://schemas.microsoft.com/office/powerpoint/2010/main" val="4120788013"/>
      </p:ext>
    </p:extLst>
  </p:cSld>
  <p:clrMapOvr>
    <a:masterClrMapping/>
  </p:clrMapOvr>
  <p:transition>
    <p:wipe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Calibri" panose="020F0502020204030204" pitchFamily="34" charset="0"/>
                <a:cs typeface="Calibri" panose="020F0502020204030204" pitchFamily="34" charset="0"/>
              </a:rPr>
              <a:t>Specialized Activities Scenario</a:t>
            </a:r>
          </a:p>
        </p:txBody>
      </p:sp>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3" name="Slide Number Placeholder 2"/>
          <p:cNvSpPr>
            <a:spLocks noGrp="1"/>
          </p:cNvSpPr>
          <p:nvPr>
            <p:ph type="sldNum" sz="quarter" idx="12"/>
          </p:nvPr>
        </p:nvSpPr>
        <p:spPr/>
        <p:txBody>
          <a:bodyPr/>
          <a:lstStyle/>
          <a:p>
            <a:pPr>
              <a:defRPr/>
            </a:pPr>
            <a:fld id="{5B9A2B3E-E6F2-461F-8FFC-5C5D7204E2C6}" type="slidenum">
              <a:rPr lang="en-US" smtClean="0"/>
              <a:pPr>
                <a:defRPr/>
              </a:pPr>
              <a:t>88</a:t>
            </a:fld>
            <a:endParaRPr lang="en-US" dirty="0"/>
          </a:p>
        </p:txBody>
      </p:sp>
      <p:sp>
        <p:nvSpPr>
          <p:cNvPr id="5" name="Rectangle 4"/>
          <p:cNvSpPr/>
          <p:nvPr/>
        </p:nvSpPr>
        <p:spPr>
          <a:xfrm>
            <a:off x="4477805" y="1722355"/>
            <a:ext cx="4343400" cy="4154984"/>
          </a:xfrm>
          <a:prstGeom prst="rect">
            <a:avLst/>
          </a:prstGeom>
        </p:spPr>
        <p:txBody>
          <a:bodyPr wrap="square">
            <a:spAutoFit/>
          </a:bodyPr>
          <a:lstStyle/>
          <a:p>
            <a:r>
              <a:rPr lang="en-US" b="0" dirty="0">
                <a:solidFill>
                  <a:schemeClr val="accent3">
                    <a:lumMod val="75000"/>
                  </a:schemeClr>
                </a:solidFill>
                <a:latin typeface="Calibri"/>
                <a:ea typeface="Calibri"/>
                <a:cs typeface="Times New Roman"/>
              </a:rPr>
              <a:t>During the tour of camp, the director seems to steer you away from certain activities and staff by saying the activity isn’t being conducted.  This happens for archery, ropes course, wood carving, and fire building.  At lunch, the director wants you to sit at an administrative staff-only table.</a:t>
            </a:r>
          </a:p>
          <a:p>
            <a:endParaRPr lang="en-US" b="0" dirty="0">
              <a:latin typeface="Calibri"/>
              <a:cs typeface="Times New Roman"/>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7789" t="10141" r="3877" b="29004"/>
          <a:stretch/>
        </p:blipFill>
        <p:spPr>
          <a:xfrm>
            <a:off x="609600" y="1541562"/>
            <a:ext cx="3581400" cy="4173438"/>
          </a:xfrm>
          <a:prstGeom prst="rect">
            <a:avLst/>
          </a:prstGeom>
          <a:ln w="19050">
            <a:solidFill>
              <a:srgbClr val="090553"/>
            </a:solidFill>
          </a:ln>
        </p:spPr>
      </p:pic>
    </p:spTree>
    <p:extLst>
      <p:ext uri="{BB962C8B-B14F-4D97-AF65-F5344CB8AC3E}">
        <p14:creationId xmlns:p14="http://schemas.microsoft.com/office/powerpoint/2010/main" val="1163573090"/>
      </p:ext>
    </p:extLst>
  </p:cSld>
  <p:clrMapOvr>
    <a:masterClrMapping/>
  </p:clrMapOvr>
  <p:transition>
    <p:wipe di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p:cNvPicPr>
            <a:picLocks noChangeAspect="1"/>
          </p:cNvPicPr>
          <p:nvPr/>
        </p:nvPicPr>
        <p:blipFill>
          <a:blip r:embed="rId3">
            <a:extLst>
              <a:ext uri="{28A0092B-C50C-407E-A947-70E740481C1C}">
                <a14:useLocalDpi xmlns:a14="http://schemas.microsoft.com/office/drawing/2010/main" val="0"/>
              </a:ext>
            </a:extLst>
          </a:blip>
          <a:srcRect l="5145" r="6653"/>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4"/>
          <p:cNvSpPr>
            <a:spLocks noGrp="1"/>
          </p:cNvSpPr>
          <p:nvPr>
            <p:ph type="title"/>
          </p:nvPr>
        </p:nvSpPr>
        <p:spPr/>
        <p:txBody>
          <a:bodyPr/>
          <a:lstStyle/>
          <a:p>
            <a:pPr eaLnBrk="1" hangingPunct="1"/>
            <a:r>
              <a:rPr lang="en-US" altLang="en-US" dirty="0">
                <a:solidFill>
                  <a:schemeClr val="bg1"/>
                </a:solidFill>
                <a:latin typeface="Calibri" panose="020F0502020204030204" pitchFamily="34" charset="0"/>
                <a:cs typeface="Calibri" panose="020F0502020204030204" pitchFamily="34" charset="0"/>
              </a:rPr>
              <a:t>The Mock Visit</a:t>
            </a:r>
          </a:p>
        </p:txBody>
      </p:sp>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8294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F74B72B9-5044-4A03-90BA-E6154FB63872}" type="slidenum">
              <a:rPr lang="en-US" altLang="en-US" sz="1200" smtClean="0">
                <a:solidFill>
                  <a:srgbClr val="898989"/>
                </a:solidFill>
                <a:latin typeface="Calibri" pitchFamily="34" charset="0"/>
              </a:rPr>
              <a:pPr eaLnBrk="1" hangingPunct="1">
                <a:spcBef>
                  <a:spcPct val="0"/>
                </a:spcBef>
                <a:buFontTx/>
                <a:buNone/>
              </a:pPr>
              <a:t>89</a:t>
            </a:fld>
            <a:endParaRPr lang="en-US" altLang="en-US" sz="1200" dirty="0">
              <a:solidFill>
                <a:srgbClr val="898989"/>
              </a:solidFill>
              <a:latin typeface="Calibri" pitchFamily="34" charset="0"/>
            </a:endParaRPr>
          </a:p>
        </p:txBody>
      </p:sp>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064611" y="2410794"/>
            <a:ext cx="4629595" cy="3472196"/>
          </a:xfrm>
          <a:prstGeom prst="rect">
            <a:avLst/>
          </a:prstGeom>
          <a:solidFill>
            <a:schemeClr val="accent3">
              <a:lumMod val="75000"/>
            </a:schemeClr>
          </a:solidFill>
          <a:ln>
            <a:solidFill>
              <a:schemeClr val="accent3">
                <a:lumMod val="75000"/>
              </a:schemeClr>
            </a:solidFill>
          </a:ln>
          <a:effectLst>
            <a:outerShdw blurRad="50800" dist="381000" dir="5400000" sx="107000" sy="107000" algn="ctr" rotWithShape="0">
              <a:schemeClr val="accent3">
                <a:lumMod val="75000"/>
                <a:alpha val="98000"/>
              </a:schemeClr>
            </a:outerShdw>
          </a:effectLst>
        </p:spPr>
      </p:pic>
      <p:sp>
        <p:nvSpPr>
          <p:cNvPr id="3" name="Title 2"/>
          <p:cNvSpPr>
            <a:spLocks noGrp="1"/>
          </p:cNvSpPr>
          <p:nvPr>
            <p:ph type="title"/>
          </p:nvPr>
        </p:nvSpPr>
        <p:spPr>
          <a:xfrm>
            <a:off x="0" y="228600"/>
            <a:ext cx="9143999" cy="914400"/>
          </a:xfrm>
        </p:spPr>
        <p:txBody>
          <a:bodyPr/>
          <a:lstStyle/>
          <a:p>
            <a:r>
              <a:rPr lang="en-US" dirty="0">
                <a:latin typeface="Calibri" panose="020F0502020204030204" pitchFamily="34" charset="0"/>
                <a:cs typeface="Calibri" panose="020F0502020204030204" pitchFamily="34" charset="0"/>
              </a:rPr>
              <a:t>Accreditation Means</a:t>
            </a:r>
          </a:p>
        </p:txBody>
      </p:sp>
      <p:sp>
        <p:nvSpPr>
          <p:cNvPr id="4" name="Footer Placeholder 3"/>
          <p:cNvSpPr>
            <a:spLocks noGrp="1"/>
          </p:cNvSpPr>
          <p:nvPr>
            <p:ph type="ftr" sz="quarter" idx="11"/>
          </p:nvPr>
        </p:nvSpPr>
        <p:spPr/>
        <p:txBody>
          <a:bodyPr/>
          <a:lstStyle/>
          <a:p>
            <a:pPr>
              <a:defRPr/>
            </a:pPr>
            <a:r>
              <a:rPr lang="en-US"/>
              <a:t>© 2016 American Camping Association, Inc.</a:t>
            </a:r>
            <a:endParaRPr lang="en-US" dirty="0"/>
          </a:p>
        </p:txBody>
      </p:sp>
      <p:sp>
        <p:nvSpPr>
          <p:cNvPr id="604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986206C7-6F7D-46B8-BE19-2FC820BA7A6D}"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7" name="TextBox 6"/>
          <p:cNvSpPr txBox="1"/>
          <p:nvPr/>
        </p:nvSpPr>
        <p:spPr>
          <a:xfrm>
            <a:off x="549565" y="1267794"/>
            <a:ext cx="7659688" cy="1200329"/>
          </a:xfrm>
          <a:prstGeom prst="rect">
            <a:avLst/>
          </a:prstGeom>
          <a:noFill/>
        </p:spPr>
        <p:txBody>
          <a:bodyPr>
            <a:spAutoFit/>
          </a:bodyPr>
          <a:lstStyle/>
          <a:p>
            <a:pPr algn="ctr" eaLnBrk="1" hangingPunct="1">
              <a:defRPr/>
            </a:pPr>
            <a:r>
              <a:rPr lang="en-US" sz="3600" dirty="0">
                <a:solidFill>
                  <a:schemeClr val="accent3">
                    <a:lumMod val="75000"/>
                  </a:schemeClr>
                </a:solidFill>
                <a:latin typeface="Calibri" panose="020F0502020204030204" pitchFamily="34" charset="0"/>
                <a:cs typeface="Calibri" panose="020F0502020204030204" pitchFamily="34" charset="0"/>
              </a:rPr>
              <a:t>You have </a:t>
            </a:r>
            <a:r>
              <a:rPr lang="en-US" sz="3600" b="1" dirty="0">
                <a:solidFill>
                  <a:schemeClr val="accent3">
                    <a:lumMod val="75000"/>
                  </a:schemeClr>
                </a:solidFill>
                <a:latin typeface="Calibri" panose="020F0502020204030204" pitchFamily="34" charset="0"/>
                <a:cs typeface="Calibri" panose="020F0502020204030204" pitchFamily="34" charset="0"/>
              </a:rPr>
              <a:t>established</a:t>
            </a:r>
            <a:r>
              <a:rPr lang="en-US" sz="3600" dirty="0">
                <a:solidFill>
                  <a:schemeClr val="accent3">
                    <a:lumMod val="75000"/>
                  </a:schemeClr>
                </a:solidFill>
                <a:latin typeface="Calibri" panose="020F0502020204030204" pitchFamily="34" charset="0"/>
                <a:cs typeface="Calibri" panose="020F0502020204030204" pitchFamily="34" charset="0"/>
              </a:rPr>
              <a:t> a </a:t>
            </a:r>
            <a:r>
              <a:rPr lang="en-US" sz="3600" b="1" dirty="0">
                <a:solidFill>
                  <a:schemeClr val="accent3">
                    <a:lumMod val="75000"/>
                  </a:schemeClr>
                </a:solidFill>
                <a:latin typeface="Calibri" panose="020F0502020204030204" pitchFamily="34" charset="0"/>
                <a:cs typeface="Calibri" panose="020F0502020204030204" pitchFamily="34" charset="0"/>
              </a:rPr>
              <a:t>standard of care </a:t>
            </a:r>
            <a:r>
              <a:rPr lang="en-US" sz="3600" dirty="0">
                <a:solidFill>
                  <a:schemeClr val="accent3">
                    <a:lumMod val="75000"/>
                  </a:schemeClr>
                </a:solidFill>
                <a:latin typeface="Calibri" panose="020F0502020204030204" pitchFamily="34" charset="0"/>
                <a:cs typeface="Calibri" panose="020F0502020204030204" pitchFamily="34" charset="0"/>
              </a:rPr>
              <a:t>– </a:t>
            </a:r>
            <a:r>
              <a:rPr lang="en-US" sz="36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using prudence</a:t>
            </a:r>
            <a:r>
              <a:rPr lang="en-US" sz="3600" dirty="0">
                <a:solidFill>
                  <a:schemeClr val="accent3">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32461356"/>
      </p:ext>
    </p:extLst>
  </p:cSld>
  <p:clrMapOvr>
    <a:masterClrMapping/>
  </p:clrMapOvr>
  <p:transition>
    <p:wipe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Resources</a:t>
            </a:r>
          </a:p>
        </p:txBody>
      </p:sp>
      <p:sp>
        <p:nvSpPr>
          <p:cNvPr id="4301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fontAlgn="base" hangingPunct="1">
              <a:spcBef>
                <a:spcPct val="0"/>
              </a:spcBef>
              <a:spcAft>
                <a:spcPct val="0"/>
              </a:spcAft>
              <a:buFontTx/>
              <a:buNone/>
            </a:pPr>
            <a:r>
              <a:rPr lang="en-US" altLang="en-US" sz="1200" b="0">
                <a:solidFill>
                  <a:srgbClr val="003F87"/>
                </a:solidFill>
                <a:latin typeface="Futura Std Book" pitchFamily="34" charset="0"/>
              </a:rPr>
              <a:t>© 2016 American Camping Association, Inc.</a:t>
            </a:r>
            <a:endParaRPr lang="en-US" altLang="en-US" sz="1200" b="0" dirty="0">
              <a:solidFill>
                <a:srgbClr val="003F87"/>
              </a:solidFill>
              <a:latin typeface="Futura Std Book" pitchFamily="34" charset="0"/>
            </a:endParaRPr>
          </a:p>
        </p:txBody>
      </p:sp>
      <p:sp>
        <p:nvSpPr>
          <p:cNvPr id="4301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E648E778-3602-464C-B8D4-1FA008AEB759}" type="slidenum">
              <a:rPr lang="en-US" altLang="en-US" sz="1200" smtClean="0">
                <a:solidFill>
                  <a:srgbClr val="898989"/>
                </a:solidFill>
                <a:latin typeface="Calibri" pitchFamily="34" charset="0"/>
              </a:rPr>
              <a:pPr eaLnBrk="1" hangingPunct="1">
                <a:spcBef>
                  <a:spcPct val="0"/>
                </a:spcBef>
                <a:buFontTx/>
                <a:buNone/>
              </a:pPr>
              <a:t>90</a:t>
            </a:fld>
            <a:endParaRPr lang="en-US" altLang="en-US" sz="1200" dirty="0">
              <a:solidFill>
                <a:srgbClr val="898989"/>
              </a:solidFill>
              <a:latin typeface="Calibri" pitchFamily="34" charset="0"/>
            </a:endParaRPr>
          </a:p>
        </p:txBody>
      </p:sp>
      <p:sp>
        <p:nvSpPr>
          <p:cNvPr id="43010" name="Text Placeholder 2"/>
          <p:cNvSpPr>
            <a:spLocks noGrp="1"/>
          </p:cNvSpPr>
          <p:nvPr>
            <p:ph type="body" idx="4294967295"/>
          </p:nvPr>
        </p:nvSpPr>
        <p:spPr>
          <a:xfrm>
            <a:off x="3360296" y="2377204"/>
            <a:ext cx="5410200" cy="3081493"/>
          </a:xfrm>
        </p:spPr>
        <p:txBody>
          <a:bodyPr/>
          <a:lstStyle/>
          <a:p>
            <a:pPr marL="0" indent="0" algn="r" eaLnBrk="1" hangingPunct="1">
              <a:buNone/>
            </a:pPr>
            <a:r>
              <a:rPr lang="en-US" altLang="en-US" sz="4000" b="1" dirty="0">
                <a:solidFill>
                  <a:schemeClr val="accent3">
                    <a:lumMod val="75000"/>
                  </a:schemeClr>
                </a:solidFill>
                <a:latin typeface="Calibri" panose="020F0502020204030204" pitchFamily="34" charset="0"/>
                <a:cs typeface="Calibri" panose="020F0502020204030204" pitchFamily="34" charset="0"/>
              </a:rPr>
              <a:t>www.ACAcamps.org </a:t>
            </a:r>
          </a:p>
          <a:p>
            <a:pPr marL="0" indent="0" algn="r" eaLnBrk="1" hangingPunct="1">
              <a:buNone/>
            </a:pPr>
            <a:r>
              <a:rPr lang="en-US" altLang="en-US" sz="4000" b="1" i="1" dirty="0">
                <a:solidFill>
                  <a:schemeClr val="accent3">
                    <a:lumMod val="75000"/>
                  </a:schemeClr>
                </a:solidFill>
                <a:latin typeface="Calibri" panose="020F0502020204030204" pitchFamily="34" charset="0"/>
                <a:cs typeface="Calibri" panose="020F0502020204030204" pitchFamily="34" charset="0"/>
              </a:rPr>
              <a:t>Standards Newsletter</a:t>
            </a:r>
          </a:p>
          <a:p>
            <a:pPr marL="0" indent="0" algn="r" eaLnBrk="1" hangingPunct="1">
              <a:buNone/>
            </a:pPr>
            <a:r>
              <a:rPr lang="en-US" altLang="en-US" sz="4000" b="1" dirty="0">
                <a:solidFill>
                  <a:schemeClr val="accent3">
                    <a:lumMod val="75000"/>
                  </a:schemeClr>
                </a:solidFill>
                <a:latin typeface="Calibri" panose="020F0502020204030204" pitchFamily="34" charset="0"/>
                <a:cs typeface="Calibri" panose="020F0502020204030204" pitchFamily="34" charset="0"/>
              </a:rPr>
              <a:t>Notifications via E-mail</a:t>
            </a:r>
          </a:p>
          <a:p>
            <a:pPr marL="0" indent="0" algn="ctr" eaLnBrk="1" hangingPunct="1">
              <a:buNone/>
            </a:pPr>
            <a:endParaRPr lang="en-US" altLang="en-US" sz="4000" b="1" dirty="0">
              <a:solidFill>
                <a:schemeClr val="accent3">
                  <a:lumMod val="75000"/>
                </a:schemeClr>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333" t="17511" r="13316" b="10012"/>
          <a:stretch/>
        </p:blipFill>
        <p:spPr>
          <a:xfrm rot="5400000">
            <a:off x="-252095" y="2333033"/>
            <a:ext cx="4192588" cy="2964736"/>
          </a:xfrm>
          <a:prstGeom prst="rect">
            <a:avLst/>
          </a:prstGeom>
          <a:ln>
            <a:solidFill>
              <a:srgbClr val="000000"/>
            </a:solidFill>
          </a:ln>
        </p:spPr>
      </p:pic>
    </p:spTree>
    <p:extLst>
      <p:ext uri="{BB962C8B-B14F-4D97-AF65-F5344CB8AC3E}">
        <p14:creationId xmlns:p14="http://schemas.microsoft.com/office/powerpoint/2010/main" val="3206782249"/>
      </p:ext>
    </p:extLst>
  </p:cSld>
  <p:clrMapOvr>
    <a:masterClrMapping/>
  </p:clrMapOvr>
  <p:transition>
    <p:wipe di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4"/>
          <p:cNvSpPr>
            <a:spLocks noGrp="1"/>
          </p:cNvSpPr>
          <p:nvPr>
            <p:ph type="title"/>
          </p:nvPr>
        </p:nvSpPr>
        <p:spPr/>
        <p:txBody>
          <a:bodyPr/>
          <a:lstStyle/>
          <a:p>
            <a:pPr eaLnBrk="1" hangingPunct="1"/>
            <a:r>
              <a:rPr lang="en-US" altLang="en-US" dirty="0">
                <a:latin typeface="Calibri" panose="020F0502020204030204" pitchFamily="34" charset="0"/>
                <a:cs typeface="Calibri" panose="020F0502020204030204" pitchFamily="34" charset="0"/>
              </a:rPr>
              <a:t>Review</a:t>
            </a:r>
          </a:p>
        </p:txBody>
      </p:sp>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8397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DF907890-5E8D-4A9D-8E20-721FCF9936B0}" type="slidenum">
              <a:rPr lang="en-US" altLang="en-US" sz="1200" smtClean="0">
                <a:solidFill>
                  <a:srgbClr val="898989"/>
                </a:solidFill>
                <a:latin typeface="Calibri" pitchFamily="34" charset="0"/>
              </a:rPr>
              <a:pPr eaLnBrk="1" hangingPunct="1">
                <a:spcBef>
                  <a:spcPct val="0"/>
                </a:spcBef>
                <a:buFontTx/>
                <a:buNone/>
              </a:pPr>
              <a:t>91</a:t>
            </a:fld>
            <a:endParaRPr lang="en-US" altLang="en-US" sz="1200" dirty="0">
              <a:solidFill>
                <a:srgbClr val="898989"/>
              </a:solidFill>
              <a:latin typeface="Calibri"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349" b="9044"/>
          <a:stretch/>
        </p:blipFill>
        <p:spPr>
          <a:xfrm>
            <a:off x="-1" y="1417638"/>
            <a:ext cx="9144000" cy="4094631"/>
          </a:xfrm>
          <a:prstGeom prst="rect">
            <a:avLst/>
          </a:prstGeom>
        </p:spPr>
      </p:pic>
    </p:spTree>
  </p:cSld>
  <p:clrMapOvr>
    <a:masterClrMapping/>
  </p:clrMapOvr>
  <p:transition>
    <p:wipe di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8333" b="25584"/>
          <a:stretch/>
        </p:blipFill>
        <p:spPr>
          <a:xfrm>
            <a:off x="1" y="685800"/>
            <a:ext cx="9143999" cy="4914900"/>
          </a:xfrm>
          <a:prstGeom prst="rect">
            <a:avLst/>
          </a:prstGeom>
        </p:spPr>
      </p:pic>
      <p:sp>
        <p:nvSpPr>
          <p:cNvPr id="84994" name="Title 1"/>
          <p:cNvSpPr>
            <a:spLocks noGrp="1"/>
          </p:cNvSpPr>
          <p:nvPr>
            <p:ph type="title"/>
          </p:nvPr>
        </p:nvSpPr>
        <p:spPr>
          <a:xfrm>
            <a:off x="1" y="0"/>
            <a:ext cx="9143999" cy="1143000"/>
          </a:xfrm>
        </p:spPr>
        <p:txBody>
          <a:bodyPr/>
          <a:lstStyle/>
          <a:p>
            <a:pPr eaLnBrk="1" hangingPunct="1"/>
            <a:r>
              <a:rPr lang="en-US" altLang="en-US" dirty="0">
                <a:latin typeface="Calibri" panose="020F0502020204030204" pitchFamily="34" charset="0"/>
                <a:cs typeface="Calibri" panose="020F0502020204030204" pitchFamily="34" charset="0"/>
              </a:rPr>
              <a:t>Congratulations!</a:t>
            </a:r>
          </a:p>
        </p:txBody>
      </p:sp>
      <p:sp>
        <p:nvSpPr>
          <p:cNvPr id="2" name="Footer Placeholder 1"/>
          <p:cNvSpPr>
            <a:spLocks noGrp="1"/>
          </p:cNvSpPr>
          <p:nvPr>
            <p:ph type="ftr" sz="quarter" idx="11"/>
          </p:nvPr>
        </p:nvSpPr>
        <p:spPr/>
        <p:txBody>
          <a:bodyPr/>
          <a:lstStyle/>
          <a:p>
            <a:pPr>
              <a:defRPr/>
            </a:pPr>
            <a:r>
              <a:rPr lang="en-US"/>
              <a:t>© 2016 American Camping Association, Inc.</a:t>
            </a:r>
            <a:endParaRPr lang="en-US" dirty="0"/>
          </a:p>
        </p:txBody>
      </p:sp>
      <p:sp>
        <p:nvSpPr>
          <p:cNvPr id="8499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00574D"/>
                </a:solidFill>
                <a:latin typeface="Times New Roman" pitchFamily="18" charset="0"/>
                <a:ea typeface="ＭＳ Ｐゴシック" pitchFamily="34" charset="-128"/>
              </a:defRPr>
            </a:lvl1pPr>
            <a:lvl2pPr marL="742950" indent="-285750" eaLnBrk="0" hangingPunct="0">
              <a:spcBef>
                <a:spcPct val="20000"/>
              </a:spcBef>
              <a:buFont typeface="Arial" charset="0"/>
              <a:buChar char="–"/>
              <a:defRPr sz="2800">
                <a:solidFill>
                  <a:srgbClr val="00574D"/>
                </a:solidFill>
                <a:latin typeface="Times New Roman" pitchFamily="18" charset="0"/>
                <a:ea typeface="ＭＳ Ｐゴシック" pitchFamily="34" charset="-128"/>
              </a:defRPr>
            </a:lvl2pPr>
            <a:lvl3pPr marL="1143000" indent="-228600" eaLnBrk="0" hangingPunct="0">
              <a:spcBef>
                <a:spcPct val="20000"/>
              </a:spcBef>
              <a:buFont typeface="Arial" charset="0"/>
              <a:buChar char="•"/>
              <a:defRPr sz="2400">
                <a:solidFill>
                  <a:srgbClr val="00574D"/>
                </a:solidFill>
                <a:latin typeface="Times New Roman" pitchFamily="18" charset="0"/>
                <a:ea typeface="ＭＳ Ｐゴシック" pitchFamily="34" charset="-128"/>
              </a:defRPr>
            </a:lvl3pPr>
            <a:lvl4pPr marL="16002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4pPr>
            <a:lvl5pPr marL="2057400" indent="-228600" eaLnBrk="0" hangingPunct="0">
              <a:spcBef>
                <a:spcPct val="20000"/>
              </a:spcBef>
              <a:buFont typeface="Arial" charset="0"/>
              <a:buChar char="»"/>
              <a:defRPr sz="2000">
                <a:solidFill>
                  <a:srgbClr val="00574D"/>
                </a:solidFill>
                <a:latin typeface="Times New Roman" pitchFamily="18"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rgbClr val="00574D"/>
                </a:solidFill>
                <a:latin typeface="Times New Roman" pitchFamily="18" charset="0"/>
                <a:ea typeface="ＭＳ Ｐゴシック" pitchFamily="34" charset="-128"/>
              </a:defRPr>
            </a:lvl9pPr>
          </a:lstStyle>
          <a:p>
            <a:pPr eaLnBrk="1" hangingPunct="1">
              <a:spcBef>
                <a:spcPct val="0"/>
              </a:spcBef>
              <a:buFontTx/>
              <a:buNone/>
            </a:pPr>
            <a:fld id="{62AB611B-ABAA-4626-AAF8-0E116F5C467B}" type="slidenum">
              <a:rPr lang="en-US" altLang="en-US" sz="1200" smtClean="0">
                <a:solidFill>
                  <a:srgbClr val="898989"/>
                </a:solidFill>
                <a:latin typeface="Calibri" pitchFamily="34" charset="0"/>
              </a:rPr>
              <a:pPr eaLnBrk="1" hangingPunct="1">
                <a:spcBef>
                  <a:spcPct val="0"/>
                </a:spcBef>
                <a:buFontTx/>
                <a:buNone/>
              </a:pPr>
              <a:t>92</a:t>
            </a:fld>
            <a:endParaRPr lang="en-US" altLang="en-US" sz="1200" dirty="0">
              <a:solidFill>
                <a:srgbClr val="898989"/>
              </a:solidFill>
              <a:latin typeface="Calibri" pitchFamily="34" charset="0"/>
            </a:endParaRPr>
          </a:p>
        </p:txBody>
      </p:sp>
    </p:spTree>
  </p:cSld>
  <p:clrMapOvr>
    <a:masterClrMapping/>
  </p:clrMapOvr>
  <p:transition>
    <p:wipe dir="d"/>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9" name="Content Placeholder 3"/>
          <p:cNvSpPr>
            <a:spLocks noGrp="1"/>
          </p:cNvSpPr>
          <p:nvPr>
            <p:ph idx="1"/>
          </p:nvPr>
        </p:nvSpPr>
        <p:spPr/>
        <p:txBody>
          <a:bodyPr/>
          <a:lstStyle/>
          <a:p>
            <a:pPr>
              <a:buFont typeface="Wingdings 3" panose="05040102010807070707" pitchFamily="18" charset="2"/>
              <a:buNone/>
            </a:pPr>
            <a:r>
              <a:rPr lang="en-US" altLang="en-US" dirty="0">
                <a:solidFill>
                  <a:schemeClr val="accent3">
                    <a:lumMod val="75000"/>
                  </a:schemeClr>
                </a:solidFill>
                <a:latin typeface="Calibri" panose="020F0502020204030204" pitchFamily="34" charset="0"/>
                <a:cs typeface="Calibri" panose="020F0502020204030204" pitchFamily="34" charset="0"/>
              </a:rPr>
              <a:t>Today’s Instructors:</a:t>
            </a:r>
            <a:br>
              <a:rPr lang="en-US" altLang="en-US" dirty="0">
                <a:solidFill>
                  <a:schemeClr val="accent3">
                    <a:lumMod val="75000"/>
                  </a:schemeClr>
                </a:solidFill>
                <a:latin typeface="Calibri" panose="020F0502020204030204" pitchFamily="34" charset="0"/>
                <a:cs typeface="Calibri" panose="020F0502020204030204" pitchFamily="34" charset="0"/>
              </a:rPr>
            </a:br>
            <a:endParaRPr lang="en-US" altLang="en-US" dirty="0">
              <a:solidFill>
                <a:schemeClr val="accent3">
                  <a:lumMod val="75000"/>
                </a:schemeClr>
              </a:solidFill>
              <a:latin typeface="Calibri" panose="020F0502020204030204" pitchFamily="34" charset="0"/>
              <a:cs typeface="Calibri" panose="020F0502020204030204" pitchFamily="34" charset="0"/>
            </a:endParaRPr>
          </a:p>
          <a:p>
            <a:pPr>
              <a:buFont typeface="Wingdings 3" panose="05040102010807070707" pitchFamily="18" charset="2"/>
              <a:buNone/>
            </a:pPr>
            <a:endParaRPr lang="en-US" altLang="en-US" dirty="0">
              <a:solidFill>
                <a:schemeClr val="accent3">
                  <a:lumMod val="75000"/>
                </a:schemeClr>
              </a:solidFill>
              <a:latin typeface="Calibri" panose="020F0502020204030204" pitchFamily="34" charset="0"/>
              <a:cs typeface="Calibri" panose="020F0502020204030204" pitchFamily="34" charset="0"/>
            </a:endParaRPr>
          </a:p>
          <a:p>
            <a:pPr>
              <a:buFont typeface="Wingdings 3" panose="05040102010807070707" pitchFamily="18" charset="2"/>
              <a:buNone/>
            </a:pPr>
            <a:r>
              <a:rPr lang="en-US" altLang="en-US" dirty="0">
                <a:solidFill>
                  <a:schemeClr val="accent3">
                    <a:lumMod val="75000"/>
                  </a:schemeClr>
                </a:solidFill>
                <a:latin typeface="Calibri" panose="020F0502020204030204" pitchFamily="34" charset="0"/>
                <a:cs typeface="Calibri" panose="020F0502020204030204" pitchFamily="34" charset="0"/>
              </a:rPr>
              <a:t>Local Office</a:t>
            </a:r>
          </a:p>
          <a:p>
            <a:pPr>
              <a:buFont typeface="Wingdings 3" panose="05040102010807070707" pitchFamily="18" charset="2"/>
              <a:buNone/>
            </a:pPr>
            <a:r>
              <a:rPr lang="en-US" altLang="en-US" b="1" dirty="0">
                <a:solidFill>
                  <a:schemeClr val="accent3">
                    <a:lumMod val="75000"/>
                  </a:schemeClr>
                </a:solidFill>
                <a:latin typeface="Calibri" panose="020F0502020204030204" pitchFamily="34" charset="0"/>
                <a:cs typeface="Calibri" panose="020F0502020204030204" pitchFamily="34" charset="0"/>
              </a:rPr>
              <a:t>Phone: </a:t>
            </a:r>
          </a:p>
          <a:p>
            <a:pPr>
              <a:buFont typeface="Wingdings 3" panose="05040102010807070707" pitchFamily="18" charset="2"/>
              <a:buNone/>
            </a:pPr>
            <a:r>
              <a:rPr lang="en-US" altLang="en-US" b="1" dirty="0">
                <a:solidFill>
                  <a:schemeClr val="accent3">
                    <a:lumMod val="75000"/>
                  </a:schemeClr>
                </a:solidFill>
                <a:latin typeface="Calibri" panose="020F0502020204030204" pitchFamily="34" charset="0"/>
                <a:cs typeface="Calibri" panose="020F0502020204030204" pitchFamily="34" charset="0"/>
              </a:rPr>
              <a:t>Web:  </a:t>
            </a:r>
          </a:p>
          <a:p>
            <a:pPr>
              <a:buFont typeface="Wingdings 3" panose="05040102010807070707" pitchFamily="18" charset="2"/>
              <a:buNone/>
            </a:pPr>
            <a:r>
              <a:rPr lang="en-US" altLang="en-US" b="1" dirty="0">
                <a:solidFill>
                  <a:schemeClr val="accent3">
                    <a:lumMod val="75000"/>
                  </a:schemeClr>
                </a:solidFill>
                <a:latin typeface="Calibri" panose="020F0502020204030204" pitchFamily="34" charset="0"/>
                <a:cs typeface="Calibri" panose="020F0502020204030204" pitchFamily="34" charset="0"/>
              </a:rPr>
              <a:t>E-mail:</a:t>
            </a:r>
            <a:endParaRPr lang="en-US" altLang="en-US" dirty="0">
              <a:solidFill>
                <a:schemeClr val="accent3">
                  <a:lumMod val="75000"/>
                </a:schemeClr>
              </a:solidFill>
              <a:latin typeface="Calibri" panose="020F0502020204030204" pitchFamily="34" charset="0"/>
              <a:cs typeface="Calibri" panose="020F0502020204030204" pitchFamily="34" charset="0"/>
            </a:endParaRPr>
          </a:p>
        </p:txBody>
      </p:sp>
      <p:sp>
        <p:nvSpPr>
          <p:cNvPr id="321541"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574D"/>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rgbClr val="00574D"/>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00574D"/>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574D"/>
                </a:solidFill>
                <a:latin typeface="Calibri" panose="020F0502020204030204" pitchFamily="34" charset="0"/>
                <a:ea typeface="MS PGothic" panose="020B0600070205080204" pitchFamily="34" charset="-128"/>
              </a:defRPr>
            </a:lvl9pPr>
          </a:lstStyle>
          <a:p>
            <a:pPr>
              <a:spcBef>
                <a:spcPct val="0"/>
              </a:spcBef>
              <a:buFontTx/>
              <a:buNone/>
            </a:pPr>
            <a:fld id="{A0240BED-0916-4295-B8A7-8DC51313FAEF}" type="slidenum">
              <a:rPr lang="en-US" altLang="en-US" sz="1000" smtClean="0">
                <a:solidFill>
                  <a:schemeClr val="bg1"/>
                </a:solidFill>
                <a:latin typeface="Times New Roman" panose="02020603050405020304" pitchFamily="18" charset="0"/>
              </a:rPr>
              <a:pPr>
                <a:spcBef>
                  <a:spcPct val="0"/>
                </a:spcBef>
                <a:buFontTx/>
                <a:buNone/>
              </a:pPr>
              <a:t>93</a:t>
            </a:fld>
            <a:endParaRPr lang="en-US" altLang="en-US" sz="1000">
              <a:solidFill>
                <a:schemeClr val="bg1"/>
              </a:solidFill>
              <a:latin typeface="Times New Roman" panose="02020603050405020304" pitchFamily="18" charset="0"/>
            </a:endParaRPr>
          </a:p>
        </p:txBody>
      </p:sp>
      <p:sp>
        <p:nvSpPr>
          <p:cNvPr id="6" name="Title 4"/>
          <p:cNvSpPr txBox="1">
            <a:spLocks/>
          </p:cNvSpPr>
          <p:nvPr/>
        </p:nvSpPr>
        <p:spPr bwMode="auto">
          <a:xfrm>
            <a:off x="0" y="343728"/>
            <a:ext cx="9143999" cy="801617"/>
          </a:xfrm>
          <a:prstGeom prst="rect">
            <a:avLst/>
          </a:prstGeom>
          <a:solidFill>
            <a:schemeClr val="accent3">
              <a:lumMod val="75000"/>
            </a:scheme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b="1">
                <a:solidFill>
                  <a:schemeClr val="tx2"/>
                </a:solidFill>
                <a:latin typeface="Calibri" pitchFamily="34" charset="0"/>
                <a:ea typeface="MS PGothic" pitchFamily="34" charset="-128"/>
                <a:cs typeface="ＭＳ Ｐゴシック" pitchFamily="-106" charset="-128"/>
              </a:defRPr>
            </a:lvl2pPr>
            <a:lvl3pPr algn="ctr" rtl="0" eaLnBrk="0" fontAlgn="base" hangingPunct="0">
              <a:spcBef>
                <a:spcPct val="0"/>
              </a:spcBef>
              <a:spcAft>
                <a:spcPct val="0"/>
              </a:spcAft>
              <a:defRPr sz="4400" b="1">
                <a:solidFill>
                  <a:schemeClr val="tx2"/>
                </a:solidFill>
                <a:latin typeface="Calibri" pitchFamily="34" charset="0"/>
                <a:ea typeface="MS PGothic" pitchFamily="34" charset="-128"/>
                <a:cs typeface="ＭＳ Ｐゴシック" pitchFamily="-106" charset="-128"/>
              </a:defRPr>
            </a:lvl3pPr>
            <a:lvl4pPr algn="ctr" rtl="0" eaLnBrk="0" fontAlgn="base" hangingPunct="0">
              <a:spcBef>
                <a:spcPct val="0"/>
              </a:spcBef>
              <a:spcAft>
                <a:spcPct val="0"/>
              </a:spcAft>
              <a:defRPr sz="4400" b="1">
                <a:solidFill>
                  <a:schemeClr val="tx2"/>
                </a:solidFill>
                <a:latin typeface="Calibri" pitchFamily="34" charset="0"/>
                <a:ea typeface="MS PGothic" pitchFamily="34" charset="-128"/>
                <a:cs typeface="ＭＳ Ｐゴシック" pitchFamily="-106" charset="-128"/>
              </a:defRPr>
            </a:lvl4pPr>
            <a:lvl5pPr algn="ctr" rtl="0" eaLnBrk="0" fontAlgn="base" hangingPunct="0">
              <a:spcBef>
                <a:spcPct val="0"/>
              </a:spcBef>
              <a:spcAft>
                <a:spcPct val="0"/>
              </a:spcAft>
              <a:defRPr sz="4400" b="1">
                <a:solidFill>
                  <a:schemeClr val="tx2"/>
                </a:solidFill>
                <a:latin typeface="Calibri" pitchFamily="34" charset="0"/>
                <a:ea typeface="MS PGothic" pitchFamily="34" charset="-128"/>
                <a:cs typeface="ＭＳ Ｐゴシック" pitchFamily="-106"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dirty="0">
                <a:solidFill>
                  <a:schemeClr val="bg1"/>
                </a:solidFill>
                <a:latin typeface="Calibri" panose="020F0502020204030204" pitchFamily="34" charset="0"/>
                <a:cs typeface="Calibri" panose="020F0502020204030204" pitchFamily="34" charset="0"/>
              </a:rPr>
              <a:t>Contact Us</a:t>
            </a:r>
          </a:p>
        </p:txBody>
      </p:sp>
    </p:spTree>
    <p:custDataLst>
      <p:tags r:id="rId1"/>
    </p:custDataLst>
    <p:extLst>
      <p:ext uri="{BB962C8B-B14F-4D97-AF65-F5344CB8AC3E}">
        <p14:creationId xmlns:p14="http://schemas.microsoft.com/office/powerpoint/2010/main" val="865444024"/>
      </p:ext>
    </p:extLst>
  </p:cSld>
  <p:clrMapOvr>
    <a:masterClrMapping/>
  </p:clrMapOvr>
  <p:transition>
    <p:wipe dir="d"/>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76802&quot;&gt;&lt;/object&gt;&lt;object type=&quot;2&quot; unique_id=&quot;76803&quot;&gt;&lt;object type=&quot;3&quot; unique_id=&quot;76804&quot;&gt;&lt;property id=&quot;20148&quot; value=&quot;5&quot;/&gt;&lt;property id=&quot;20300&quot; value=&quot;Slide 1 - &amp;quot;American Camp Association®&amp;#x0D;&amp;#x0A;&amp;quot;&quot;/&gt;&lt;property id=&quot;20307&quot; value=&quot;322&quot;/&gt;&lt;/object&gt;&lt;object type=&quot;3&quot; unique_id=&quot;76805&quot;&gt;&lt;property id=&quot;20148&quot; value=&quot;5&quot;/&gt;&lt;property id=&quot;20300&quot; value=&quot;Slide 3 - &amp;quot;Associate Visitor Course Outcomes&amp;quot;&quot;/&gt;&lt;property id=&quot;20307&quot; value=&quot;291&quot;/&gt;&lt;/object&gt;&lt;object type=&quot;3&quot; unique_id=&quot;76806&quot;&gt;&lt;property id=&quot;20148&quot; value=&quot;5&quot;/&gt;&lt;property id=&quot;20300&quot; value=&quot;Slide 8 - &amp;quot; Representative of ACA&amp;quot;&quot;/&gt;&lt;property id=&quot;20307&quot; value=&quot;307&quot;/&gt;&lt;/object&gt;&lt;object type=&quot;3&quot; unique_id=&quot;76807&quot;&gt;&lt;property id=&quot;20148&quot; value=&quot;5&quot;/&gt;&lt;property id=&quot;20300&quot; value=&quot;Slide 9 - &amp;quot;National Scope of ACA&amp;quot;&quot;/&gt;&lt;property id=&quot;20307&quot; value=&quot;300&quot;/&gt;&lt;/object&gt;&lt;object type=&quot;3&quot; unique_id=&quot;76808&quot;&gt;&lt;property id=&quot;20148&quot; value=&quot;5&quot;/&gt;&lt;property id=&quot;20300&quot; value=&quot;Slide 10 - &amp;quot;Development of Standards&amp;quot;&quot;/&gt;&lt;property id=&quot;20307&quot; value=&quot;293&quot;/&gt;&lt;/object&gt;&lt;object type=&quot;3&quot; unique_id=&quot;76811&quot;&gt;&lt;property id=&quot;20148&quot; value=&quot;5&quot;/&gt;&lt;property id=&quot;20300&quot; value=&quot;Slide 12 - &amp;quot;Importance of the Accreditation Process&amp;quot;&quot;/&gt;&lt;property id=&quot;20307&quot; value=&quot;299&quot;/&gt;&lt;/object&gt;&lt;object type=&quot;3&quot; unique_id=&quot;76812&quot;&gt;&lt;property id=&quot;20148&quot; value=&quot;5&quot;/&gt;&lt;property id=&quot;20300&quot; value=&quot;Slide 13 - &amp;quot;ROLE OF VISITORS&amp;quot;&quot;/&gt;&lt;property id=&quot;20307&quot; value=&quot;271&quot;/&gt;&lt;/object&gt;&lt;object type=&quot;3&quot; unique_id=&quot;76813&quot;&gt;&lt;property id=&quot;20148&quot; value=&quot;5&quot;/&gt;&lt;property id=&quot;20300&quot; value=&quot;Slide 18 - &amp;quot;Legal Implications&amp;quot;&quot;/&gt;&lt;property id=&quot;20307&quot; value=&quot;306&quot;/&gt;&lt;/object&gt;&lt;object type=&quot;3&quot; unique_id=&quot;76814&quot;&gt;&lt;property id=&quot;20148&quot; value=&quot;5&quot;/&gt;&lt;property id=&quot;20300&quot; value=&quot;Slide 19 - &amp;quot;Many Hats: Which Are You Wearing?&amp;quot;&quot;/&gt;&lt;property id=&quot;20307&quot; value=&quot;288&quot;/&gt;&lt;/object&gt;&lt;object type=&quot;3&quot; unique_id=&quot;76815&quot;&gt;&lt;property id=&quot;20148&quot; value=&quot;5&quot;/&gt;&lt;property id=&quot;20300&quot; value=&quot;Slide 27 - &amp;quot;Information Gathering Skills&amp;amp;#x09;&amp;quot;&quot;/&gt;&lt;property id=&quot;20307&quot; value=&quot;308&quot;/&gt;&lt;/object&gt;&lt;object type=&quot;3&quot; unique_id=&quot;76816&quot;&gt;&lt;property id=&quot;20148&quot; value=&quot;5&quot;/&gt;&lt;property id=&quot;20300&quot; value=&quot;Slide 28&quot;/&gt;&lt;property id=&quot;20307&quot; value=&quot;275&quot;/&gt;&lt;/object&gt;&lt;object type=&quot;3&quot; unique_id=&quot;76817&quot;&gt;&lt;property id=&quot;20148&quot; value=&quot;5&quot;/&gt;&lt;property id=&quot;20300&quot; value=&quot;Slide 29 - &amp;quot;Asking Questions&amp;quot;&quot;/&gt;&lt;property id=&quot;20307&quot; value=&quot;277&quot;/&gt;&lt;/object&gt;&lt;object type=&quot;3&quot; unique_id=&quot;76818&quot;&gt;&lt;property id=&quot;20148&quot; value=&quot;5&quot;/&gt;&lt;property id=&quot;20300&quot; value=&quot;Slide 30 - &amp;quot;Open-ended Questions&amp;quot;&quot;/&gt;&lt;property id=&quot;20307&quot; value=&quot;266&quot;/&gt;&lt;/object&gt;&lt;object type=&quot;3&quot; unique_id=&quot;76819&quot;&gt;&lt;property id=&quot;20148&quot; value=&quot;5&quot;/&gt;&lt;property id=&quot;20300&quot; value=&quot;Slide 31 - &amp;quot;Closed-ended Questions&amp;quot;&quot;/&gt;&lt;property id=&quot;20307&quot; value=&quot;276&quot;/&gt;&lt;/object&gt;&lt;object type=&quot;3&quot; unique_id=&quot;76820&quot;&gt;&lt;property id=&quot;20148&quot; value=&quot;5&quot;/&gt;&lt;property id=&quot;20300&quot; value=&quot;Slide 36 - &amp;quot;Accreditation Resources&amp;quot;&quot;/&gt;&lt;property id=&quot;20307&quot; value=&quot;314&quot;/&gt;&lt;/object&gt;&lt;object type=&quot;3&quot; unique_id=&quot;76822&quot;&gt;&lt;property id=&quot;20148&quot; value=&quot;5&quot;/&gt;&lt;property id=&quot;20300&quot; value=&quot;Slide 40 - &amp;quot;Forms To Use&amp;quot;&quot;/&gt;&lt;property id=&quot;20307&quot; value=&quot;296&quot;/&gt;&lt;/object&gt;&lt;object type=&quot;3&quot; unique_id=&quot;76823&quot;&gt;&lt;property id=&quot;20148&quot; value=&quot;5&quot;/&gt;&lt;property id=&quot;20300&quot; value=&quot;Slide 41 - &amp;quot;Camp Information Form&amp;quot;&quot;/&gt;&lt;property id=&quot;20307&quot; value=&quot;309&quot;/&gt;&lt;/object&gt;&lt;object type=&quot;3&quot; unique_id=&quot;76824&quot;&gt;&lt;property id=&quot;20148&quot; value=&quot;5&quot;/&gt;&lt;property id=&quot;20300&quot; value=&quot;Slide 42 - &amp;quot;Make sure you leave home with good directions on how to get to the camp on the day of the visit.&amp;quot;&quot;/&gt;&lt;property id=&quot;20307&quot; value=&quot;333&quot;/&gt;&lt;/object&gt;&lt;object type=&quot;3&quot; unique_id=&quot;76825&quot;&gt;&lt;property id=&quot;20148&quot; value=&quot;5&quot;/&gt;&lt;property id=&quot;20300&quot; value=&quot;Slide 43 - &amp;quot;What Do I do with the Profile?&amp;quot;&quot;/&gt;&lt;property id=&quot;20307&quot; value=&quot;284&quot;/&gt;&lt;/object&gt;&lt;object type=&quot;3&quot; unique_id=&quot;76826&quot;&gt;&lt;property id=&quot;20148&quot; value=&quot;5&quot;/&gt;&lt;property id=&quot;20300&quot; value=&quot;Slide 44&quot;/&gt;&lt;property id=&quot;20307&quot; value=&quot;331&quot;/&gt;&lt;/object&gt;&lt;object type=&quot;3&quot; unique_id=&quot;76827&quot;&gt;&lt;property id=&quot;20148&quot; value=&quot;5&quot;/&gt;&lt;property id=&quot;20300&quot; value=&quot;Slide 45 - &amp;quot;The Scene&amp;quot;&quot;/&gt;&lt;property id=&quot;20307&quot; value=&quot;336&quot;/&gt;&lt;/object&gt;&lt;object type=&quot;3&quot; unique_id=&quot;76828&quot;&gt;&lt;property id=&quot;20148&quot; value=&quot;5&quot;/&gt;&lt;property id=&quot;20300&quot; value=&quot;Slide 47 - &amp;quot;Written Documentation Preview&amp;quot;&quot;/&gt;&lt;property id=&quot;20307&quot; value=&quot;315&quot;/&gt;&lt;/object&gt;&lt;object type=&quot;3&quot; unique_id=&quot;76829&quot;&gt;&lt;property id=&quot;20148&quot; value=&quot;5&quot;/&gt;&lt;property id=&quot;20300&quot; value=&quot;Slide 46&quot;/&gt;&lt;property id=&quot;20307&quot; value=&quot;316&quot;/&gt;&lt;/object&gt;&lt;object type=&quot;3&quot; unique_id=&quot;76833&quot;&gt;&lt;property id=&quot;20148&quot; value=&quot;5&quot;/&gt;&lt;property id=&quot;20300&quot; value=&quot;Slide 53 - &amp;quot;Sample Comments &amp;quot;&quot;/&gt;&lt;property id=&quot;20307&quot; value=&quot;312&quot;/&gt;&lt;/object&gt;&lt;object type=&quot;3&quot; unique_id=&quot;76834&quot;&gt;&lt;property id=&quot;20148&quot; value=&quot;5&quot;/&gt;&lt;property id=&quot;20300&quot; value=&quot;Slide 55 - &amp;quot;Use sample comment ‘C’ from Sample Comments Slide&amp;quot;&quot;/&gt;&lt;property id=&quot;20307&quot; value=&quot;335&quot;/&gt;&lt;/object&gt;&lt;object type=&quot;3&quot; unique_id=&quot;76835&quot;&gt;&lt;property id=&quot;20148&quot; value=&quot;5&quot;/&gt;&lt;property id=&quot;20300&quot; value=&quot;Slide 61 - &amp;quot;Immediate Corrective Action&amp;quot;&quot;/&gt;&lt;property id=&quot;20307&quot; value=&quot;280&quot;/&gt;&lt;/object&gt;&lt;object type=&quot;3&quot; unique_id=&quot;76836&quot;&gt;&lt;property id=&quot;20148&quot; value=&quot;5&quot;/&gt;&lt;property id=&quot;20300&quot; value=&quot;Slide 59&quot;/&gt;&lt;property id=&quot;20307&quot; value=&quot;329&quot;/&gt;&lt;/object&gt;&lt;object type=&quot;3&quot; unique_id=&quot;76838&quot;&gt;&lt;property id=&quot;20148&quot; value=&quot;5&quot;/&gt;&lt;property id=&quot;20300&quot; value=&quot;Slide 65 - &amp;quot;Consistent Compliance Decisions&amp;quot;&quot;/&gt;&lt;property id=&quot;20307&quot; value=&quot;313&quot;/&gt;&lt;/object&gt;&lt;object type=&quot;3&quot; unique_id=&quot;76839&quot;&gt;&lt;property id=&quot;20148&quot; value=&quot;5&quot;/&gt;&lt;property id=&quot;20300&quot; value=&quot;Slide 66 - &amp;quot;    Written Documentation&amp;quot;&quot;/&gt;&lt;property id=&quot;20307&quot; value=&quot;302&quot;/&gt;&lt;/object&gt;&lt;object type=&quot;3&quot; unique_id=&quot;76840&quot;&gt;&lt;property id=&quot;20148&quot; value=&quot;5&quot;/&gt;&lt;property id=&quot;20300&quot; value=&quot;Slide 67 - &amp;quot;Written Documentation Rationale&amp;quot;&quot;/&gt;&lt;property id=&quot;20307&quot; value=&quot;267&quot;/&gt;&lt;/object&gt;&lt;object type=&quot;3&quot; unique_id=&quot;76841&quot;&gt;&lt;property id=&quot;20148&quot; value=&quot;5&quot;/&gt;&lt;property id=&quot;20300&quot; value=&quot;Slide 68 - &amp;quot;Written Documentation - Compliance&amp;quot;&quot;/&gt;&lt;property id=&quot;20307&quot; value=&quot;268&quot;/&gt;&lt;/object&gt;&lt;object type=&quot;3&quot; unique_id=&quot;76845&quot;&gt;&lt;property id=&quot;20148&quot; value=&quot;5&quot;/&gt;&lt;property id=&quot;20300&quot; value=&quot;Slide 75 - &amp;quot;Scoring Exercise - Aquatics&amp;quot;&quot;/&gt;&lt;property id=&quot;20307&quot; value=&quot;330&quot;/&gt;&lt;/object&gt;&lt;object type=&quot;3&quot; unique_id=&quot;77594&quot;&gt;&lt;property id=&quot;20148&quot; value=&quot;5&quot;/&gt;&lt;property id=&quot;20300&quot; value=&quot;Slide 48 - &amp;quot;The Score Form&amp;quot;&quot;/&gt;&lt;property id=&quot;20307&quot; value=&quot;339&quot;/&gt;&lt;/object&gt;&lt;object type=&quot;3&quot; unique_id=&quot;77595&quot;&gt;&lt;property id=&quot;20148&quot; value=&quot;5&quot;/&gt;&lt;property id=&quot;20300&quot; value=&quot;Slide 51 - &amp;quot;Score Form Information&amp;quot;&quot;/&gt;&lt;property id=&quot;20307&quot; value=&quot;340&quot;/&gt;&lt;/object&gt;&lt;object type=&quot;3&quot; unique_id=&quot;77596&quot;&gt;&lt;property id=&quot;20148&quot; value=&quot;5&quot;/&gt;&lt;property id=&quot;20300&quot; value=&quot;Slide 52 - &amp;quot;Score Form Information&amp;quot;&quot;/&gt;&lt;property id=&quot;20307&quot; value=&quot;341&quot;/&gt;&lt;/object&gt;&lt;object type=&quot;3&quot; unique_id=&quot;77597&quot;&gt;&lt;property id=&quot;20148&quot; value=&quot;5&quot;/&gt;&lt;property id=&quot;20300&quot; value=&quot;Slide 56 - &amp;quot;Did You Know?&amp;quot;&quot;/&gt;&lt;property id=&quot;20307&quot; value=&quot;342&quot;/&gt;&lt;/object&gt;&lt;object type=&quot;3&quot; unique_id=&quot;77598&quot;&gt;&lt;property id=&quot;20148&quot; value=&quot;5&quot;/&gt;&lt;property id=&quot;20300&quot; value=&quot;Slide 58 - &amp;quot;Immediate Corrective Action (ICA)&amp;quot;&quot;/&gt;&lt;property id=&quot;20307&quot; value=&quot;343&quot;/&gt;&lt;/object&gt;&lt;object type=&quot;3&quot; unique_id=&quot;77599&quot;&gt;&lt;property id=&quot;20148&quot; value=&quot;5&quot;/&gt;&lt;property id=&quot;20300&quot; value=&quot;Slide 60 - &amp;quot;ICA Procedures&amp;quot;&quot;/&gt;&lt;property id=&quot;20307&quot; value=&quot;344&quot;/&gt;&lt;/object&gt;&lt;object type=&quot;3&quot; unique_id=&quot;78876&quot;&gt;&lt;property id=&quot;20148&quot; value=&quot;5&quot;/&gt;&lt;property id=&quot;20300&quot; value=&quot;Slide 4 - &amp;quot;Concept Review&amp;quot;&quot;/&gt;&lt;property id=&quot;20307&quot; value=&quot;348&quot;/&gt;&lt;/object&gt;&lt;object type=&quot;3&quot; unique_id=&quot;78877&quot;&gt;&lt;property id=&quot;20148&quot; value=&quot;5&quot;/&gt;&lt;property id=&quot;20300&quot; value=&quot;Slide 5 - &amp;quot;Concept Review&amp;quot;&quot;/&gt;&lt;property id=&quot;20307&quot; value=&quot;350&quot;/&gt;&lt;/object&gt;&lt;object type=&quot;3&quot; unique_id=&quot;78878&quot;&gt;&lt;property id=&quot;20148&quot; value=&quot;5&quot;/&gt;&lt;property id=&quot;20300&quot; value=&quot;Slide 6 - &amp;quot;Visit Timeline&amp;quot;&quot;/&gt;&lt;property id=&quot;20307&quot; value=&quot;351&quot;/&gt;&lt;/object&gt;&lt;object type=&quot;3&quot; unique_id=&quot;78879&quot;&gt;&lt;property id=&quot;20148&quot; value=&quot;5&quot;/&gt;&lt;property id=&quot;20300&quot; value=&quot;Slide 7 - &amp;quot;Advocate of Accreditation&amp;quot;&quot;/&gt;&lt;property id=&quot;20307&quot; value=&quot;363&quot;/&gt;&lt;/object&gt;&lt;object type=&quot;3&quot; unique_id=&quot;78880&quot;&gt;&lt;property id=&quot;20148&quot; value=&quot;5&quot;/&gt;&lt;property id=&quot;20300&quot; value=&quot;Slide 11&quot;/&gt;&lt;property id=&quot;20307&quot; value=&quot;352&quot;/&gt;&lt;/object&gt;&lt;object type=&quot;3&quot; unique_id=&quot;78881&quot;&gt;&lt;property id=&quot;20148&quot; value=&quot;5&quot;/&gt;&lt;property id=&quot;20300&quot; value=&quot;Slide 15 - &amp;quot;Accreditation vs. Licensing&amp;quot;&quot;/&gt;&lt;property id=&quot;20307&quot; value=&quot;353&quot;/&gt;&lt;/object&gt;&lt;object type=&quot;3&quot; unique_id=&quot;78882&quot;&gt;&lt;property id=&quot;20148&quot; value=&quot;5&quot;/&gt;&lt;property id=&quot;20300&quot; value=&quot;Slide 16 - &amp;quot;Job Descriptions&amp;quot;&quot;/&gt;&lt;property id=&quot;20307&quot; value=&quot;356&quot;/&gt;&lt;/object&gt;&lt;object type=&quot;3&quot; unique_id=&quot;78883&quot;&gt;&lt;property id=&quot;20148&quot; value=&quot;5&quot;/&gt;&lt;property id=&quot;20300&quot; value=&quot;Slide 17 - &amp;quot;Lead Visitor and/or Associate Visitor?&amp;#x0D;&amp;#x0A;&amp;quot;&quot;/&gt;&lt;property id=&quot;20307&quot; value=&quot;355&quot;/&gt;&lt;/object&gt;&lt;object type=&quot;3&quot; unique_id=&quot;78884&quot;&gt;&lt;property id=&quot;20148&quot; value=&quot;5&quot;/&gt;&lt;property id=&quot;20300&quot; value=&quot;Slide 20 - &amp;quot;Educational Attitude Hat&amp;quot;&quot;/&gt;&lt;property id=&quot;20307&quot; value=&quot;357&quot;/&gt;&lt;/object&gt;&lt;object type=&quot;3&quot; unique_id=&quot;78885&quot;&gt;&lt;property id=&quot;20148&quot; value=&quot;5&quot;/&gt;&lt;property id=&quot;20300&quot; value=&quot;Slide 21 - &amp;quot;Interpersonal Relationship Hat&amp;#x0D;&amp;#x0A;&amp;quot;&quot;/&gt;&lt;property id=&quot;20307&quot; value=&quot;358&quot;/&gt;&lt;/object&gt;&lt;object type=&quot;3&quot; unique_id=&quot;78886&quot;&gt;&lt;property id=&quot;20148&quot; value=&quot;5&quot;/&gt;&lt;property id=&quot;20300&quot; value=&quot;Slide 22 - &amp;quot;ACA Representative Hat&amp;#x0D;&amp;#x0A;&amp;quot;&quot;/&gt;&lt;property id=&quot;20307&quot; value=&quot;359&quot;/&gt;&lt;/object&gt;&lt;object type=&quot;3&quot; unique_id=&quot;78887&quot;&gt;&lt;property id=&quot;20148&quot; value=&quot;5&quot;/&gt;&lt;property id=&quot;20300&quot; value=&quot;Slide 23 - &amp;quot;Legal Hat&amp;quot;&quot;/&gt;&lt;property id=&quot;20307&quot; value=&quot;360&quot;/&gt;&lt;/object&gt;&lt;object type=&quot;3&quot; unique_id=&quot;78888&quot;&gt;&lt;property id=&quot;20148&quot; value=&quot;5&quot;/&gt;&lt;property id=&quot;20300&quot; value=&quot;Slide 25&quot;/&gt;&lt;property id=&quot;20307&quot; value=&quot;361&quot;/&gt;&lt;/object&gt;&lt;object type=&quot;3&quot; unique_id=&quot;78889&quot;&gt;&lt;property id=&quot;20148&quot; value=&quot;5&quot;/&gt;&lt;property id=&quot;20300&quot; value=&quot;Slide 26 - &amp;quot;Information Gathering &amp;quot;&quot;/&gt;&lt;property id=&quot;20307&quot; value=&quot;362&quot;/&gt;&lt;/object&gt;&lt;object type=&quot;3&quot; unique_id=&quot;78891&quot;&gt;&lt;property id=&quot;20148&quot; value=&quot;5&quot;/&gt;&lt;property id=&quot;20300&quot; value=&quot;Slide 32 - &amp;quot;Gathering Information for Areas NOT Seen&amp;quot;&quot;/&gt;&lt;property id=&quot;20307&quot; value=&quot;365&quot;/&gt;&lt;/object&gt;&lt;object type=&quot;3&quot; unique_id=&quot;78892&quot;&gt;&lt;property id=&quot;20148&quot; value=&quot;5&quot;/&gt;&lt;property id=&quot;20300&quot; value=&quot;Slide 33&quot;/&gt;&lt;property id=&quot;20307&quot; value=&quot;366&quot;/&gt;&lt;/object&gt;&lt;object type=&quot;3&quot; unique_id=&quot;78893&quot;&gt;&lt;property id=&quot;20148&quot; value=&quot;5&quot;/&gt;&lt;property id=&quot;20300&quot; value=&quot;Slide 34 - &amp;quot;Practice Gathering Information &amp;quot;&quot;/&gt;&lt;property id=&quot;20307&quot; value=&quot;367&quot;/&gt;&lt;/object&gt;&lt;object type=&quot;3&quot; unique_id=&quot;78894&quot;&gt;&lt;property id=&quot;20148&quot; value=&quot;5&quot;/&gt;&lt;property id=&quot;20300&quot; value=&quot;Slide 35 - &amp;quot;Using Resources&amp;quot;&quot;/&gt;&lt;property id=&quot;20307&quot; value=&quot;368&quot;/&gt;&lt;/object&gt;&lt;object type=&quot;3&quot; unique_id=&quot;78895&quot;&gt;&lt;property id=&quot;20148&quot; value=&quot;5&quot;/&gt;&lt;property id=&quot;20300&quot; value=&quot;Slide 37 - &amp;quot;ACA Accreditation Resources/Tools Web Page&amp;quot;&quot;/&gt;&lt;property id=&quot;20307&quot; value=&quot;369&quot;/&gt;&lt;/object&gt;&lt;object type=&quot;3&quot; unique_id=&quot;78896&quot;&gt;&lt;property id=&quot;20148&quot; value=&quot;5&quot;/&gt;&lt;property id=&quot;20300&quot; value=&quot;Slide 38 - &amp;quot;Resource CD&amp;quot;&quot;/&gt;&lt;property id=&quot;20307&quot; value=&quot;370&quot;/&gt;&lt;/object&gt;&lt;object type=&quot;3&quot; unique_id=&quot;78897&quot;&gt;&lt;property id=&quot;20148&quot; value=&quot;5&quot;/&gt;&lt;property id=&quot;20300&quot; value=&quot;Slide 39&quot;/&gt;&lt;property id=&quot;20307&quot; value=&quot;371&quot;/&gt;&lt;/object&gt;&lt;object type=&quot;3&quot; unique_id=&quot;78898&quot;&gt;&lt;property id=&quot;20148&quot; value=&quot;5&quot;/&gt;&lt;property id=&quot;20300&quot; value=&quot;Slide 78 - &amp;quot;Congratulations!&amp;quot;&quot;/&gt;&lt;property id=&quot;20307&quot; value=&quot;349&quot;/&gt;&lt;/object&gt;&lt;object type=&quot;3&quot; unique_id=&quot;79491&quot;&gt;&lt;property id=&quot;20148&quot; value=&quot;5&quot;/&gt;&lt;property id=&quot;20300&quot; value=&quot;Slide 14 - &amp;quot;ROLE OF VISITORS&amp;quot;&quot;/&gt;&lt;property id=&quot;20307&quot; value=&quot;372&quot;/&gt;&lt;/object&gt;&lt;object type=&quot;3&quot; unique_id=&quot;79492&quot;&gt;&lt;property id=&quot;20148&quot; value=&quot;5&quot;/&gt;&lt;property id=&quot;20300&quot; value=&quot;Slide 24 - &amp;quot;Which Hat Are You Wearing?&amp;quot;&quot;/&gt;&lt;property id=&quot;20307&quot; value=&quot;373&quot;/&gt;&lt;/object&gt;&lt;object type=&quot;3&quot; unique_id=&quot;79943&quot;&gt;&lt;property id=&quot;20148&quot; value=&quot;5&quot;/&gt;&lt;property id=&quot;20300&quot; value=&quot;Slide 50 - &amp;quot;The Score Form&amp;quot;&quot;/&gt;&lt;property id=&quot;20307&quot; value=&quot;374&quot;/&gt;&lt;/object&gt;&lt;object type=&quot;3&quot; unique_id=&quot;79944&quot;&gt;&lt;property id=&quot;20148&quot; value=&quot;5&quot;/&gt;&lt;property id=&quot;20300&quot; value=&quot;Slide 54 - &amp;quot;Comments &amp;quot;&quot;/&gt;&lt;property id=&quot;20307&quot; value=&quot;375&quot;/&gt;&lt;/object&gt;&lt;object type=&quot;3&quot; unique_id=&quot;79945&quot;&gt;&lt;property id=&quot;20148&quot; value=&quot;5&quot;/&gt;&lt;property id=&quot;20300&quot; value=&quot;Slide 57 - &amp;quot;Mandatory Standards&amp;quot;&quot;/&gt;&lt;property id=&quot;20307&quot; value=&quot;377&quot;/&gt;&lt;/object&gt;&lt;object type=&quot;3&quot; unique_id=&quot;79946&quot;&gt;&lt;property id=&quot;20148&quot; value=&quot;5&quot;/&gt;&lt;property id=&quot;20300&quot; value=&quot;Slide 62 - &amp;quot;Other Forms You May Use&amp;quot;&quot;/&gt;&lt;property id=&quot;20307&quot; value=&quot;376&quot;/&gt;&lt;/object&gt;&lt;object type=&quot;3&quot; unique_id=&quot;79947&quot;&gt;&lt;property id=&quot;20148&quot; value=&quot;5&quot;/&gt;&lt;property id=&quot;20300&quot; value=&quot;Slide 64 - &amp;quot;Compliance Decisions&amp;quot;&quot;/&gt;&lt;property id=&quot;20307&quot; value=&quot;382&quot;/&gt;&lt;/object&gt;&lt;object type=&quot;3&quot; unique_id=&quot;79948&quot;&gt;&lt;property id=&quot;20148&quot; value=&quot;5&quot;/&gt;&lt;property id=&quot;20300&quot; value=&quot;Slide 69 - &amp;quot;Documenting Staff Qualifications&amp;quot;&quot;/&gt;&lt;property id=&quot;20307&quot; value=&quot;383&quot;/&gt;&lt;/object&gt;&lt;object type=&quot;3&quot; unique_id=&quot;79949&quot;&gt;&lt;property id=&quot;20148&quot; value=&quot;5&quot;/&gt;&lt;property id=&quot;20300&quot; value=&quot;Slide 70 - &amp;quot;The 72-Hour Rule&amp;quot;&quot;/&gt;&lt;property id=&quot;20307&quot; value=&quot;378&quot;/&gt;&lt;/object&gt;&lt;object type=&quot;3&quot; unique_id=&quot;79950&quot;&gt;&lt;property id=&quot;20148&quot; value=&quot;5&quot;/&gt;&lt;property id=&quot;20300&quot; value=&quot;Slide 71 - &amp;quot;72-Hour Rule Procedures&amp;quot;&quot;/&gt;&lt;property id=&quot;20307&quot; value=&quot;379&quot;/&gt;&lt;/object&gt;&lt;object type=&quot;3&quot; unique_id=&quot;79951&quot;&gt;&lt;property id=&quot;20148&quot; value=&quot;5&quot;/&gt;&lt;property id=&quot;20300&quot; value=&quot;Slide 72 - &amp;quot;72-Hour Rule Procedures&amp;quot;&quot;/&gt;&lt;property id=&quot;20307&quot; value=&quot;380&quot;/&gt;&lt;/object&gt;&lt;object type=&quot;3&quot; unique_id=&quot;80268&quot;&gt;&lt;property id=&quot;20148&quot; value=&quot;5&quot;/&gt;&lt;property id=&quot;20300&quot; value=&quot;Slide 73 - &amp;quot;Compliance Demonstration&amp;quot;&quot;/&gt;&lt;property id=&quot;20307&quot; value=&quot;384&quot;/&gt;&lt;/object&gt;&lt;object type=&quot;3&quot; unique_id=&quot;80269&quot;&gt;&lt;property id=&quot;20148&quot; value=&quot;5&quot;/&gt;&lt;property id=&quot;20300&quot; value=&quot;Slide 74 - &amp;quot;The Positive Aspects of “No”&amp;quot;&quot;/&gt;&lt;property id=&quot;20307&quot; value=&quot;385&quot;/&gt;&lt;/object&gt;&lt;object type=&quot;3&quot; unique_id=&quot;80498&quot;&gt;&lt;property id=&quot;20148&quot; value=&quot;5&quot;/&gt;&lt;property id=&quot;20300&quot; value=&quot;Slide 76 - &amp;quot;Mock Visit&amp;quot;&quot;/&gt;&lt;property id=&quot;20307&quot; value=&quot;386&quot;/&gt;&lt;/object&gt;&lt;object type=&quot;3&quot; unique_id=&quot;80884&quot;&gt;&lt;property id=&quot;20148&quot; value=&quot;5&quot;/&gt;&lt;property id=&quot;20300&quot; value=&quot;Slide 49&quot;/&gt;&lt;property id=&quot;20307&quot; value=&quot;387&quot;/&gt;&lt;/object&gt;&lt;object type=&quot;3&quot; unique_id=&quot;81039&quot;&gt;&lt;property id=&quot;20148&quot; value=&quot;5&quot;/&gt;&lt;property id=&quot;20300&quot; value=&quot;Slide 2 - &amp;quot;Introduction&amp;quot;&quot;/&gt;&lt;property id=&quot;20307&quot; value=&quot;388&quot;/&gt;&lt;/object&gt;&lt;object type=&quot;3&quot; unique_id=&quot;81040&quot;&gt;&lt;property id=&quot;20148&quot; value=&quot;5&quot;/&gt;&lt;property id=&quot;20300&quot; value=&quot;Slide 77 - &amp;quot;Closing&amp;quot;&quot;/&gt;&lt;property id=&quot;20307&quot; value=&quot;389&quot;/&gt;&lt;/object&gt;&lt;object type=&quot;3&quot; unique_id=&quot;81515&quot;&gt;&lt;property id=&quot;20148&quot; value=&quot;5&quot;/&gt;&lt;property id=&quot;20300&quot; value=&quot;Slide 63 - &amp;quot;Visitor Web Page&amp;quot;&quot;/&gt;&lt;property id=&quot;20307&quot; value=&quot;390&quot;/&gt;&lt;/object&gt;&lt;/object&gt;&lt;/object&gt;&lt;/database&gt;"/>
  <p:tag name="SECTOMILLISECCONVERTED" val="1"/>
  <p:tag name="ISPRING_RESOURCE_PATHS_HASH_2" val="7eb34b563a7ef1eb61656db72ff2378a95f29"/>
  <p:tag name="ARTICULATE_PROJECT_OPEN" val="0"/>
  <p:tag name="ARTICULATE_SLIDE_COUNT" val="88"/>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8152334-FAB2-499A-8FA8-FA7EF25176DB}&quot;/&gt;&lt;filename val=&quot;C:\DOCUME~1\kbrosnan\LOCALS~1\Temp\PR\data\asimages\{C8152334-FAB2-499A-8FA8-FA7EF25176DB}.png&quot;/&gt;&lt;hasEffects val=&quot;1&quot;/&gt;&lt;left val=&quot;35.28&quot;/&gt;&lt;top val=&quot;20.28&quot;/&gt;&lt;width val=&quot;650.64&quot;/&gt;&lt;height val=&quot;112.8&quot;/&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6BE678-E9EA-43B9-9695-17C5EDE6414D}&quot;/&gt;&lt;filename val=&quot;C:\DOCUME~1\kbrosnan\LOCALS~1\Temp\PR\data\asimages\{956BE678-E9EA-43B9-9695-17C5EDE6414D}.png&quot;/&gt;&lt;hasEffects val=&quot;1&quot;/&gt;&lt;left val=&quot;35.28&quot;/&gt;&lt;top val=&quot;20.28&quot;/&gt;&lt;width val=&quot;650.64&quot;/&gt;&lt;height val=&quot;112.8&quot;/&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F73AC9-2DBC-4AFF-9A19-39DCD2E73898}&quot;/&gt;&lt;filename val=&quot;C:\DOCUME~1\kbrosnan\LOCALS~1\Temp\PR\data\asimages\{50F73AC9-2DBC-4AFF-9A19-39DCD2E73898}.png&quot;/&gt;&lt;hasEffects val=&quot;1&quot;/&gt;&lt;left val=&quot;35.28&quot;/&gt;&lt;top val=&quot;20.28&quot;/&gt;&lt;width val=&quot;650.64&quot;/&gt;&lt;height val=&quot;112.8&quot;/&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E55C84-32C7-4FD9-9484-29E3785F1CEC}&quot;/&gt;&lt;filename val=&quot;C:\DOCUME~1\kbrosnan\LOCALS~1\Temp\PR\data\asimages\{C3E55C84-32C7-4FD9-9484-29E3785F1CEC}.png&quot;/&gt;&lt;hasEffects val=&quot;1&quot;/&gt;&lt;left val=&quot;21.72&quot;/&gt;&lt;top val=&quot;182.28&quot;/&gt;&lt;width val=&quot;679.92&quot;/&gt;&lt;height val=&quot;334.8&quot;/&gt;&lt;/ThreeDShapeInfo&gt;"/>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D6F77E-5EC8-4988-A83A-C5A9A14288AD}&quot;/&gt;&lt;filename val=&quot;C:\DOCUME~1\kbrosnan\LOCALS~1\Temp\PR\data\asimages\{9FD6F77E-5EC8-4988-A83A-C5A9A14288AD}.png&quot;/&gt;&lt;hasEffects val=&quot;1&quot;/&gt;&lt;left val=&quot;35.28&quot;/&gt;&lt;top val=&quot;10.56&quot;/&gt;&lt;width val=&quot;682.08&quot;/&gt;&lt;height val=&quot;122.52&quot;/&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E54DEA-5116-41C7-8250-5A2857949B33}&quot;/&gt;&lt;filename val=&quot;C:\DOCUME~1\kbrosnan\LOCALS~1\Temp\PR\data\asimages\{45E54DEA-5116-41C7-8250-5A2857949B33}.png&quot;/&gt;&lt;hasEffects val=&quot;1&quot;/&gt;&lt;left val=&quot;47.28&quot;/&gt;&lt;top val=&quot;129.72&quot;/&gt;&lt;width val=&quot;647.64&quot;/&gt;&lt;height val=&quot;389.64&quot;/&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C1E701-7D49-4D58-81AA-3AC8AEB3E29A}&quot;/&gt;&lt;filename val=&quot;C:\DOCUME~1\kbrosnan\LOCALS~1\Temp\PR\data\asimages\{68C1E701-7D49-4D58-81AA-3AC8AEB3E29A}.png&quot;/&gt;&lt;hasEffects val=&quot;1&quot;/&gt;&lt;left val=&quot;35.28&quot;/&gt;&lt;top val=&quot;20.28&quot;/&gt;&lt;width val=&quot;650.64&quot;/&gt;&lt;height val=&quot;112.8&quot;/&gt;&lt;/ThreeDShapeInfo&g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D387433-FA3C-46DD-8E6E-D83BCD3E7602}&quot;/&gt;&lt;filename val=&quot;C:\DOCUME~1\kbrosnan\LOCALS~1\Temp\PR\data\asimages\{CD387433-FA3C-46DD-8E6E-D83BCD3E7602}.png&quot;/&gt;&lt;hasEffects val=&quot;1&quot;/&gt;&lt;left val=&quot;23.28&quot;/&gt;&lt;top val=&quot;110.28&quot;/&gt;&lt;width val=&quot;666.36&quot;/&gt;&lt;height val=&quot;402.36&quot;/&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BBEA584-8C2B-444F-B637-2FF107AECD92}&quot;/&gt;&lt;filename val=&quot;C:\DOCUME~1\kbrosnan\LOCALS~1\Temp\PR\data\asimages\{1BBEA584-8C2B-444F-B637-2FF107AECD92}.png&quot;/&gt;&lt;hasEffects val=&quot;1&quot;/&gt;&lt;left val=&quot;-0.72&quot;/&gt;&lt;top val=&quot;20.28&quot;/&gt;&lt;width val=&quot;710.64&quot;/&gt;&lt;height val=&quot;112.8&quot;/&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4BF133D-8551-4AF5-9DFA-A225EA3FE9AB}&quot;/&gt;&lt;filename val=&quot;C:\DOCUME~1\kbrosnan\LOCALS~1\Temp\PR\data\asimages\{14BF133D-8551-4AF5-9DFA-A225EA3FE9AB}.png&quot;/&gt;&lt;hasEffects val=&quot;1&quot;/&gt;&lt;left val=&quot;35.28&quot;/&gt;&lt;top val=&quot;20.28&quot;/&gt;&lt;width val=&quot;650.64&quot;/&gt;&lt;height val=&quot;112.8&quot;/&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216C66-F9BF-4B79-99A5-4CF1DC5884AC}&quot;/&gt;&lt;filename val=&quot;C:\DOCUME~1\kbrosnan\LOCALS~1\Temp\PR\data\asimages\{AD216C66-F9BF-4B79-99A5-4CF1DC5884AC}.png&quot;/&gt;&lt;hasEffects val=&quot;1&quot;/&gt;&lt;left val=&quot;35.28&quot;/&gt;&lt;top val=&quot;111.72&quot;/&gt;&lt;width val=&quot;665.64&quot;/&gt;&lt;height val=&quot;395.64&quot;/&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448BBE5-4C95-49A2-8197-69A173A6BC74}&quot;/&gt;&lt;filename val=&quot;C:\DOCUME~1\kbrosnan\LOCALS~1\Temp\PR\data\asimages\{0448BBE5-4C95-49A2-8197-69A173A6BC74}.png&quot;/&gt;&lt;hasEffects val=&quot;1&quot;/&gt;&lt;left val=&quot;35.28&quot;/&gt;&lt;top val=&quot;20.28&quot;/&gt;&lt;width val=&quot;650.64&quot;/&gt;&lt;height val=&quot;112.8&quot;/&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141E49-3C15-4301-B129-173F1F149CD0}&quot;/&gt;&lt;filename val=&quot;C:\DOCUME~1\kbrosnan\LOCALS~1\Temp\PR\data\asimages\{5E141E49-3C15-4301-B129-173F1F149CD0}.png&quot;/&gt;&lt;hasEffects val=&quot;1&quot;/&gt;&lt;left val=&quot;35.28&quot;/&gt;&lt;top val=&quot;20.28&quot;/&gt;&lt;width val=&quot;650.64&quot;/&gt;&lt;height val=&quot;112.8&quot;/&gt;&lt;/ThreeDShapeInfo&gt;"/>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6C4241-87E8-42F6-B095-FC24547CCF74}&quot;/&gt;&lt;filename val=&quot;C:\DOCUME~1\kbrosnan\LOCALS~1\Temp\PR\data\asimages\{496C4241-87E8-42F6-B095-FC24547CCF74}.png&quot;/&gt;&lt;hasEffects val=&quot;1&quot;/&gt;&lt;left val=&quot;35.28&quot;/&gt;&lt;top val=&quot;20.28&quot;/&gt;&lt;width val=&quot;650.64&quot;/&gt;&lt;height val=&quot;112.8&quot;/&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081913C-B596-4E27-932B-93598309E810}&quot;/&gt;&lt;filename val=&quot;C:\DOCUME~1\kbrosnan\LOCALS~1\Temp\PR\data\asimages\{0081913C-B596-4E27-932B-93598309E810}.png&quot;/&gt;&lt;hasEffects val=&quot;1&quot;/&gt;&lt;left val=&quot;29.28&quot;/&gt;&lt;top val=&quot;140.28&quot;/&gt;&lt;width val=&quot;666.36&quot;/&gt;&lt;height val=&quot;371.64&quot;/&gt;&lt;/ThreeDShapeInfo&gt;"/>
</p:tagLst>
</file>

<file path=ppt/theme/theme1.xml><?xml version="1.0" encoding="utf-8"?>
<a:theme xmlns:a="http://schemas.openxmlformats.org/drawingml/2006/main" name="2012 AV Course">
  <a:themeElements>
    <a:clrScheme name="ACA Colors">
      <a:dk1>
        <a:srgbClr val="003F87"/>
      </a:dk1>
      <a:lt1>
        <a:sysClr val="window" lastClr="FFFFFF"/>
      </a:lt1>
      <a:dk2>
        <a:srgbClr val="003F87"/>
      </a:dk2>
      <a:lt2>
        <a:srgbClr val="FFFFFF"/>
      </a:lt2>
      <a:accent1>
        <a:srgbClr val="FF7D00"/>
      </a:accent1>
      <a:accent2>
        <a:srgbClr val="00735F"/>
      </a:accent2>
      <a:accent3>
        <a:srgbClr val="8E2344"/>
      </a:accent3>
      <a:accent4>
        <a:srgbClr val="00AF99"/>
      </a:accent4>
      <a:accent5>
        <a:srgbClr val="E88651"/>
      </a:accent5>
      <a:accent6>
        <a:srgbClr val="C64847"/>
      </a:accent6>
      <a:hlink>
        <a:srgbClr val="B0E2F6"/>
      </a:hlink>
      <a:folHlink>
        <a:srgbClr val="FFB3B3"/>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 AV Course</Template>
  <TotalTime>19276</TotalTime>
  <Words>14397</Words>
  <Application>Microsoft Office PowerPoint</Application>
  <PresentationFormat>On-screen Show (4:3)</PresentationFormat>
  <Paragraphs>1943</Paragraphs>
  <Slides>93</Slides>
  <Notes>93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93</vt:i4>
      </vt:variant>
    </vt:vector>
  </HeadingPairs>
  <TitlesOfParts>
    <vt:vector size="108" baseType="lpstr">
      <vt:lpstr>MS PGothic</vt:lpstr>
      <vt:lpstr>MS PGothic</vt:lpstr>
      <vt:lpstr>Arial</vt:lpstr>
      <vt:lpstr>Calibri</vt:lpstr>
      <vt:lpstr>Century Gothic</vt:lpstr>
      <vt:lpstr>Courier New</vt:lpstr>
      <vt:lpstr>Futura Std Book</vt:lpstr>
      <vt:lpstr>Kristen ITC</vt:lpstr>
      <vt:lpstr>Lucida Sans Unicode</vt:lpstr>
      <vt:lpstr>Symbol</vt:lpstr>
      <vt:lpstr>Times New Roman</vt:lpstr>
      <vt:lpstr>Wingdings</vt:lpstr>
      <vt:lpstr>Wingdings 2</vt:lpstr>
      <vt:lpstr>Wingdings 3</vt:lpstr>
      <vt:lpstr>2012 AV Course</vt:lpstr>
      <vt:lpstr>American Camp Association®</vt:lpstr>
      <vt:lpstr>Introduction</vt:lpstr>
      <vt:lpstr>Is your APG up to date?</vt:lpstr>
      <vt:lpstr>Associate Visitor Course Outcomes</vt:lpstr>
      <vt:lpstr>PowerPoint Presentation</vt:lpstr>
      <vt:lpstr>ACA Accreditation Is…</vt:lpstr>
      <vt:lpstr>  Accreditation  </vt:lpstr>
      <vt:lpstr> Education </vt:lpstr>
      <vt:lpstr>Accreditation Means</vt:lpstr>
      <vt:lpstr>Prudence</vt:lpstr>
      <vt:lpstr>Non-Visit Year Timeline</vt:lpstr>
      <vt:lpstr>When Standards are Revised</vt:lpstr>
      <vt:lpstr>Being a Visitor</vt:lpstr>
      <vt:lpstr>ROLE OF VISITORS</vt:lpstr>
      <vt:lpstr>The Four C’s</vt:lpstr>
      <vt:lpstr>Role of the Visitor – A Review</vt:lpstr>
      <vt:lpstr>Which Hat Are You Wearing?</vt:lpstr>
      <vt:lpstr>Many Hats: Which Are You Wearing??</vt:lpstr>
      <vt:lpstr>Educational Attitude Hat</vt:lpstr>
      <vt:lpstr>Interpersonal Relationship Hat </vt:lpstr>
      <vt:lpstr>ACA Representative Hat </vt:lpstr>
      <vt:lpstr>Legal Hat</vt:lpstr>
      <vt:lpstr>Review</vt:lpstr>
      <vt:lpstr>Information Gathering </vt:lpstr>
      <vt:lpstr>Information Gathering Skills </vt:lpstr>
      <vt:lpstr>Information Gathering</vt:lpstr>
      <vt:lpstr>Asking Questions</vt:lpstr>
      <vt:lpstr>Closed-ended Questions</vt:lpstr>
      <vt:lpstr>Open-ended Questions</vt:lpstr>
      <vt:lpstr>Open Ended</vt:lpstr>
      <vt:lpstr>Open Ended</vt:lpstr>
      <vt:lpstr>Gathering Information on Areas NOT Seen</vt:lpstr>
      <vt:lpstr>Observation</vt:lpstr>
      <vt:lpstr>Practice Gathering Information </vt:lpstr>
      <vt:lpstr>Resources and Tools</vt:lpstr>
      <vt:lpstr>Resources</vt:lpstr>
      <vt:lpstr>My Visits Tool</vt:lpstr>
      <vt:lpstr>My Visits Tool</vt:lpstr>
      <vt:lpstr>My Visits</vt:lpstr>
      <vt:lpstr>Online Tools Reminders</vt:lpstr>
      <vt:lpstr>Visit-Related Forms To Use</vt:lpstr>
      <vt:lpstr>Camp Information Form</vt:lpstr>
      <vt:lpstr>Camp Information Form</vt:lpstr>
      <vt:lpstr>The Scene</vt:lpstr>
      <vt:lpstr>Camp Self-Assessment</vt:lpstr>
      <vt:lpstr>Camp Self-Assessment</vt:lpstr>
      <vt:lpstr>The Score Form</vt:lpstr>
      <vt:lpstr>The Score Form</vt:lpstr>
      <vt:lpstr>The Score Form</vt:lpstr>
      <vt:lpstr>Sample Interview</vt:lpstr>
      <vt:lpstr>Scoring PD</vt:lpstr>
      <vt:lpstr>Score Form Information</vt:lpstr>
      <vt:lpstr>Score Form Information</vt:lpstr>
      <vt:lpstr>Sample Comments </vt:lpstr>
      <vt:lpstr>Comment Guidelines </vt:lpstr>
      <vt:lpstr>Comments</vt:lpstr>
      <vt:lpstr>Did You Know?</vt:lpstr>
      <vt:lpstr>What Are the Scoring Errors? </vt:lpstr>
      <vt:lpstr>PowerPoint Presentation</vt:lpstr>
      <vt:lpstr>Missed Mandatory Standards</vt:lpstr>
      <vt:lpstr>Missed Mandatory Standards</vt:lpstr>
      <vt:lpstr>Immediate Corrective Action (ICA))</vt:lpstr>
      <vt:lpstr>ICA Procedures</vt:lpstr>
      <vt:lpstr>ICA Scenario</vt:lpstr>
      <vt:lpstr>Sample Form</vt:lpstr>
      <vt:lpstr>Immediate Corrective Action</vt:lpstr>
      <vt:lpstr>Other Forms You May Use</vt:lpstr>
      <vt:lpstr>Compliance Decisions</vt:lpstr>
      <vt:lpstr>    Written Documentation</vt:lpstr>
      <vt:lpstr>Written Documentation Rationale</vt:lpstr>
      <vt:lpstr>Written Documentation Compliance</vt:lpstr>
      <vt:lpstr>Documenting Staff Qualifications</vt:lpstr>
      <vt:lpstr>Compliance Demonstration</vt:lpstr>
      <vt:lpstr>The 72-Hour Rule</vt:lpstr>
      <vt:lpstr>72-Hour Rule Procedures</vt:lpstr>
      <vt:lpstr>72-Hour Rule Procedures</vt:lpstr>
      <vt:lpstr>Staffed Public Facilities</vt:lpstr>
      <vt:lpstr>Staffed Public Facilities</vt:lpstr>
      <vt:lpstr>PowerPoint Presentation</vt:lpstr>
      <vt:lpstr>Compliance Decisions</vt:lpstr>
      <vt:lpstr>PowerPoint Presentation</vt:lpstr>
      <vt:lpstr>Scoring Exercise - Aquatics</vt:lpstr>
      <vt:lpstr>Preparing for the Visit </vt:lpstr>
      <vt:lpstr>Preparing for the Visit </vt:lpstr>
      <vt:lpstr>CSA Scenario</vt:lpstr>
      <vt:lpstr>Waterfront Scenario</vt:lpstr>
      <vt:lpstr>Waterfront Scenario</vt:lpstr>
      <vt:lpstr>Specialized Activities Scenario</vt:lpstr>
      <vt:lpstr>The Mock Visit</vt:lpstr>
      <vt:lpstr>Resources</vt:lpstr>
      <vt:lpstr>Review</vt:lpstr>
      <vt:lpstr>Congratulations!</vt:lpstr>
      <vt:lpstr>PowerPoint Presentation</vt:lpstr>
    </vt:vector>
  </TitlesOfParts>
  <Company>GSVSC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Camping Association</dc:title>
  <dc:creator>Kim Brosnan</dc:creator>
  <cp:lastModifiedBy>Paul</cp:lastModifiedBy>
  <cp:revision>622</cp:revision>
  <dcterms:created xsi:type="dcterms:W3CDTF">2003-12-02T23:22:21Z</dcterms:created>
  <dcterms:modified xsi:type="dcterms:W3CDTF">2016-10-17T18:01:05Z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D77619E2-5077-482D-A4FF-DAE12AC193DA</vt:lpwstr>
  </property>
  <property fmtid="{D5CDD505-2E9C-101B-9397-08002B2CF9AE}" pid="3" name="ArticulatePath">
    <vt:lpwstr>Revised AV PPT</vt:lpwstr>
  </property>
</Properties>
</file>